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i07FggF4Whj/PtMIMGGC3erwMl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f2aa21fde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f2aa21fde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adeabbef5_1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eadeabbef5_1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deabbef5_1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eadeabbef5_1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f04d19570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f04d19570d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f2aa21fde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f2aa21fde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f04d19570d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gf04d19570d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f04d19570d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f04d19570d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f2aa21fde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gf2aa21fde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eadeabbef5_1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eadeabbef5_1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adeabbef5_1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geadeabbef5_1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adeabbef5_1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eadeabbef5_1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adeabbef5_1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eadeabbef5_1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eadeabbef5_1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geadeabbef5_1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eadeabbef5_1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eadeabbef5_1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eadeabbef5_1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geadeabbef5_1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f04d1957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f04d1957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04d19570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f04d19570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400" b="1"/>
              <a:t>Out proven south east Asia:</a:t>
            </a:r>
            <a:endParaRPr sz="1400"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 b="1"/>
              <a:t>Know-how &amp; expertise</a:t>
            </a:r>
            <a:endParaRPr sz="1400"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 b="1"/>
              <a:t>Practices library</a:t>
            </a:r>
            <a:endParaRPr sz="1400"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 b="1"/>
              <a:t>Technology </a:t>
            </a:r>
            <a:endParaRPr sz="1400"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 b="1"/>
              <a:t>Market knowledge</a:t>
            </a: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400" b="1"/>
              <a:t>Lead to:</a:t>
            </a: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 b="1"/>
              <a:t>Maximize profitability</a:t>
            </a:r>
            <a:endParaRPr sz="1400"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 b="1"/>
              <a:t>Risks reduction </a:t>
            </a: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adeabbef5_1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eadeabbef5_1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eadeabbef5_1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eadeabbef5_1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2aa21fde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2aa21fde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adeabbef5_1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geadeabbef5_1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eadeabbef5_1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eadeabbef5_1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2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Google Shape;46;p4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42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3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44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layout">
  <p:cSld name="Cover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5"/>
          <p:cNvSpPr/>
          <p:nvPr/>
        </p:nvSpPr>
        <p:spPr>
          <a:xfrm>
            <a:off x="2979198" y="996200"/>
            <a:ext cx="3240300" cy="3240300"/>
          </a:xfrm>
          <a:prstGeom prst="ellipse">
            <a:avLst/>
          </a:prstGeom>
          <a:noFill/>
          <a:ln w="15875" cap="flat" cmpd="sng">
            <a:solidFill>
              <a:srgbClr val="69B6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5"/>
          <p:cNvSpPr txBox="1">
            <a:spLocks noGrp="1"/>
          </p:cNvSpPr>
          <p:nvPr>
            <p:ph type="subTitle" idx="1"/>
          </p:nvPr>
        </p:nvSpPr>
        <p:spPr>
          <a:xfrm>
            <a:off x="2926648" y="2792575"/>
            <a:ext cx="33423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57A7BD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A7BD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A7BD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A7BD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A7BD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A7BD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A7BD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A7BD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A7BD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45"/>
          <p:cNvSpPr txBox="1">
            <a:spLocks noGrp="1"/>
          </p:cNvSpPr>
          <p:nvPr>
            <p:ph type="title"/>
          </p:nvPr>
        </p:nvSpPr>
        <p:spPr>
          <a:xfrm>
            <a:off x="2926651" y="1639625"/>
            <a:ext cx="3355500" cy="11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rgbClr val="57A7B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rgbClr val="57A7BD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rgbClr val="57A7BD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rgbClr val="57A7BD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rgbClr val="57A7BD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rgbClr val="57A7BD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rgbClr val="57A7BD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rgbClr val="57A7BD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rgbClr val="57A7B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bg>
      <p:bgPr>
        <a:solidFill>
          <a:srgbClr val="69B6CC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46"/>
          <p:cNvGrpSpPr/>
          <p:nvPr/>
        </p:nvGrpSpPr>
        <p:grpSpPr>
          <a:xfrm>
            <a:off x="993718" y="1029935"/>
            <a:ext cx="3109362" cy="2844197"/>
            <a:chOff x="529358" y="738928"/>
            <a:chExt cx="3109362" cy="2844197"/>
          </a:xfrm>
        </p:grpSpPr>
        <p:pic>
          <p:nvPicPr>
            <p:cNvPr id="64" name="Google Shape;64;p46" descr="G:\002-KIMS BUSINESS\007-02-Googleslidesppt\02-GSppt-Contents-Kim\20170429\02-\item02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5004987">
              <a:off x="963078" y="1820456"/>
              <a:ext cx="1630150" cy="1709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46" descr="G:\002-KIMS BUSINESS\007-02-Googleslidesppt\02-GSppt-Contents-Kim\20170429\02-\item0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3031107">
              <a:off x="1645535" y="1354111"/>
              <a:ext cx="1630153" cy="1709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66;p46"/>
            <p:cNvSpPr/>
            <p:nvPr/>
          </p:nvSpPr>
          <p:spPr>
            <a:xfrm>
              <a:off x="1115616" y="1539635"/>
              <a:ext cx="1617000" cy="161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" name="Google Shape;67;p46" descr="G:\002-KIMS BUSINESS\007-02-Googleslidesppt\02-GSppt-Contents-Kim\20170429\02-\item02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8124603">
              <a:off x="894894" y="1065090"/>
              <a:ext cx="1630276" cy="17098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" name="Google Shape;68;p46"/>
          <p:cNvSpPr txBox="1">
            <a:spLocks noGrp="1"/>
          </p:cNvSpPr>
          <p:nvPr>
            <p:ph type="title"/>
          </p:nvPr>
        </p:nvSpPr>
        <p:spPr>
          <a:xfrm>
            <a:off x="3736400" y="2218800"/>
            <a:ext cx="54390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46"/>
          <p:cNvSpPr txBox="1">
            <a:spLocks noGrp="1"/>
          </p:cNvSpPr>
          <p:nvPr>
            <p:ph type="subTitle" idx="1"/>
          </p:nvPr>
        </p:nvSpPr>
        <p:spPr>
          <a:xfrm>
            <a:off x="3736400" y="2726375"/>
            <a:ext cx="5439000" cy="2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asic Layout">
  <p:cSld name="5_Basic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7"/>
          <p:cNvSpPr>
            <a:spLocks noGrp="1"/>
          </p:cNvSpPr>
          <p:nvPr>
            <p:ph type="pic" idx="2"/>
          </p:nvPr>
        </p:nvSpPr>
        <p:spPr>
          <a:xfrm>
            <a:off x="683568" y="1131590"/>
            <a:ext cx="1728300" cy="187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2" name="Google Shape;72;p47"/>
          <p:cNvSpPr>
            <a:spLocks noGrp="1"/>
          </p:cNvSpPr>
          <p:nvPr>
            <p:ph type="pic" idx="3"/>
          </p:nvPr>
        </p:nvSpPr>
        <p:spPr>
          <a:xfrm>
            <a:off x="2699792" y="1131590"/>
            <a:ext cx="1728300" cy="187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3" name="Google Shape;73;p47"/>
          <p:cNvSpPr>
            <a:spLocks noGrp="1"/>
          </p:cNvSpPr>
          <p:nvPr>
            <p:ph type="pic" idx="4"/>
          </p:nvPr>
        </p:nvSpPr>
        <p:spPr>
          <a:xfrm>
            <a:off x="4716016" y="1131590"/>
            <a:ext cx="1728300" cy="187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4" name="Google Shape;74;p47"/>
          <p:cNvSpPr>
            <a:spLocks noGrp="1"/>
          </p:cNvSpPr>
          <p:nvPr>
            <p:ph type="pic" idx="5"/>
          </p:nvPr>
        </p:nvSpPr>
        <p:spPr>
          <a:xfrm>
            <a:off x="6732240" y="1131590"/>
            <a:ext cx="1728300" cy="187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5" name="Google Shape;75;p47"/>
          <p:cNvSpPr txBox="1">
            <a:spLocks noGrp="1"/>
          </p:cNvSpPr>
          <p:nvPr>
            <p:ph type="title"/>
          </p:nvPr>
        </p:nvSpPr>
        <p:spPr>
          <a:xfrm>
            <a:off x="236475" y="118250"/>
            <a:ext cx="68844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98338" y="4733322"/>
            <a:ext cx="1148826" cy="317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r" rtl="1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36"/>
          <p:cNvSpPr txBox="1">
            <a:spLocks noGrp="1"/>
          </p:cNvSpPr>
          <p:nvPr>
            <p:ph type="dt" idx="10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sldNum" idx="12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37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6;p37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8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s.app.goo.gl/rRQtUngAA7oqjwz3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ryfresh.asi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contact@dairyfresh.asia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otos.app.goo.gl/YhueDa7RLVbP1MRP8" TargetMode="External"/><Relationship Id="rId5" Type="http://schemas.openxmlformats.org/officeDocument/2006/relationships/image" Target="../media/image44.png"/><Relationship Id="rId4" Type="http://schemas.openxmlformats.org/officeDocument/2006/relationships/hyperlink" Target="https://photos.app.goo.gl/GDtu3szN7BzQLTxE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s.app.goo.gl/DTuqCYWfpXtdZ9Vf8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hyperlink" Target="https://photos.app.goo.gl/oQvqixkhkjY9JbDD7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photos.app.goo.gl/JvhPoGAztDcPKbms7" TargetMode="Externa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" y="5078"/>
            <a:ext cx="112490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370" y="0"/>
            <a:ext cx="112490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7275" y="0"/>
            <a:ext cx="6981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title" idx="4294967295"/>
          </p:nvPr>
        </p:nvSpPr>
        <p:spPr>
          <a:xfrm>
            <a:off x="0" y="817875"/>
            <a:ext cx="4697400" cy="20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600"/>
              <a:t>Facilitate High Productivity Dairy Farm in Philippines </a:t>
            </a:r>
            <a:endParaRPr sz="2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600"/>
              <a:t>Learnings from Vietnam applying Israeli tech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1400"/>
              <a:t>Gonen Harel, Chief Dairy Expert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1400"/>
              <a:t>Kate Francisco , Philippines managing director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1800"/>
              <a:t>www</a:t>
            </a:r>
            <a:r>
              <a:rPr lang="en-GB" sz="2200"/>
              <a:t>.</a:t>
            </a:r>
            <a:r>
              <a:rPr lang="en-GB" sz="1800"/>
              <a:t>dairyfresh</a:t>
            </a:r>
            <a:r>
              <a:rPr lang="en-GB" sz="2300"/>
              <a:t>.</a:t>
            </a:r>
            <a:r>
              <a:rPr lang="en-GB" sz="1800"/>
              <a:t>asia</a:t>
            </a:r>
            <a:endParaRPr sz="1800"/>
          </a:p>
        </p:txBody>
      </p:sp>
      <p:sp>
        <p:nvSpPr>
          <p:cNvPr id="86" name="Google Shape;86;p1"/>
          <p:cNvSpPr txBox="1"/>
          <p:nvPr/>
        </p:nvSpPr>
        <p:spPr>
          <a:xfrm>
            <a:off x="5505900" y="4897059"/>
            <a:ext cx="39429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Proprietary and confidential information of DairyFresh.Asia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0" y="141700"/>
            <a:ext cx="2121066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f2aa21fdee_0_6"/>
          <p:cNvSpPr txBox="1">
            <a:spLocks noGrp="1"/>
          </p:cNvSpPr>
          <p:nvPr>
            <p:ph type="title"/>
          </p:nvPr>
        </p:nvSpPr>
        <p:spPr>
          <a:xfrm>
            <a:off x="138150" y="-28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Using latest technologies &amp; practices</a:t>
            </a:r>
            <a:endParaRPr/>
          </a:p>
        </p:txBody>
      </p:sp>
      <p:pic>
        <p:nvPicPr>
          <p:cNvPr id="222" name="Google Shape;222;gf2aa21fdee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50" y="1145088"/>
            <a:ext cx="2898926" cy="193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f2aa21fdee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8" y="3532300"/>
            <a:ext cx="3355625" cy="133614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f2aa21fdee_0_6"/>
          <p:cNvSpPr txBox="1">
            <a:spLocks noGrp="1"/>
          </p:cNvSpPr>
          <p:nvPr>
            <p:ph type="body" idx="1"/>
          </p:nvPr>
        </p:nvSpPr>
        <p:spPr>
          <a:xfrm>
            <a:off x="138150" y="614606"/>
            <a:ext cx="2919600" cy="4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Every Cow is monitored</a:t>
            </a:r>
            <a:endParaRPr b="1"/>
          </a:p>
        </p:txBody>
      </p:sp>
      <p:sp>
        <p:nvSpPr>
          <p:cNvPr id="225" name="Google Shape;225;gf2aa21fdee_0_6"/>
          <p:cNvSpPr txBox="1">
            <a:spLocks noGrp="1"/>
          </p:cNvSpPr>
          <p:nvPr>
            <p:ph type="body" idx="1"/>
          </p:nvPr>
        </p:nvSpPr>
        <p:spPr>
          <a:xfrm>
            <a:off x="53351" y="3138950"/>
            <a:ext cx="3451500" cy="3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Providing Alerts &amp; Analytics   </a:t>
            </a:r>
            <a:endParaRPr b="1"/>
          </a:p>
        </p:txBody>
      </p:sp>
      <p:pic>
        <p:nvPicPr>
          <p:cNvPr id="226" name="Google Shape;226;gf2aa21fdee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6725" y="1157773"/>
            <a:ext cx="5571999" cy="362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f2aa21fdee_0_6"/>
          <p:cNvSpPr txBox="1">
            <a:spLocks noGrp="1"/>
          </p:cNvSpPr>
          <p:nvPr>
            <p:ph type="body" idx="1"/>
          </p:nvPr>
        </p:nvSpPr>
        <p:spPr>
          <a:xfrm>
            <a:off x="4495800" y="620950"/>
            <a:ext cx="4242600" cy="4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Farm Management Software</a:t>
            </a:r>
            <a:endParaRPr b="1"/>
          </a:p>
        </p:txBody>
      </p:sp>
      <p:pic>
        <p:nvPicPr>
          <p:cNvPr id="228" name="Google Shape;228;gf2aa21fdee_0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4800" y="1145100"/>
            <a:ext cx="5675875" cy="372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f2aa21fdee_0_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56750" y="1157775"/>
            <a:ext cx="5572000" cy="37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adeabbef5_1_438"/>
          <p:cNvSpPr txBox="1">
            <a:spLocks noGrp="1"/>
          </p:cNvSpPr>
          <p:nvPr>
            <p:ph type="title"/>
          </p:nvPr>
        </p:nvSpPr>
        <p:spPr>
          <a:xfrm>
            <a:off x="0" y="9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400"/>
              <a:t>Heat Stress Handling &amp; Advanced Farm Cooling methods </a:t>
            </a:r>
            <a:endParaRPr sz="2400"/>
          </a:p>
        </p:txBody>
      </p:sp>
      <p:pic>
        <p:nvPicPr>
          <p:cNvPr id="235" name="Google Shape;235;geadeabbef5_1_4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625" y="1131750"/>
            <a:ext cx="4360776" cy="357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eadeabbef5_1_438"/>
          <p:cNvSpPr txBox="1"/>
          <p:nvPr/>
        </p:nvSpPr>
        <p:spPr>
          <a:xfrm>
            <a:off x="1862775" y="677238"/>
            <a:ext cx="7138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/>
              <a:t>100 cows produce heat equal to 3,500 people </a:t>
            </a:r>
            <a:endParaRPr sz="1700" b="1"/>
          </a:p>
        </p:txBody>
      </p:sp>
      <p:sp>
        <p:nvSpPr>
          <p:cNvPr id="237" name="Google Shape;237;geadeabbef5_1_438"/>
          <p:cNvSpPr txBox="1"/>
          <p:nvPr/>
        </p:nvSpPr>
        <p:spPr>
          <a:xfrm>
            <a:off x="4897950" y="4737925"/>
            <a:ext cx="380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One person in rest produce </a:t>
            </a:r>
            <a:r>
              <a:rPr lang="en-GB" b="1"/>
              <a:t>100w</a:t>
            </a:r>
            <a:r>
              <a:rPr lang="en-GB"/>
              <a:t> heat</a:t>
            </a:r>
            <a:endParaRPr/>
          </a:p>
        </p:txBody>
      </p:sp>
      <p:sp>
        <p:nvSpPr>
          <p:cNvPr id="238" name="Google Shape;238;geadeabbef5_1_438"/>
          <p:cNvSpPr txBox="1"/>
          <p:nvPr/>
        </p:nvSpPr>
        <p:spPr>
          <a:xfrm>
            <a:off x="354425" y="4730588"/>
            <a:ext cx="347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One cow in rest produce </a:t>
            </a:r>
            <a:r>
              <a:rPr lang="en-GB" b="1"/>
              <a:t>3500w</a:t>
            </a:r>
            <a:r>
              <a:rPr lang="en-GB"/>
              <a:t> heat</a:t>
            </a:r>
            <a:endParaRPr/>
          </a:p>
        </p:txBody>
      </p:sp>
      <p:pic>
        <p:nvPicPr>
          <p:cNvPr id="239" name="Google Shape;239;geadeabbef5_1_4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1089900"/>
            <a:ext cx="4343398" cy="36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eadeabbef5_1_474"/>
          <p:cNvSpPr txBox="1">
            <a:spLocks noGrp="1"/>
          </p:cNvSpPr>
          <p:nvPr>
            <p:ph type="title"/>
          </p:nvPr>
        </p:nvSpPr>
        <p:spPr>
          <a:xfrm>
            <a:off x="138600" y="0"/>
            <a:ext cx="5431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3000">
                <a:solidFill>
                  <a:srgbClr val="E06666"/>
                </a:solidFill>
                <a:latin typeface="Arial"/>
                <a:ea typeface="Arial"/>
                <a:cs typeface="Arial"/>
                <a:sym typeface="Arial"/>
              </a:rPr>
              <a:t>Using the silage</a:t>
            </a:r>
            <a:endParaRPr/>
          </a:p>
        </p:txBody>
      </p:sp>
      <p:sp>
        <p:nvSpPr>
          <p:cNvPr id="245" name="Google Shape;245;geadeabbef5_1_474"/>
          <p:cNvSpPr txBox="1">
            <a:spLocks noGrp="1"/>
          </p:cNvSpPr>
          <p:nvPr>
            <p:ph type="body" idx="1"/>
          </p:nvPr>
        </p:nvSpPr>
        <p:spPr>
          <a:xfrm>
            <a:off x="76775" y="461425"/>
            <a:ext cx="5721900" cy="22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-GB">
                <a:solidFill>
                  <a:srgbClr val="0000FF"/>
                </a:solidFill>
              </a:rPr>
              <a:t>Checking DM two time per week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-GB">
                <a:solidFill>
                  <a:srgbClr val="0000FF"/>
                </a:solidFill>
              </a:rPr>
              <a:t>Checking PH two time per week ן 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-GB">
                <a:solidFill>
                  <a:srgbClr val="0000FF"/>
                </a:solidFill>
              </a:rPr>
              <a:t>Take pictures of the face of  the silage daily 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-GB">
                <a:solidFill>
                  <a:srgbClr val="0000FF"/>
                </a:solidFill>
              </a:rPr>
              <a:t>Check with Pennsylvania Sieve Test once a week the ration.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-GB">
                <a:solidFill>
                  <a:srgbClr val="0000FF"/>
                </a:solidFill>
              </a:rPr>
              <a:t>Checking DMI of the cows. 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-GB">
                <a:solidFill>
                  <a:srgbClr val="0000FF"/>
                </a:solidFill>
              </a:rPr>
              <a:t>Take out the silage from the bunker with minimum exposed to oxygen. </a:t>
            </a:r>
            <a:r>
              <a:rPr lang="en-GB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bunker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46" name="Google Shape;246;geadeabbef5_1_4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701" y="3084478"/>
            <a:ext cx="8315200" cy="20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eadeabbef5_1_4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1350" y="74200"/>
            <a:ext cx="3073950" cy="288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04d19570d_0_87"/>
          <p:cNvSpPr/>
          <p:nvPr/>
        </p:nvSpPr>
        <p:spPr>
          <a:xfrm>
            <a:off x="1914350" y="125250"/>
            <a:ext cx="7107300" cy="48930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f04d19570d_0_87"/>
          <p:cNvSpPr txBox="1"/>
          <p:nvPr/>
        </p:nvSpPr>
        <p:spPr>
          <a:xfrm>
            <a:off x="-21150" y="15450"/>
            <a:ext cx="41355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2700">
                <a:solidFill>
                  <a:schemeClr val="accent3"/>
                </a:solidFill>
              </a:rPr>
              <a:t>Our Community farm Model for Philippines</a:t>
            </a:r>
            <a:endParaRPr sz="27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f04d19570d_0_87"/>
          <p:cNvSpPr/>
          <p:nvPr/>
        </p:nvSpPr>
        <p:spPr>
          <a:xfrm>
            <a:off x="6509193" y="3057034"/>
            <a:ext cx="880169" cy="660427"/>
          </a:xfrm>
          <a:custGeom>
            <a:avLst/>
            <a:gdLst/>
            <a:ahLst/>
            <a:cxnLst/>
            <a:rect l="l" t="t" r="r" b="b"/>
            <a:pathLst>
              <a:path w="18313" h="13741" extrusionOk="0">
                <a:moveTo>
                  <a:pt x="131" y="0"/>
                </a:moveTo>
                <a:lnTo>
                  <a:pt x="0" y="3179"/>
                </a:lnTo>
                <a:lnTo>
                  <a:pt x="18312" y="13740"/>
                </a:lnTo>
                <a:lnTo>
                  <a:pt x="18300" y="10561"/>
                </a:lnTo>
                <a:lnTo>
                  <a:pt x="131" y="0"/>
                </a:lnTo>
                <a:close/>
              </a:path>
            </a:pathLst>
          </a:custGeom>
          <a:solidFill>
            <a:srgbClr val="209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f04d19570d_0_87"/>
          <p:cNvSpPr/>
          <p:nvPr/>
        </p:nvSpPr>
        <p:spPr>
          <a:xfrm>
            <a:off x="4497719" y="3056457"/>
            <a:ext cx="264440" cy="319375"/>
          </a:xfrm>
          <a:custGeom>
            <a:avLst/>
            <a:gdLst/>
            <a:ahLst/>
            <a:cxnLst/>
            <a:rect l="l" t="t" r="r" b="b"/>
            <a:pathLst>
              <a:path w="5502" h="6645" extrusionOk="0">
                <a:moveTo>
                  <a:pt x="5502" y="1"/>
                </a:moveTo>
                <a:lnTo>
                  <a:pt x="311" y="3025"/>
                </a:lnTo>
                <a:cubicBezTo>
                  <a:pt x="311" y="3025"/>
                  <a:pt x="311" y="3025"/>
                  <a:pt x="299" y="3037"/>
                </a:cubicBezTo>
                <a:cubicBezTo>
                  <a:pt x="299" y="3037"/>
                  <a:pt x="287" y="3049"/>
                  <a:pt x="275" y="3049"/>
                </a:cubicBezTo>
                <a:cubicBezTo>
                  <a:pt x="263" y="3060"/>
                  <a:pt x="251" y="3072"/>
                  <a:pt x="239" y="3072"/>
                </a:cubicBezTo>
                <a:cubicBezTo>
                  <a:pt x="227" y="3084"/>
                  <a:pt x="215" y="3096"/>
                  <a:pt x="203" y="3096"/>
                </a:cubicBezTo>
                <a:cubicBezTo>
                  <a:pt x="191" y="3108"/>
                  <a:pt x="180" y="3120"/>
                  <a:pt x="180" y="3132"/>
                </a:cubicBezTo>
                <a:lnTo>
                  <a:pt x="168" y="3132"/>
                </a:lnTo>
                <a:cubicBezTo>
                  <a:pt x="168" y="3132"/>
                  <a:pt x="156" y="3144"/>
                  <a:pt x="156" y="3144"/>
                </a:cubicBezTo>
                <a:cubicBezTo>
                  <a:pt x="144" y="3156"/>
                  <a:pt x="120" y="3180"/>
                  <a:pt x="108" y="3191"/>
                </a:cubicBezTo>
                <a:cubicBezTo>
                  <a:pt x="108" y="3191"/>
                  <a:pt x="108" y="3203"/>
                  <a:pt x="96" y="3203"/>
                </a:cubicBezTo>
                <a:cubicBezTo>
                  <a:pt x="96" y="3203"/>
                  <a:pt x="96" y="3203"/>
                  <a:pt x="96" y="3215"/>
                </a:cubicBezTo>
                <a:cubicBezTo>
                  <a:pt x="84" y="3227"/>
                  <a:pt x="72" y="3239"/>
                  <a:pt x="72" y="3251"/>
                </a:cubicBezTo>
                <a:cubicBezTo>
                  <a:pt x="72" y="3251"/>
                  <a:pt x="60" y="3263"/>
                  <a:pt x="60" y="3263"/>
                </a:cubicBezTo>
                <a:cubicBezTo>
                  <a:pt x="60" y="3263"/>
                  <a:pt x="60" y="3275"/>
                  <a:pt x="60" y="3275"/>
                </a:cubicBezTo>
                <a:cubicBezTo>
                  <a:pt x="49" y="3287"/>
                  <a:pt x="49" y="3299"/>
                  <a:pt x="37" y="3311"/>
                </a:cubicBezTo>
                <a:cubicBezTo>
                  <a:pt x="37" y="3311"/>
                  <a:pt x="37" y="3322"/>
                  <a:pt x="37" y="3322"/>
                </a:cubicBezTo>
                <a:cubicBezTo>
                  <a:pt x="37" y="3322"/>
                  <a:pt x="25" y="3334"/>
                  <a:pt x="25" y="3334"/>
                </a:cubicBezTo>
                <a:cubicBezTo>
                  <a:pt x="25" y="3346"/>
                  <a:pt x="25" y="3358"/>
                  <a:pt x="25" y="3358"/>
                </a:cubicBezTo>
                <a:cubicBezTo>
                  <a:pt x="25" y="3370"/>
                  <a:pt x="13" y="3382"/>
                  <a:pt x="13" y="3382"/>
                </a:cubicBezTo>
                <a:cubicBezTo>
                  <a:pt x="13" y="3382"/>
                  <a:pt x="13" y="3382"/>
                  <a:pt x="13" y="3394"/>
                </a:cubicBezTo>
                <a:cubicBezTo>
                  <a:pt x="13" y="3406"/>
                  <a:pt x="13" y="3418"/>
                  <a:pt x="13" y="3430"/>
                </a:cubicBezTo>
                <a:cubicBezTo>
                  <a:pt x="13" y="3430"/>
                  <a:pt x="13" y="3441"/>
                  <a:pt x="13" y="3441"/>
                </a:cubicBezTo>
                <a:cubicBezTo>
                  <a:pt x="13" y="3453"/>
                  <a:pt x="13" y="3453"/>
                  <a:pt x="13" y="3453"/>
                </a:cubicBezTo>
                <a:lnTo>
                  <a:pt x="1" y="6570"/>
                </a:lnTo>
                <a:lnTo>
                  <a:pt x="1" y="6570"/>
                </a:lnTo>
                <a:cubicBezTo>
                  <a:pt x="3" y="6561"/>
                  <a:pt x="13" y="6560"/>
                  <a:pt x="13" y="6549"/>
                </a:cubicBezTo>
                <a:cubicBezTo>
                  <a:pt x="13" y="6537"/>
                  <a:pt x="13" y="6525"/>
                  <a:pt x="25" y="6513"/>
                </a:cubicBezTo>
                <a:cubicBezTo>
                  <a:pt x="25" y="6513"/>
                  <a:pt x="25" y="6501"/>
                  <a:pt x="37" y="6489"/>
                </a:cubicBezTo>
                <a:cubicBezTo>
                  <a:pt x="37" y="6478"/>
                  <a:pt x="37" y="6466"/>
                  <a:pt x="49" y="6454"/>
                </a:cubicBezTo>
                <a:cubicBezTo>
                  <a:pt x="49" y="6454"/>
                  <a:pt x="60" y="6442"/>
                  <a:pt x="60" y="6430"/>
                </a:cubicBezTo>
                <a:cubicBezTo>
                  <a:pt x="72" y="6418"/>
                  <a:pt x="72" y="6406"/>
                  <a:pt x="84" y="6394"/>
                </a:cubicBezTo>
                <a:cubicBezTo>
                  <a:pt x="96" y="6394"/>
                  <a:pt x="96" y="6382"/>
                  <a:pt x="108" y="6382"/>
                </a:cubicBezTo>
                <a:cubicBezTo>
                  <a:pt x="120" y="6359"/>
                  <a:pt x="132" y="6347"/>
                  <a:pt x="144" y="6335"/>
                </a:cubicBezTo>
                <a:cubicBezTo>
                  <a:pt x="156" y="6323"/>
                  <a:pt x="156" y="6323"/>
                  <a:pt x="168" y="6311"/>
                </a:cubicBezTo>
                <a:cubicBezTo>
                  <a:pt x="180" y="6299"/>
                  <a:pt x="191" y="6299"/>
                  <a:pt x="191" y="6287"/>
                </a:cubicBezTo>
                <a:cubicBezTo>
                  <a:pt x="203" y="6275"/>
                  <a:pt x="215" y="6275"/>
                  <a:pt x="227" y="6263"/>
                </a:cubicBezTo>
                <a:cubicBezTo>
                  <a:pt x="239" y="6251"/>
                  <a:pt x="251" y="6239"/>
                  <a:pt x="263" y="6239"/>
                </a:cubicBezTo>
                <a:cubicBezTo>
                  <a:pt x="275" y="6228"/>
                  <a:pt x="287" y="6216"/>
                  <a:pt x="311" y="6204"/>
                </a:cubicBezTo>
                <a:lnTo>
                  <a:pt x="5502" y="3191"/>
                </a:lnTo>
                <a:lnTo>
                  <a:pt x="5502" y="1"/>
                </a:lnTo>
                <a:close/>
                <a:moveTo>
                  <a:pt x="1" y="6570"/>
                </a:moveTo>
                <a:cubicBezTo>
                  <a:pt x="1" y="6571"/>
                  <a:pt x="1" y="6572"/>
                  <a:pt x="1" y="6573"/>
                </a:cubicBezTo>
                <a:cubicBezTo>
                  <a:pt x="1" y="6585"/>
                  <a:pt x="1" y="6597"/>
                  <a:pt x="1" y="6609"/>
                </a:cubicBezTo>
                <a:cubicBezTo>
                  <a:pt x="1" y="6620"/>
                  <a:pt x="1" y="6632"/>
                  <a:pt x="1" y="6644"/>
                </a:cubicBezTo>
                <a:lnTo>
                  <a:pt x="1" y="6570"/>
                </a:lnTo>
                <a:close/>
              </a:path>
            </a:pathLst>
          </a:custGeom>
          <a:solidFill>
            <a:srgbClr val="BC60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f04d19570d_0_87"/>
          <p:cNvSpPr/>
          <p:nvPr/>
        </p:nvSpPr>
        <p:spPr>
          <a:xfrm>
            <a:off x="3888284" y="3380350"/>
            <a:ext cx="797213" cy="337110"/>
          </a:xfrm>
          <a:custGeom>
            <a:avLst/>
            <a:gdLst/>
            <a:ahLst/>
            <a:cxnLst/>
            <a:rect l="l" t="t" r="r" b="b"/>
            <a:pathLst>
              <a:path w="16587" h="7014" extrusionOk="0">
                <a:moveTo>
                  <a:pt x="16586" y="1"/>
                </a:moveTo>
                <a:lnTo>
                  <a:pt x="16586" y="1"/>
                </a:lnTo>
                <a:lnTo>
                  <a:pt x="16586" y="1"/>
                </a:lnTo>
                <a:cubicBezTo>
                  <a:pt x="16586" y="1"/>
                  <a:pt x="16586" y="1"/>
                  <a:pt x="16586" y="1"/>
                </a:cubicBezTo>
                <a:close/>
                <a:moveTo>
                  <a:pt x="16586" y="1"/>
                </a:moveTo>
                <a:cubicBezTo>
                  <a:pt x="16586" y="25"/>
                  <a:pt x="16574" y="60"/>
                  <a:pt x="16574" y="84"/>
                </a:cubicBezTo>
                <a:cubicBezTo>
                  <a:pt x="16574" y="108"/>
                  <a:pt x="16574" y="143"/>
                  <a:pt x="16574" y="167"/>
                </a:cubicBezTo>
                <a:cubicBezTo>
                  <a:pt x="16574" y="179"/>
                  <a:pt x="16562" y="203"/>
                  <a:pt x="16562" y="227"/>
                </a:cubicBezTo>
                <a:cubicBezTo>
                  <a:pt x="16562" y="251"/>
                  <a:pt x="16562" y="274"/>
                  <a:pt x="16550" y="298"/>
                </a:cubicBezTo>
                <a:cubicBezTo>
                  <a:pt x="16550" y="322"/>
                  <a:pt x="16550" y="346"/>
                  <a:pt x="16539" y="358"/>
                </a:cubicBezTo>
                <a:cubicBezTo>
                  <a:pt x="16539" y="393"/>
                  <a:pt x="16527" y="417"/>
                  <a:pt x="16527" y="441"/>
                </a:cubicBezTo>
                <a:cubicBezTo>
                  <a:pt x="16515" y="465"/>
                  <a:pt x="16515" y="477"/>
                  <a:pt x="16503" y="501"/>
                </a:cubicBezTo>
                <a:cubicBezTo>
                  <a:pt x="16503" y="524"/>
                  <a:pt x="16491" y="548"/>
                  <a:pt x="16479" y="584"/>
                </a:cubicBezTo>
                <a:cubicBezTo>
                  <a:pt x="16479" y="596"/>
                  <a:pt x="16467" y="620"/>
                  <a:pt x="16455" y="632"/>
                </a:cubicBezTo>
                <a:cubicBezTo>
                  <a:pt x="16443" y="667"/>
                  <a:pt x="16431" y="691"/>
                  <a:pt x="16420" y="727"/>
                </a:cubicBezTo>
                <a:cubicBezTo>
                  <a:pt x="16420" y="739"/>
                  <a:pt x="16408" y="751"/>
                  <a:pt x="16396" y="774"/>
                </a:cubicBezTo>
                <a:cubicBezTo>
                  <a:pt x="16384" y="810"/>
                  <a:pt x="16360" y="846"/>
                  <a:pt x="16348" y="882"/>
                </a:cubicBezTo>
                <a:cubicBezTo>
                  <a:pt x="16336" y="882"/>
                  <a:pt x="16336" y="893"/>
                  <a:pt x="16336" y="905"/>
                </a:cubicBezTo>
                <a:cubicBezTo>
                  <a:pt x="16300" y="953"/>
                  <a:pt x="16277" y="1001"/>
                  <a:pt x="16241" y="1048"/>
                </a:cubicBezTo>
                <a:cubicBezTo>
                  <a:pt x="16241" y="1060"/>
                  <a:pt x="16229" y="1072"/>
                  <a:pt x="16217" y="1084"/>
                </a:cubicBezTo>
                <a:cubicBezTo>
                  <a:pt x="16193" y="1120"/>
                  <a:pt x="16169" y="1155"/>
                  <a:pt x="16146" y="1179"/>
                </a:cubicBezTo>
                <a:cubicBezTo>
                  <a:pt x="16134" y="1203"/>
                  <a:pt x="16122" y="1215"/>
                  <a:pt x="16110" y="1227"/>
                </a:cubicBezTo>
                <a:cubicBezTo>
                  <a:pt x="16074" y="1263"/>
                  <a:pt x="16050" y="1310"/>
                  <a:pt x="16015" y="1346"/>
                </a:cubicBezTo>
                <a:cubicBezTo>
                  <a:pt x="16003" y="1358"/>
                  <a:pt x="15991" y="1370"/>
                  <a:pt x="15979" y="1382"/>
                </a:cubicBezTo>
                <a:cubicBezTo>
                  <a:pt x="15931" y="1429"/>
                  <a:pt x="15884" y="1477"/>
                  <a:pt x="15836" y="1524"/>
                </a:cubicBezTo>
                <a:cubicBezTo>
                  <a:pt x="15812" y="1548"/>
                  <a:pt x="15788" y="1572"/>
                  <a:pt x="15765" y="1584"/>
                </a:cubicBezTo>
                <a:cubicBezTo>
                  <a:pt x="15741" y="1608"/>
                  <a:pt x="15729" y="1620"/>
                  <a:pt x="15705" y="1632"/>
                </a:cubicBezTo>
                <a:cubicBezTo>
                  <a:pt x="15681" y="1655"/>
                  <a:pt x="15658" y="1679"/>
                  <a:pt x="15622" y="1703"/>
                </a:cubicBezTo>
                <a:cubicBezTo>
                  <a:pt x="15610" y="1715"/>
                  <a:pt x="15586" y="1727"/>
                  <a:pt x="15574" y="1739"/>
                </a:cubicBezTo>
                <a:cubicBezTo>
                  <a:pt x="15538" y="1763"/>
                  <a:pt x="15503" y="1786"/>
                  <a:pt x="15479" y="1810"/>
                </a:cubicBezTo>
                <a:cubicBezTo>
                  <a:pt x="15455" y="1822"/>
                  <a:pt x="15443" y="1834"/>
                  <a:pt x="15431" y="1846"/>
                </a:cubicBezTo>
                <a:cubicBezTo>
                  <a:pt x="15372" y="1882"/>
                  <a:pt x="15324" y="1917"/>
                  <a:pt x="15277" y="1953"/>
                </a:cubicBezTo>
                <a:cubicBezTo>
                  <a:pt x="15241" y="1977"/>
                  <a:pt x="15193" y="2001"/>
                  <a:pt x="15157" y="2025"/>
                </a:cubicBezTo>
                <a:cubicBezTo>
                  <a:pt x="15098" y="2060"/>
                  <a:pt x="15026" y="2096"/>
                  <a:pt x="14955" y="2132"/>
                </a:cubicBezTo>
                <a:cubicBezTo>
                  <a:pt x="14943" y="2144"/>
                  <a:pt x="14931" y="2144"/>
                  <a:pt x="14919" y="2156"/>
                </a:cubicBezTo>
                <a:cubicBezTo>
                  <a:pt x="14836" y="2191"/>
                  <a:pt x="14753" y="2239"/>
                  <a:pt x="14657" y="2275"/>
                </a:cubicBezTo>
                <a:cubicBezTo>
                  <a:pt x="14645" y="2286"/>
                  <a:pt x="14622" y="2298"/>
                  <a:pt x="14598" y="2298"/>
                </a:cubicBezTo>
                <a:cubicBezTo>
                  <a:pt x="14526" y="2334"/>
                  <a:pt x="14455" y="2358"/>
                  <a:pt x="14384" y="2394"/>
                </a:cubicBezTo>
                <a:cubicBezTo>
                  <a:pt x="14360" y="2394"/>
                  <a:pt x="14348" y="2406"/>
                  <a:pt x="14324" y="2417"/>
                </a:cubicBezTo>
                <a:cubicBezTo>
                  <a:pt x="14229" y="2453"/>
                  <a:pt x="14145" y="2477"/>
                  <a:pt x="14050" y="2513"/>
                </a:cubicBezTo>
                <a:cubicBezTo>
                  <a:pt x="14014" y="2525"/>
                  <a:pt x="13979" y="2537"/>
                  <a:pt x="13943" y="2548"/>
                </a:cubicBezTo>
                <a:cubicBezTo>
                  <a:pt x="13907" y="2560"/>
                  <a:pt x="13872" y="2572"/>
                  <a:pt x="13824" y="2584"/>
                </a:cubicBezTo>
                <a:cubicBezTo>
                  <a:pt x="13788" y="2584"/>
                  <a:pt x="13753" y="2596"/>
                  <a:pt x="13717" y="2608"/>
                </a:cubicBezTo>
                <a:cubicBezTo>
                  <a:pt x="13681" y="2620"/>
                  <a:pt x="13633" y="2632"/>
                  <a:pt x="13598" y="2644"/>
                </a:cubicBezTo>
                <a:cubicBezTo>
                  <a:pt x="13562" y="2656"/>
                  <a:pt x="13526" y="2656"/>
                  <a:pt x="13491" y="2667"/>
                </a:cubicBezTo>
                <a:cubicBezTo>
                  <a:pt x="13443" y="2679"/>
                  <a:pt x="13407" y="2691"/>
                  <a:pt x="13360" y="2691"/>
                </a:cubicBezTo>
                <a:cubicBezTo>
                  <a:pt x="13324" y="2703"/>
                  <a:pt x="13288" y="2715"/>
                  <a:pt x="13252" y="2715"/>
                </a:cubicBezTo>
                <a:cubicBezTo>
                  <a:pt x="13217" y="2727"/>
                  <a:pt x="13169" y="2739"/>
                  <a:pt x="13133" y="2739"/>
                </a:cubicBezTo>
                <a:cubicBezTo>
                  <a:pt x="13110" y="2751"/>
                  <a:pt x="13074" y="2751"/>
                  <a:pt x="13050" y="2751"/>
                </a:cubicBezTo>
                <a:cubicBezTo>
                  <a:pt x="12979" y="2763"/>
                  <a:pt x="12907" y="2775"/>
                  <a:pt x="12836" y="2787"/>
                </a:cubicBezTo>
                <a:cubicBezTo>
                  <a:pt x="12800" y="2798"/>
                  <a:pt x="12776" y="2798"/>
                  <a:pt x="12740" y="2798"/>
                </a:cubicBezTo>
                <a:cubicBezTo>
                  <a:pt x="12669" y="2810"/>
                  <a:pt x="12586" y="2822"/>
                  <a:pt x="12502" y="2834"/>
                </a:cubicBezTo>
                <a:lnTo>
                  <a:pt x="12455" y="2834"/>
                </a:lnTo>
                <a:cubicBezTo>
                  <a:pt x="12359" y="2846"/>
                  <a:pt x="12276" y="2858"/>
                  <a:pt x="12193" y="2858"/>
                </a:cubicBezTo>
                <a:lnTo>
                  <a:pt x="12157" y="2858"/>
                </a:lnTo>
                <a:cubicBezTo>
                  <a:pt x="12074" y="2870"/>
                  <a:pt x="12002" y="2870"/>
                  <a:pt x="11931" y="2870"/>
                </a:cubicBezTo>
                <a:lnTo>
                  <a:pt x="11824" y="2870"/>
                </a:lnTo>
                <a:cubicBezTo>
                  <a:pt x="11776" y="2882"/>
                  <a:pt x="11728" y="2882"/>
                  <a:pt x="11681" y="2882"/>
                </a:cubicBezTo>
                <a:lnTo>
                  <a:pt x="11431" y="2882"/>
                </a:lnTo>
                <a:cubicBezTo>
                  <a:pt x="11383" y="2870"/>
                  <a:pt x="11347" y="2870"/>
                  <a:pt x="11312" y="2870"/>
                </a:cubicBezTo>
                <a:lnTo>
                  <a:pt x="11181" y="2870"/>
                </a:lnTo>
                <a:cubicBezTo>
                  <a:pt x="11145" y="2870"/>
                  <a:pt x="11097" y="2858"/>
                  <a:pt x="11062" y="2858"/>
                </a:cubicBezTo>
                <a:cubicBezTo>
                  <a:pt x="11026" y="2858"/>
                  <a:pt x="10978" y="2858"/>
                  <a:pt x="10943" y="2846"/>
                </a:cubicBezTo>
                <a:lnTo>
                  <a:pt x="10812" y="2846"/>
                </a:lnTo>
                <a:cubicBezTo>
                  <a:pt x="10776" y="2834"/>
                  <a:pt x="10740" y="2834"/>
                  <a:pt x="10693" y="2834"/>
                </a:cubicBezTo>
                <a:cubicBezTo>
                  <a:pt x="10657" y="2822"/>
                  <a:pt x="10609" y="2822"/>
                  <a:pt x="10574" y="2810"/>
                </a:cubicBezTo>
                <a:cubicBezTo>
                  <a:pt x="10538" y="2810"/>
                  <a:pt x="10490" y="2810"/>
                  <a:pt x="10454" y="2798"/>
                </a:cubicBezTo>
                <a:cubicBezTo>
                  <a:pt x="10419" y="2798"/>
                  <a:pt x="10383" y="2787"/>
                  <a:pt x="10335" y="2787"/>
                </a:cubicBezTo>
                <a:cubicBezTo>
                  <a:pt x="10300" y="2775"/>
                  <a:pt x="10252" y="2775"/>
                  <a:pt x="10204" y="2763"/>
                </a:cubicBezTo>
                <a:cubicBezTo>
                  <a:pt x="10169" y="2751"/>
                  <a:pt x="10133" y="2751"/>
                  <a:pt x="10097" y="2739"/>
                </a:cubicBezTo>
                <a:cubicBezTo>
                  <a:pt x="10050" y="2739"/>
                  <a:pt x="10014" y="2727"/>
                  <a:pt x="9966" y="2715"/>
                </a:cubicBezTo>
                <a:cubicBezTo>
                  <a:pt x="9931" y="2715"/>
                  <a:pt x="9895" y="2703"/>
                  <a:pt x="9859" y="2691"/>
                </a:cubicBezTo>
                <a:cubicBezTo>
                  <a:pt x="9812" y="2679"/>
                  <a:pt x="9764" y="2667"/>
                  <a:pt x="9716" y="2656"/>
                </a:cubicBezTo>
                <a:cubicBezTo>
                  <a:pt x="9681" y="2656"/>
                  <a:pt x="9645" y="2644"/>
                  <a:pt x="9609" y="2632"/>
                </a:cubicBezTo>
                <a:cubicBezTo>
                  <a:pt x="9562" y="2620"/>
                  <a:pt x="9514" y="2608"/>
                  <a:pt x="9466" y="2596"/>
                </a:cubicBezTo>
                <a:cubicBezTo>
                  <a:pt x="9431" y="2584"/>
                  <a:pt x="9407" y="2584"/>
                  <a:pt x="9371" y="2572"/>
                </a:cubicBezTo>
                <a:cubicBezTo>
                  <a:pt x="9288" y="2548"/>
                  <a:pt x="9192" y="2513"/>
                  <a:pt x="9097" y="2489"/>
                </a:cubicBezTo>
                <a:cubicBezTo>
                  <a:pt x="9002" y="2453"/>
                  <a:pt x="8919" y="2417"/>
                  <a:pt x="8835" y="2394"/>
                </a:cubicBezTo>
                <a:cubicBezTo>
                  <a:pt x="8800" y="2370"/>
                  <a:pt x="8764" y="2358"/>
                  <a:pt x="8728" y="2346"/>
                </a:cubicBezTo>
                <a:cubicBezTo>
                  <a:pt x="8704" y="2334"/>
                  <a:pt x="8669" y="2322"/>
                  <a:pt x="8645" y="2310"/>
                </a:cubicBezTo>
                <a:cubicBezTo>
                  <a:pt x="8609" y="2298"/>
                  <a:pt x="8561" y="2275"/>
                  <a:pt x="8526" y="2263"/>
                </a:cubicBezTo>
                <a:cubicBezTo>
                  <a:pt x="8502" y="2251"/>
                  <a:pt x="8478" y="2239"/>
                  <a:pt x="8454" y="2227"/>
                </a:cubicBezTo>
                <a:cubicBezTo>
                  <a:pt x="8407" y="2203"/>
                  <a:pt x="8371" y="2179"/>
                  <a:pt x="8323" y="2167"/>
                </a:cubicBezTo>
                <a:cubicBezTo>
                  <a:pt x="8299" y="2156"/>
                  <a:pt x="8288" y="2144"/>
                  <a:pt x="8264" y="2132"/>
                </a:cubicBezTo>
                <a:cubicBezTo>
                  <a:pt x="8204" y="2096"/>
                  <a:pt x="8145" y="2072"/>
                  <a:pt x="8085" y="2036"/>
                </a:cubicBezTo>
                <a:cubicBezTo>
                  <a:pt x="7561" y="1739"/>
                  <a:pt x="7180" y="1394"/>
                  <a:pt x="6942" y="1024"/>
                </a:cubicBezTo>
                <a:cubicBezTo>
                  <a:pt x="6883" y="941"/>
                  <a:pt x="6799" y="870"/>
                  <a:pt x="6704" y="810"/>
                </a:cubicBezTo>
                <a:cubicBezTo>
                  <a:pt x="6680" y="798"/>
                  <a:pt x="6656" y="786"/>
                  <a:pt x="6633" y="774"/>
                </a:cubicBezTo>
                <a:cubicBezTo>
                  <a:pt x="6621" y="763"/>
                  <a:pt x="6609" y="763"/>
                  <a:pt x="6597" y="763"/>
                </a:cubicBezTo>
                <a:cubicBezTo>
                  <a:pt x="6585" y="751"/>
                  <a:pt x="6573" y="739"/>
                  <a:pt x="6549" y="739"/>
                </a:cubicBezTo>
                <a:cubicBezTo>
                  <a:pt x="6514" y="727"/>
                  <a:pt x="6478" y="715"/>
                  <a:pt x="6442" y="703"/>
                </a:cubicBezTo>
                <a:cubicBezTo>
                  <a:pt x="6430" y="691"/>
                  <a:pt x="6430" y="691"/>
                  <a:pt x="6430" y="691"/>
                </a:cubicBezTo>
                <a:lnTo>
                  <a:pt x="6406" y="691"/>
                </a:lnTo>
                <a:cubicBezTo>
                  <a:pt x="6383" y="679"/>
                  <a:pt x="6359" y="679"/>
                  <a:pt x="6335" y="667"/>
                </a:cubicBezTo>
                <a:lnTo>
                  <a:pt x="6287" y="667"/>
                </a:lnTo>
                <a:cubicBezTo>
                  <a:pt x="6275" y="655"/>
                  <a:pt x="6252" y="655"/>
                  <a:pt x="6240" y="655"/>
                </a:cubicBezTo>
                <a:cubicBezTo>
                  <a:pt x="6228" y="655"/>
                  <a:pt x="6216" y="655"/>
                  <a:pt x="6204" y="643"/>
                </a:cubicBezTo>
                <a:lnTo>
                  <a:pt x="6133" y="643"/>
                </a:lnTo>
                <a:cubicBezTo>
                  <a:pt x="6121" y="643"/>
                  <a:pt x="6109" y="643"/>
                  <a:pt x="6109" y="632"/>
                </a:cubicBezTo>
                <a:lnTo>
                  <a:pt x="5882" y="632"/>
                </a:lnTo>
                <a:cubicBezTo>
                  <a:pt x="5847" y="632"/>
                  <a:pt x="5823" y="632"/>
                  <a:pt x="5799" y="643"/>
                </a:cubicBezTo>
                <a:lnTo>
                  <a:pt x="5775" y="643"/>
                </a:lnTo>
                <a:cubicBezTo>
                  <a:pt x="5728" y="643"/>
                  <a:pt x="5692" y="655"/>
                  <a:pt x="5644" y="655"/>
                </a:cubicBezTo>
                <a:cubicBezTo>
                  <a:pt x="5632" y="655"/>
                  <a:pt x="5621" y="667"/>
                  <a:pt x="5609" y="667"/>
                </a:cubicBezTo>
                <a:cubicBezTo>
                  <a:pt x="5585" y="667"/>
                  <a:pt x="5573" y="667"/>
                  <a:pt x="5549" y="679"/>
                </a:cubicBezTo>
                <a:cubicBezTo>
                  <a:pt x="5537" y="679"/>
                  <a:pt x="5525" y="679"/>
                  <a:pt x="5501" y="691"/>
                </a:cubicBezTo>
                <a:cubicBezTo>
                  <a:pt x="5490" y="691"/>
                  <a:pt x="5478" y="703"/>
                  <a:pt x="5454" y="703"/>
                </a:cubicBezTo>
                <a:lnTo>
                  <a:pt x="5442" y="703"/>
                </a:lnTo>
                <a:cubicBezTo>
                  <a:pt x="5430" y="715"/>
                  <a:pt x="5430" y="715"/>
                  <a:pt x="5418" y="715"/>
                </a:cubicBezTo>
                <a:cubicBezTo>
                  <a:pt x="5394" y="727"/>
                  <a:pt x="5371" y="739"/>
                  <a:pt x="5335" y="751"/>
                </a:cubicBezTo>
                <a:cubicBezTo>
                  <a:pt x="5335" y="751"/>
                  <a:pt x="5323" y="751"/>
                  <a:pt x="5311" y="763"/>
                </a:cubicBezTo>
                <a:cubicBezTo>
                  <a:pt x="5275" y="774"/>
                  <a:pt x="5240" y="786"/>
                  <a:pt x="5204" y="810"/>
                </a:cubicBezTo>
                <a:lnTo>
                  <a:pt x="13" y="3822"/>
                </a:lnTo>
                <a:lnTo>
                  <a:pt x="1" y="7013"/>
                </a:lnTo>
                <a:lnTo>
                  <a:pt x="5204" y="4001"/>
                </a:lnTo>
                <a:cubicBezTo>
                  <a:pt x="5228" y="3977"/>
                  <a:pt x="5263" y="3965"/>
                  <a:pt x="5299" y="3941"/>
                </a:cubicBezTo>
                <a:cubicBezTo>
                  <a:pt x="5311" y="3941"/>
                  <a:pt x="5323" y="3941"/>
                  <a:pt x="5335" y="3930"/>
                </a:cubicBezTo>
                <a:cubicBezTo>
                  <a:pt x="5359" y="3918"/>
                  <a:pt x="5382" y="3906"/>
                  <a:pt x="5418" y="3906"/>
                </a:cubicBezTo>
                <a:cubicBezTo>
                  <a:pt x="5430" y="3894"/>
                  <a:pt x="5430" y="3894"/>
                  <a:pt x="5442" y="3894"/>
                </a:cubicBezTo>
                <a:cubicBezTo>
                  <a:pt x="5466" y="3882"/>
                  <a:pt x="5478" y="3882"/>
                  <a:pt x="5501" y="3870"/>
                </a:cubicBezTo>
                <a:cubicBezTo>
                  <a:pt x="5513" y="3870"/>
                  <a:pt x="5525" y="3870"/>
                  <a:pt x="5549" y="3858"/>
                </a:cubicBezTo>
                <a:cubicBezTo>
                  <a:pt x="5561" y="3858"/>
                  <a:pt x="5573" y="3858"/>
                  <a:pt x="5597" y="3846"/>
                </a:cubicBezTo>
                <a:lnTo>
                  <a:pt x="5644" y="3846"/>
                </a:lnTo>
                <a:cubicBezTo>
                  <a:pt x="5680" y="3834"/>
                  <a:pt x="5716" y="3834"/>
                  <a:pt x="5763" y="3822"/>
                </a:cubicBezTo>
                <a:lnTo>
                  <a:pt x="6121" y="3822"/>
                </a:lnTo>
                <a:cubicBezTo>
                  <a:pt x="6144" y="3822"/>
                  <a:pt x="6156" y="3834"/>
                  <a:pt x="6180" y="3834"/>
                </a:cubicBezTo>
                <a:lnTo>
                  <a:pt x="6228" y="3834"/>
                </a:lnTo>
                <a:cubicBezTo>
                  <a:pt x="6240" y="3846"/>
                  <a:pt x="6263" y="3846"/>
                  <a:pt x="6287" y="3846"/>
                </a:cubicBezTo>
                <a:cubicBezTo>
                  <a:pt x="6299" y="3846"/>
                  <a:pt x="6311" y="3858"/>
                  <a:pt x="6323" y="3858"/>
                </a:cubicBezTo>
                <a:cubicBezTo>
                  <a:pt x="6347" y="3858"/>
                  <a:pt x="6371" y="3870"/>
                  <a:pt x="6394" y="3870"/>
                </a:cubicBezTo>
                <a:cubicBezTo>
                  <a:pt x="6406" y="3882"/>
                  <a:pt x="6418" y="3882"/>
                  <a:pt x="6430" y="3882"/>
                </a:cubicBezTo>
                <a:cubicBezTo>
                  <a:pt x="6466" y="3894"/>
                  <a:pt x="6502" y="3906"/>
                  <a:pt x="6537" y="3918"/>
                </a:cubicBezTo>
                <a:cubicBezTo>
                  <a:pt x="6561" y="3930"/>
                  <a:pt x="6573" y="3941"/>
                  <a:pt x="6597" y="3941"/>
                </a:cubicBezTo>
                <a:cubicBezTo>
                  <a:pt x="6597" y="3953"/>
                  <a:pt x="6609" y="3953"/>
                  <a:pt x="6621" y="3953"/>
                </a:cubicBezTo>
                <a:cubicBezTo>
                  <a:pt x="6644" y="3965"/>
                  <a:pt x="6668" y="3977"/>
                  <a:pt x="6692" y="3989"/>
                </a:cubicBezTo>
                <a:cubicBezTo>
                  <a:pt x="6799" y="4049"/>
                  <a:pt x="6871" y="4120"/>
                  <a:pt x="6930" y="4203"/>
                </a:cubicBezTo>
                <a:cubicBezTo>
                  <a:pt x="7180" y="4572"/>
                  <a:pt x="7561" y="4918"/>
                  <a:pt x="8073" y="5215"/>
                </a:cubicBezTo>
                <a:cubicBezTo>
                  <a:pt x="8133" y="5251"/>
                  <a:pt x="8192" y="5287"/>
                  <a:pt x="8252" y="5323"/>
                </a:cubicBezTo>
                <a:cubicBezTo>
                  <a:pt x="8276" y="5323"/>
                  <a:pt x="8299" y="5334"/>
                  <a:pt x="8311" y="5346"/>
                </a:cubicBezTo>
                <a:cubicBezTo>
                  <a:pt x="8359" y="5370"/>
                  <a:pt x="8395" y="5394"/>
                  <a:pt x="8442" y="5406"/>
                </a:cubicBezTo>
                <a:cubicBezTo>
                  <a:pt x="8466" y="5418"/>
                  <a:pt x="8490" y="5430"/>
                  <a:pt x="8514" y="5442"/>
                </a:cubicBezTo>
                <a:cubicBezTo>
                  <a:pt x="8561" y="5465"/>
                  <a:pt x="8597" y="5477"/>
                  <a:pt x="8633" y="5501"/>
                </a:cubicBezTo>
                <a:cubicBezTo>
                  <a:pt x="8669" y="5513"/>
                  <a:pt x="8692" y="5525"/>
                  <a:pt x="8716" y="5537"/>
                </a:cubicBezTo>
                <a:cubicBezTo>
                  <a:pt x="8740" y="5549"/>
                  <a:pt x="8764" y="5549"/>
                  <a:pt x="8788" y="5561"/>
                </a:cubicBezTo>
                <a:cubicBezTo>
                  <a:pt x="8800" y="5573"/>
                  <a:pt x="8811" y="5573"/>
                  <a:pt x="8823" y="5573"/>
                </a:cubicBezTo>
                <a:cubicBezTo>
                  <a:pt x="8907" y="5608"/>
                  <a:pt x="9002" y="5644"/>
                  <a:pt x="9085" y="5668"/>
                </a:cubicBezTo>
                <a:cubicBezTo>
                  <a:pt x="9181" y="5704"/>
                  <a:pt x="9276" y="5727"/>
                  <a:pt x="9371" y="5763"/>
                </a:cubicBezTo>
                <a:lnTo>
                  <a:pt x="9395" y="5763"/>
                </a:lnTo>
                <a:cubicBezTo>
                  <a:pt x="9419" y="5775"/>
                  <a:pt x="9442" y="5775"/>
                  <a:pt x="9454" y="5787"/>
                </a:cubicBezTo>
                <a:cubicBezTo>
                  <a:pt x="9502" y="5799"/>
                  <a:pt x="9550" y="5811"/>
                  <a:pt x="9609" y="5823"/>
                </a:cubicBezTo>
                <a:cubicBezTo>
                  <a:pt x="9633" y="5835"/>
                  <a:pt x="9669" y="5835"/>
                  <a:pt x="9704" y="5846"/>
                </a:cubicBezTo>
                <a:cubicBezTo>
                  <a:pt x="9752" y="5858"/>
                  <a:pt x="9800" y="5870"/>
                  <a:pt x="9859" y="5882"/>
                </a:cubicBezTo>
                <a:cubicBezTo>
                  <a:pt x="9871" y="5882"/>
                  <a:pt x="9895" y="5894"/>
                  <a:pt x="9919" y="5894"/>
                </a:cubicBezTo>
                <a:cubicBezTo>
                  <a:pt x="9931" y="5894"/>
                  <a:pt x="9943" y="5906"/>
                  <a:pt x="9954" y="5906"/>
                </a:cubicBezTo>
                <a:cubicBezTo>
                  <a:pt x="10002" y="5906"/>
                  <a:pt x="10050" y="5918"/>
                  <a:pt x="10085" y="5930"/>
                </a:cubicBezTo>
                <a:cubicBezTo>
                  <a:pt x="10121" y="5930"/>
                  <a:pt x="10157" y="5942"/>
                  <a:pt x="10204" y="5942"/>
                </a:cubicBezTo>
                <a:cubicBezTo>
                  <a:pt x="10240" y="5954"/>
                  <a:pt x="10288" y="5966"/>
                  <a:pt x="10335" y="5966"/>
                </a:cubicBezTo>
                <a:cubicBezTo>
                  <a:pt x="10359" y="5977"/>
                  <a:pt x="10383" y="5977"/>
                  <a:pt x="10407" y="5977"/>
                </a:cubicBezTo>
                <a:cubicBezTo>
                  <a:pt x="10419" y="5977"/>
                  <a:pt x="10431" y="5989"/>
                  <a:pt x="10443" y="5989"/>
                </a:cubicBezTo>
                <a:cubicBezTo>
                  <a:pt x="10490" y="5989"/>
                  <a:pt x="10526" y="6001"/>
                  <a:pt x="10562" y="6001"/>
                </a:cubicBezTo>
                <a:cubicBezTo>
                  <a:pt x="10609" y="6001"/>
                  <a:pt x="10645" y="6013"/>
                  <a:pt x="10681" y="6013"/>
                </a:cubicBezTo>
                <a:cubicBezTo>
                  <a:pt x="10728" y="6025"/>
                  <a:pt x="10764" y="6025"/>
                  <a:pt x="10812" y="6025"/>
                </a:cubicBezTo>
                <a:cubicBezTo>
                  <a:pt x="10835" y="6025"/>
                  <a:pt x="10871" y="6037"/>
                  <a:pt x="10895" y="6037"/>
                </a:cubicBezTo>
                <a:lnTo>
                  <a:pt x="10931" y="6037"/>
                </a:lnTo>
                <a:cubicBezTo>
                  <a:pt x="10966" y="6037"/>
                  <a:pt x="11014" y="6049"/>
                  <a:pt x="11050" y="6049"/>
                </a:cubicBezTo>
                <a:lnTo>
                  <a:pt x="11169" y="6049"/>
                </a:lnTo>
                <a:cubicBezTo>
                  <a:pt x="11216" y="6061"/>
                  <a:pt x="11252" y="6061"/>
                  <a:pt x="11300" y="6061"/>
                </a:cubicBezTo>
                <a:lnTo>
                  <a:pt x="11919" y="6061"/>
                </a:lnTo>
                <a:cubicBezTo>
                  <a:pt x="11990" y="6061"/>
                  <a:pt x="12074" y="6049"/>
                  <a:pt x="12145" y="6049"/>
                </a:cubicBezTo>
                <a:lnTo>
                  <a:pt x="12181" y="6049"/>
                </a:lnTo>
                <a:cubicBezTo>
                  <a:pt x="12264" y="6037"/>
                  <a:pt x="12359" y="6037"/>
                  <a:pt x="12443" y="6025"/>
                </a:cubicBezTo>
                <a:lnTo>
                  <a:pt x="12455" y="6025"/>
                </a:lnTo>
                <a:cubicBezTo>
                  <a:pt x="12467" y="6025"/>
                  <a:pt x="12479" y="6025"/>
                  <a:pt x="12490" y="6013"/>
                </a:cubicBezTo>
                <a:cubicBezTo>
                  <a:pt x="12574" y="6013"/>
                  <a:pt x="12657" y="6001"/>
                  <a:pt x="12740" y="5989"/>
                </a:cubicBezTo>
                <a:cubicBezTo>
                  <a:pt x="12764" y="5989"/>
                  <a:pt x="12800" y="5977"/>
                  <a:pt x="12824" y="5977"/>
                </a:cubicBezTo>
                <a:cubicBezTo>
                  <a:pt x="12895" y="5966"/>
                  <a:pt x="12967" y="5954"/>
                  <a:pt x="13050" y="5942"/>
                </a:cubicBezTo>
                <a:cubicBezTo>
                  <a:pt x="13062" y="5942"/>
                  <a:pt x="13086" y="5942"/>
                  <a:pt x="13098" y="5930"/>
                </a:cubicBezTo>
                <a:lnTo>
                  <a:pt x="13121" y="5930"/>
                </a:lnTo>
                <a:cubicBezTo>
                  <a:pt x="13157" y="5918"/>
                  <a:pt x="13205" y="5906"/>
                  <a:pt x="13241" y="5906"/>
                </a:cubicBezTo>
                <a:cubicBezTo>
                  <a:pt x="13276" y="5894"/>
                  <a:pt x="13324" y="5894"/>
                  <a:pt x="13360" y="5882"/>
                </a:cubicBezTo>
                <a:cubicBezTo>
                  <a:pt x="13395" y="5870"/>
                  <a:pt x="13443" y="5858"/>
                  <a:pt x="13479" y="5846"/>
                </a:cubicBezTo>
                <a:cubicBezTo>
                  <a:pt x="13514" y="5846"/>
                  <a:pt x="13550" y="5835"/>
                  <a:pt x="13586" y="5823"/>
                </a:cubicBezTo>
                <a:cubicBezTo>
                  <a:pt x="13633" y="5811"/>
                  <a:pt x="13669" y="5811"/>
                  <a:pt x="13705" y="5799"/>
                </a:cubicBezTo>
                <a:cubicBezTo>
                  <a:pt x="13741" y="5787"/>
                  <a:pt x="13776" y="5775"/>
                  <a:pt x="13812" y="5763"/>
                </a:cubicBezTo>
                <a:cubicBezTo>
                  <a:pt x="13860" y="5751"/>
                  <a:pt x="13895" y="5739"/>
                  <a:pt x="13943" y="5727"/>
                </a:cubicBezTo>
                <a:cubicBezTo>
                  <a:pt x="13967" y="5715"/>
                  <a:pt x="14003" y="5715"/>
                  <a:pt x="14026" y="5704"/>
                </a:cubicBezTo>
                <a:cubicBezTo>
                  <a:pt x="14026" y="5704"/>
                  <a:pt x="14038" y="5704"/>
                  <a:pt x="14038" y="5692"/>
                </a:cubicBezTo>
                <a:cubicBezTo>
                  <a:pt x="14134" y="5668"/>
                  <a:pt x="14217" y="5632"/>
                  <a:pt x="14312" y="5596"/>
                </a:cubicBezTo>
                <a:cubicBezTo>
                  <a:pt x="14336" y="5596"/>
                  <a:pt x="14360" y="5585"/>
                  <a:pt x="14384" y="5573"/>
                </a:cubicBezTo>
                <a:cubicBezTo>
                  <a:pt x="14455" y="5549"/>
                  <a:pt x="14515" y="5513"/>
                  <a:pt x="14586" y="5489"/>
                </a:cubicBezTo>
                <a:cubicBezTo>
                  <a:pt x="14610" y="5477"/>
                  <a:pt x="14634" y="5465"/>
                  <a:pt x="14657" y="5465"/>
                </a:cubicBezTo>
                <a:cubicBezTo>
                  <a:pt x="14741" y="5418"/>
                  <a:pt x="14824" y="5382"/>
                  <a:pt x="14907" y="5334"/>
                </a:cubicBezTo>
                <a:cubicBezTo>
                  <a:pt x="14919" y="5334"/>
                  <a:pt x="14931" y="5323"/>
                  <a:pt x="14955" y="5311"/>
                </a:cubicBezTo>
                <a:cubicBezTo>
                  <a:pt x="15015" y="5275"/>
                  <a:pt x="15086" y="5239"/>
                  <a:pt x="15146" y="5204"/>
                </a:cubicBezTo>
                <a:cubicBezTo>
                  <a:pt x="15157" y="5192"/>
                  <a:pt x="15169" y="5192"/>
                  <a:pt x="15181" y="5180"/>
                </a:cubicBezTo>
                <a:cubicBezTo>
                  <a:pt x="15217" y="5168"/>
                  <a:pt x="15241" y="5156"/>
                  <a:pt x="15265" y="5132"/>
                </a:cubicBezTo>
                <a:cubicBezTo>
                  <a:pt x="15312" y="5108"/>
                  <a:pt x="15372" y="5073"/>
                  <a:pt x="15419" y="5037"/>
                </a:cubicBezTo>
                <a:cubicBezTo>
                  <a:pt x="15431" y="5025"/>
                  <a:pt x="15455" y="5013"/>
                  <a:pt x="15467" y="5001"/>
                </a:cubicBezTo>
                <a:cubicBezTo>
                  <a:pt x="15503" y="4977"/>
                  <a:pt x="15538" y="4953"/>
                  <a:pt x="15562" y="4930"/>
                </a:cubicBezTo>
                <a:cubicBezTo>
                  <a:pt x="15586" y="4918"/>
                  <a:pt x="15598" y="4906"/>
                  <a:pt x="15622" y="4882"/>
                </a:cubicBezTo>
                <a:cubicBezTo>
                  <a:pt x="15646" y="4858"/>
                  <a:pt x="15669" y="4846"/>
                  <a:pt x="15693" y="4823"/>
                </a:cubicBezTo>
                <a:cubicBezTo>
                  <a:pt x="15717" y="4811"/>
                  <a:pt x="15741" y="4787"/>
                  <a:pt x="15753" y="4775"/>
                </a:cubicBezTo>
                <a:cubicBezTo>
                  <a:pt x="15777" y="4751"/>
                  <a:pt x="15800" y="4739"/>
                  <a:pt x="15812" y="4715"/>
                </a:cubicBezTo>
                <a:lnTo>
                  <a:pt x="15824" y="4715"/>
                </a:lnTo>
                <a:cubicBezTo>
                  <a:pt x="15872" y="4668"/>
                  <a:pt x="15919" y="4620"/>
                  <a:pt x="15967" y="4561"/>
                </a:cubicBezTo>
                <a:cubicBezTo>
                  <a:pt x="15979" y="4549"/>
                  <a:pt x="15991" y="4537"/>
                  <a:pt x="16003" y="4525"/>
                </a:cubicBezTo>
                <a:cubicBezTo>
                  <a:pt x="16039" y="4489"/>
                  <a:pt x="16074" y="4453"/>
                  <a:pt x="16098" y="4406"/>
                </a:cubicBezTo>
                <a:cubicBezTo>
                  <a:pt x="16110" y="4406"/>
                  <a:pt x="16122" y="4394"/>
                  <a:pt x="16122" y="4382"/>
                </a:cubicBezTo>
                <a:cubicBezTo>
                  <a:pt x="16134" y="4382"/>
                  <a:pt x="16134" y="4370"/>
                  <a:pt x="16134" y="4370"/>
                </a:cubicBezTo>
                <a:cubicBezTo>
                  <a:pt x="16158" y="4334"/>
                  <a:pt x="16181" y="4299"/>
                  <a:pt x="16205" y="4275"/>
                </a:cubicBezTo>
                <a:cubicBezTo>
                  <a:pt x="16217" y="4263"/>
                  <a:pt x="16229" y="4239"/>
                  <a:pt x="16241" y="4227"/>
                </a:cubicBezTo>
                <a:cubicBezTo>
                  <a:pt x="16265" y="4180"/>
                  <a:pt x="16300" y="4144"/>
                  <a:pt x="16324" y="4096"/>
                </a:cubicBezTo>
                <a:cubicBezTo>
                  <a:pt x="16324" y="4096"/>
                  <a:pt x="16324" y="4084"/>
                  <a:pt x="16324" y="4084"/>
                </a:cubicBezTo>
                <a:cubicBezTo>
                  <a:pt x="16324" y="4084"/>
                  <a:pt x="16336" y="4072"/>
                  <a:pt x="16336" y="4061"/>
                </a:cubicBezTo>
                <a:cubicBezTo>
                  <a:pt x="16360" y="4025"/>
                  <a:pt x="16372" y="3989"/>
                  <a:pt x="16396" y="3953"/>
                </a:cubicBezTo>
                <a:cubicBezTo>
                  <a:pt x="16396" y="3941"/>
                  <a:pt x="16408" y="3930"/>
                  <a:pt x="16408" y="3906"/>
                </a:cubicBezTo>
                <a:cubicBezTo>
                  <a:pt x="16431" y="3882"/>
                  <a:pt x="16443" y="3846"/>
                  <a:pt x="16455" y="3822"/>
                </a:cubicBezTo>
                <a:cubicBezTo>
                  <a:pt x="16455" y="3810"/>
                  <a:pt x="16455" y="3810"/>
                  <a:pt x="16455" y="3799"/>
                </a:cubicBezTo>
                <a:cubicBezTo>
                  <a:pt x="16467" y="3787"/>
                  <a:pt x="16467" y="3775"/>
                  <a:pt x="16467" y="3763"/>
                </a:cubicBezTo>
                <a:cubicBezTo>
                  <a:pt x="16479" y="3739"/>
                  <a:pt x="16491" y="3715"/>
                  <a:pt x="16491" y="3680"/>
                </a:cubicBezTo>
                <a:cubicBezTo>
                  <a:pt x="16503" y="3668"/>
                  <a:pt x="16503" y="3644"/>
                  <a:pt x="16515" y="3620"/>
                </a:cubicBezTo>
                <a:cubicBezTo>
                  <a:pt x="16515" y="3596"/>
                  <a:pt x="16527" y="3572"/>
                  <a:pt x="16527" y="3549"/>
                </a:cubicBezTo>
                <a:cubicBezTo>
                  <a:pt x="16539" y="3537"/>
                  <a:pt x="16539" y="3525"/>
                  <a:pt x="16539" y="3525"/>
                </a:cubicBezTo>
                <a:cubicBezTo>
                  <a:pt x="16539" y="3513"/>
                  <a:pt x="16539" y="3501"/>
                  <a:pt x="16539" y="3489"/>
                </a:cubicBezTo>
                <a:cubicBezTo>
                  <a:pt x="16550" y="3465"/>
                  <a:pt x="16550" y="3441"/>
                  <a:pt x="16550" y="3406"/>
                </a:cubicBezTo>
                <a:cubicBezTo>
                  <a:pt x="16562" y="3394"/>
                  <a:pt x="16562" y="3370"/>
                  <a:pt x="16562" y="3346"/>
                </a:cubicBezTo>
                <a:cubicBezTo>
                  <a:pt x="16562" y="3322"/>
                  <a:pt x="16562" y="3299"/>
                  <a:pt x="16574" y="3275"/>
                </a:cubicBezTo>
                <a:cubicBezTo>
                  <a:pt x="16574" y="3251"/>
                  <a:pt x="16574" y="3239"/>
                  <a:pt x="16574" y="3227"/>
                </a:cubicBezTo>
                <a:cubicBezTo>
                  <a:pt x="16574" y="3215"/>
                  <a:pt x="16574" y="3203"/>
                  <a:pt x="16574" y="3191"/>
                </a:cubicBezTo>
                <a:lnTo>
                  <a:pt x="16586" y="1"/>
                </a:lnTo>
                <a:close/>
              </a:path>
            </a:pathLst>
          </a:custGeom>
          <a:solidFill>
            <a:srgbClr val="BC60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f04d19570d_0_87"/>
          <p:cNvSpPr/>
          <p:nvPr/>
        </p:nvSpPr>
        <p:spPr>
          <a:xfrm>
            <a:off x="5375009" y="3241882"/>
            <a:ext cx="186002" cy="309619"/>
          </a:xfrm>
          <a:custGeom>
            <a:avLst/>
            <a:gdLst/>
            <a:ahLst/>
            <a:cxnLst/>
            <a:rect l="l" t="t" r="r" b="b"/>
            <a:pathLst>
              <a:path w="3870" h="6442" extrusionOk="0">
                <a:moveTo>
                  <a:pt x="3870" y="0"/>
                </a:moveTo>
                <a:lnTo>
                  <a:pt x="3869" y="119"/>
                </a:lnTo>
                <a:lnTo>
                  <a:pt x="3869" y="119"/>
                </a:lnTo>
                <a:cubicBezTo>
                  <a:pt x="3870" y="111"/>
                  <a:pt x="3870" y="103"/>
                  <a:pt x="3870" y="95"/>
                </a:cubicBezTo>
                <a:cubicBezTo>
                  <a:pt x="3870" y="60"/>
                  <a:pt x="3870" y="36"/>
                  <a:pt x="3870" y="0"/>
                </a:cubicBezTo>
                <a:close/>
                <a:moveTo>
                  <a:pt x="3869" y="119"/>
                </a:moveTo>
                <a:cubicBezTo>
                  <a:pt x="3868" y="135"/>
                  <a:pt x="3866" y="151"/>
                  <a:pt x="3858" y="167"/>
                </a:cubicBezTo>
                <a:cubicBezTo>
                  <a:pt x="3858" y="191"/>
                  <a:pt x="3858" y="215"/>
                  <a:pt x="3858" y="226"/>
                </a:cubicBezTo>
                <a:cubicBezTo>
                  <a:pt x="3846" y="250"/>
                  <a:pt x="3846" y="286"/>
                  <a:pt x="3846" y="310"/>
                </a:cubicBezTo>
                <a:cubicBezTo>
                  <a:pt x="3834" y="334"/>
                  <a:pt x="3834" y="345"/>
                  <a:pt x="3822" y="369"/>
                </a:cubicBezTo>
                <a:cubicBezTo>
                  <a:pt x="3822" y="393"/>
                  <a:pt x="3822" y="417"/>
                  <a:pt x="3810" y="441"/>
                </a:cubicBezTo>
                <a:cubicBezTo>
                  <a:pt x="3810" y="465"/>
                  <a:pt x="3798" y="488"/>
                  <a:pt x="3786" y="512"/>
                </a:cubicBezTo>
                <a:cubicBezTo>
                  <a:pt x="3786" y="536"/>
                  <a:pt x="3775" y="560"/>
                  <a:pt x="3763" y="584"/>
                </a:cubicBezTo>
                <a:cubicBezTo>
                  <a:pt x="3763" y="607"/>
                  <a:pt x="3751" y="631"/>
                  <a:pt x="3739" y="643"/>
                </a:cubicBezTo>
                <a:cubicBezTo>
                  <a:pt x="3727" y="667"/>
                  <a:pt x="3727" y="703"/>
                  <a:pt x="3715" y="726"/>
                </a:cubicBezTo>
                <a:cubicBezTo>
                  <a:pt x="3703" y="738"/>
                  <a:pt x="3691" y="762"/>
                  <a:pt x="3679" y="786"/>
                </a:cubicBezTo>
                <a:cubicBezTo>
                  <a:pt x="3667" y="810"/>
                  <a:pt x="3655" y="834"/>
                  <a:pt x="3644" y="857"/>
                </a:cubicBezTo>
                <a:cubicBezTo>
                  <a:pt x="3632" y="881"/>
                  <a:pt x="3620" y="905"/>
                  <a:pt x="3608" y="917"/>
                </a:cubicBezTo>
                <a:cubicBezTo>
                  <a:pt x="3596" y="953"/>
                  <a:pt x="3572" y="977"/>
                  <a:pt x="3560" y="1012"/>
                </a:cubicBezTo>
                <a:cubicBezTo>
                  <a:pt x="3548" y="1024"/>
                  <a:pt x="3536" y="1048"/>
                  <a:pt x="3524" y="1060"/>
                </a:cubicBezTo>
                <a:cubicBezTo>
                  <a:pt x="3501" y="1096"/>
                  <a:pt x="3477" y="1131"/>
                  <a:pt x="3453" y="1155"/>
                </a:cubicBezTo>
                <a:cubicBezTo>
                  <a:pt x="3441" y="1179"/>
                  <a:pt x="3429" y="1191"/>
                  <a:pt x="3417" y="1203"/>
                </a:cubicBezTo>
                <a:cubicBezTo>
                  <a:pt x="3382" y="1250"/>
                  <a:pt x="3334" y="1298"/>
                  <a:pt x="3286" y="1358"/>
                </a:cubicBezTo>
                <a:cubicBezTo>
                  <a:pt x="3274" y="1369"/>
                  <a:pt x="3263" y="1381"/>
                  <a:pt x="3251" y="1393"/>
                </a:cubicBezTo>
                <a:cubicBezTo>
                  <a:pt x="3215" y="1429"/>
                  <a:pt x="3179" y="1465"/>
                  <a:pt x="3143" y="1500"/>
                </a:cubicBezTo>
                <a:cubicBezTo>
                  <a:pt x="3120" y="1524"/>
                  <a:pt x="3108" y="1536"/>
                  <a:pt x="3084" y="1560"/>
                </a:cubicBezTo>
                <a:cubicBezTo>
                  <a:pt x="3060" y="1572"/>
                  <a:pt x="3036" y="1596"/>
                  <a:pt x="3013" y="1619"/>
                </a:cubicBezTo>
                <a:cubicBezTo>
                  <a:pt x="2989" y="1631"/>
                  <a:pt x="2965" y="1655"/>
                  <a:pt x="2941" y="1679"/>
                </a:cubicBezTo>
                <a:cubicBezTo>
                  <a:pt x="2917" y="1691"/>
                  <a:pt x="2893" y="1715"/>
                  <a:pt x="2870" y="1739"/>
                </a:cubicBezTo>
                <a:cubicBezTo>
                  <a:pt x="2846" y="1750"/>
                  <a:pt x="2822" y="1774"/>
                  <a:pt x="2786" y="1786"/>
                </a:cubicBezTo>
                <a:cubicBezTo>
                  <a:pt x="2762" y="1810"/>
                  <a:pt x="2739" y="1834"/>
                  <a:pt x="2703" y="1846"/>
                </a:cubicBezTo>
                <a:cubicBezTo>
                  <a:pt x="2679" y="1869"/>
                  <a:pt x="2655" y="1881"/>
                  <a:pt x="2632" y="1905"/>
                </a:cubicBezTo>
                <a:cubicBezTo>
                  <a:pt x="2596" y="1929"/>
                  <a:pt x="2572" y="1941"/>
                  <a:pt x="2536" y="1965"/>
                </a:cubicBezTo>
                <a:cubicBezTo>
                  <a:pt x="2501" y="1989"/>
                  <a:pt x="2465" y="2012"/>
                  <a:pt x="2417" y="2036"/>
                </a:cubicBezTo>
                <a:cubicBezTo>
                  <a:pt x="2346" y="2072"/>
                  <a:pt x="2262" y="2120"/>
                  <a:pt x="2191" y="2155"/>
                </a:cubicBezTo>
                <a:cubicBezTo>
                  <a:pt x="2167" y="2167"/>
                  <a:pt x="2143" y="2179"/>
                  <a:pt x="2108" y="2191"/>
                </a:cubicBezTo>
                <a:cubicBezTo>
                  <a:pt x="2048" y="2227"/>
                  <a:pt x="1989" y="2250"/>
                  <a:pt x="1929" y="2274"/>
                </a:cubicBezTo>
                <a:cubicBezTo>
                  <a:pt x="1905" y="2286"/>
                  <a:pt x="1881" y="2298"/>
                  <a:pt x="1858" y="2310"/>
                </a:cubicBezTo>
                <a:cubicBezTo>
                  <a:pt x="1774" y="2346"/>
                  <a:pt x="1703" y="2381"/>
                  <a:pt x="1619" y="2405"/>
                </a:cubicBezTo>
                <a:cubicBezTo>
                  <a:pt x="1608" y="2417"/>
                  <a:pt x="1608" y="2417"/>
                  <a:pt x="1596" y="2417"/>
                </a:cubicBezTo>
                <a:cubicBezTo>
                  <a:pt x="1512" y="2453"/>
                  <a:pt x="1429" y="2477"/>
                  <a:pt x="1334" y="2512"/>
                </a:cubicBezTo>
                <a:cubicBezTo>
                  <a:pt x="1310" y="2512"/>
                  <a:pt x="1286" y="2524"/>
                  <a:pt x="1262" y="2536"/>
                </a:cubicBezTo>
                <a:cubicBezTo>
                  <a:pt x="1191" y="2560"/>
                  <a:pt x="1119" y="2572"/>
                  <a:pt x="1048" y="2596"/>
                </a:cubicBezTo>
                <a:cubicBezTo>
                  <a:pt x="1024" y="2608"/>
                  <a:pt x="988" y="2608"/>
                  <a:pt x="965" y="2620"/>
                </a:cubicBezTo>
                <a:cubicBezTo>
                  <a:pt x="869" y="2643"/>
                  <a:pt x="774" y="2667"/>
                  <a:pt x="679" y="2691"/>
                </a:cubicBezTo>
                <a:cubicBezTo>
                  <a:pt x="631" y="2703"/>
                  <a:pt x="584" y="2715"/>
                  <a:pt x="548" y="2727"/>
                </a:cubicBezTo>
                <a:lnTo>
                  <a:pt x="536" y="2727"/>
                </a:lnTo>
                <a:cubicBezTo>
                  <a:pt x="488" y="2739"/>
                  <a:pt x="453" y="2751"/>
                  <a:pt x="417" y="2774"/>
                </a:cubicBezTo>
                <a:lnTo>
                  <a:pt x="405" y="2774"/>
                </a:lnTo>
                <a:cubicBezTo>
                  <a:pt x="369" y="2798"/>
                  <a:pt x="346" y="2810"/>
                  <a:pt x="310" y="2834"/>
                </a:cubicBezTo>
                <a:lnTo>
                  <a:pt x="298" y="2834"/>
                </a:lnTo>
                <a:cubicBezTo>
                  <a:pt x="274" y="2846"/>
                  <a:pt x="262" y="2858"/>
                  <a:pt x="238" y="2870"/>
                </a:cubicBezTo>
                <a:cubicBezTo>
                  <a:pt x="238" y="2882"/>
                  <a:pt x="238" y="2882"/>
                  <a:pt x="226" y="2882"/>
                </a:cubicBezTo>
                <a:cubicBezTo>
                  <a:pt x="215" y="2893"/>
                  <a:pt x="191" y="2905"/>
                  <a:pt x="179" y="2929"/>
                </a:cubicBezTo>
                <a:lnTo>
                  <a:pt x="167" y="2929"/>
                </a:lnTo>
                <a:cubicBezTo>
                  <a:pt x="167" y="2929"/>
                  <a:pt x="167" y="2929"/>
                  <a:pt x="167" y="2941"/>
                </a:cubicBezTo>
                <a:cubicBezTo>
                  <a:pt x="143" y="2953"/>
                  <a:pt x="119" y="2977"/>
                  <a:pt x="107" y="3001"/>
                </a:cubicBezTo>
                <a:cubicBezTo>
                  <a:pt x="84" y="3024"/>
                  <a:pt x="72" y="3036"/>
                  <a:pt x="72" y="3060"/>
                </a:cubicBezTo>
                <a:lnTo>
                  <a:pt x="60" y="3060"/>
                </a:lnTo>
                <a:cubicBezTo>
                  <a:pt x="60" y="3072"/>
                  <a:pt x="60" y="3072"/>
                  <a:pt x="60" y="3072"/>
                </a:cubicBezTo>
                <a:cubicBezTo>
                  <a:pt x="48" y="3084"/>
                  <a:pt x="36" y="3108"/>
                  <a:pt x="36" y="3120"/>
                </a:cubicBezTo>
                <a:cubicBezTo>
                  <a:pt x="36" y="3132"/>
                  <a:pt x="36" y="3132"/>
                  <a:pt x="36" y="3132"/>
                </a:cubicBezTo>
                <a:cubicBezTo>
                  <a:pt x="24" y="3143"/>
                  <a:pt x="24" y="3167"/>
                  <a:pt x="12" y="3179"/>
                </a:cubicBezTo>
                <a:cubicBezTo>
                  <a:pt x="12" y="3179"/>
                  <a:pt x="12" y="3179"/>
                  <a:pt x="12" y="3191"/>
                </a:cubicBezTo>
                <a:cubicBezTo>
                  <a:pt x="12" y="3215"/>
                  <a:pt x="12" y="3227"/>
                  <a:pt x="12" y="3239"/>
                </a:cubicBezTo>
                <a:cubicBezTo>
                  <a:pt x="12" y="3239"/>
                  <a:pt x="12" y="3251"/>
                  <a:pt x="12" y="3251"/>
                </a:cubicBezTo>
                <a:cubicBezTo>
                  <a:pt x="12" y="3251"/>
                  <a:pt x="12" y="3251"/>
                  <a:pt x="12" y="3263"/>
                </a:cubicBezTo>
                <a:lnTo>
                  <a:pt x="0" y="6382"/>
                </a:lnTo>
                <a:lnTo>
                  <a:pt x="0" y="6382"/>
                </a:lnTo>
                <a:cubicBezTo>
                  <a:pt x="12" y="6382"/>
                  <a:pt x="12" y="6370"/>
                  <a:pt x="12" y="6370"/>
                </a:cubicBezTo>
                <a:cubicBezTo>
                  <a:pt x="12" y="6346"/>
                  <a:pt x="12" y="6334"/>
                  <a:pt x="24" y="6310"/>
                </a:cubicBezTo>
                <a:cubicBezTo>
                  <a:pt x="36" y="6299"/>
                  <a:pt x="36" y="6275"/>
                  <a:pt x="48" y="6263"/>
                </a:cubicBezTo>
                <a:cubicBezTo>
                  <a:pt x="48" y="6251"/>
                  <a:pt x="60" y="6251"/>
                  <a:pt x="60" y="6239"/>
                </a:cubicBezTo>
                <a:cubicBezTo>
                  <a:pt x="72" y="6227"/>
                  <a:pt x="84" y="6203"/>
                  <a:pt x="95" y="6191"/>
                </a:cubicBezTo>
                <a:cubicBezTo>
                  <a:pt x="119" y="6168"/>
                  <a:pt x="131" y="6144"/>
                  <a:pt x="155" y="6120"/>
                </a:cubicBezTo>
                <a:cubicBezTo>
                  <a:pt x="155" y="6120"/>
                  <a:pt x="167" y="6120"/>
                  <a:pt x="167" y="6108"/>
                </a:cubicBezTo>
                <a:cubicBezTo>
                  <a:pt x="179" y="6096"/>
                  <a:pt x="203" y="6084"/>
                  <a:pt x="226" y="6072"/>
                </a:cubicBezTo>
                <a:cubicBezTo>
                  <a:pt x="226" y="6060"/>
                  <a:pt x="226" y="6060"/>
                  <a:pt x="226" y="6060"/>
                </a:cubicBezTo>
                <a:cubicBezTo>
                  <a:pt x="250" y="6049"/>
                  <a:pt x="262" y="6037"/>
                  <a:pt x="286" y="6025"/>
                </a:cubicBezTo>
                <a:cubicBezTo>
                  <a:pt x="286" y="6025"/>
                  <a:pt x="298" y="6013"/>
                  <a:pt x="298" y="6013"/>
                </a:cubicBezTo>
                <a:cubicBezTo>
                  <a:pt x="334" y="6001"/>
                  <a:pt x="357" y="5977"/>
                  <a:pt x="393" y="5965"/>
                </a:cubicBezTo>
                <a:cubicBezTo>
                  <a:pt x="405" y="5965"/>
                  <a:pt x="405" y="5965"/>
                  <a:pt x="417" y="5953"/>
                </a:cubicBezTo>
                <a:cubicBezTo>
                  <a:pt x="453" y="5941"/>
                  <a:pt x="488" y="5929"/>
                  <a:pt x="524" y="5918"/>
                </a:cubicBezTo>
                <a:lnTo>
                  <a:pt x="536" y="5918"/>
                </a:lnTo>
                <a:cubicBezTo>
                  <a:pt x="584" y="5894"/>
                  <a:pt x="619" y="5882"/>
                  <a:pt x="667" y="5870"/>
                </a:cubicBezTo>
                <a:cubicBezTo>
                  <a:pt x="762" y="5858"/>
                  <a:pt x="857" y="5834"/>
                  <a:pt x="953" y="5810"/>
                </a:cubicBezTo>
                <a:cubicBezTo>
                  <a:pt x="988" y="5799"/>
                  <a:pt x="1012" y="5787"/>
                  <a:pt x="1036" y="5787"/>
                </a:cubicBezTo>
                <a:cubicBezTo>
                  <a:pt x="1108" y="5763"/>
                  <a:pt x="1179" y="5739"/>
                  <a:pt x="1250" y="5715"/>
                </a:cubicBezTo>
                <a:cubicBezTo>
                  <a:pt x="1262" y="5715"/>
                  <a:pt x="1286" y="5715"/>
                  <a:pt x="1298" y="5703"/>
                </a:cubicBezTo>
                <a:cubicBezTo>
                  <a:pt x="1310" y="5703"/>
                  <a:pt x="1322" y="5703"/>
                  <a:pt x="1322" y="5691"/>
                </a:cubicBezTo>
                <a:cubicBezTo>
                  <a:pt x="1417" y="5668"/>
                  <a:pt x="1500" y="5632"/>
                  <a:pt x="1596" y="5608"/>
                </a:cubicBezTo>
                <a:cubicBezTo>
                  <a:pt x="1596" y="5596"/>
                  <a:pt x="1608" y="5596"/>
                  <a:pt x="1608" y="5596"/>
                </a:cubicBezTo>
                <a:cubicBezTo>
                  <a:pt x="1691" y="5560"/>
                  <a:pt x="1774" y="5537"/>
                  <a:pt x="1846" y="5501"/>
                </a:cubicBezTo>
                <a:cubicBezTo>
                  <a:pt x="1870" y="5489"/>
                  <a:pt x="1893" y="5477"/>
                  <a:pt x="1929" y="5465"/>
                </a:cubicBezTo>
                <a:cubicBezTo>
                  <a:pt x="1989" y="5441"/>
                  <a:pt x="2048" y="5406"/>
                  <a:pt x="2108" y="5382"/>
                </a:cubicBezTo>
                <a:cubicBezTo>
                  <a:pt x="2131" y="5370"/>
                  <a:pt x="2155" y="5358"/>
                  <a:pt x="2179" y="5346"/>
                </a:cubicBezTo>
                <a:cubicBezTo>
                  <a:pt x="2262" y="5310"/>
                  <a:pt x="2334" y="5263"/>
                  <a:pt x="2417" y="5215"/>
                </a:cubicBezTo>
                <a:cubicBezTo>
                  <a:pt x="2429" y="5203"/>
                  <a:pt x="2453" y="5191"/>
                  <a:pt x="2477" y="5179"/>
                </a:cubicBezTo>
                <a:cubicBezTo>
                  <a:pt x="2489" y="5167"/>
                  <a:pt x="2512" y="5156"/>
                  <a:pt x="2524" y="5144"/>
                </a:cubicBezTo>
                <a:cubicBezTo>
                  <a:pt x="2560" y="5132"/>
                  <a:pt x="2584" y="5108"/>
                  <a:pt x="2620" y="5096"/>
                </a:cubicBezTo>
                <a:cubicBezTo>
                  <a:pt x="2643" y="5072"/>
                  <a:pt x="2667" y="5060"/>
                  <a:pt x="2703" y="5037"/>
                </a:cubicBezTo>
                <a:cubicBezTo>
                  <a:pt x="2727" y="5013"/>
                  <a:pt x="2751" y="5001"/>
                  <a:pt x="2786" y="4977"/>
                </a:cubicBezTo>
                <a:cubicBezTo>
                  <a:pt x="2810" y="4953"/>
                  <a:pt x="2834" y="4941"/>
                  <a:pt x="2858" y="4917"/>
                </a:cubicBezTo>
                <a:cubicBezTo>
                  <a:pt x="2882" y="4906"/>
                  <a:pt x="2905" y="4882"/>
                  <a:pt x="2929" y="4858"/>
                </a:cubicBezTo>
                <a:cubicBezTo>
                  <a:pt x="2953" y="4846"/>
                  <a:pt x="2977" y="4822"/>
                  <a:pt x="3001" y="4798"/>
                </a:cubicBezTo>
                <a:cubicBezTo>
                  <a:pt x="3024" y="4786"/>
                  <a:pt x="3048" y="4763"/>
                  <a:pt x="3072" y="4739"/>
                </a:cubicBezTo>
                <a:cubicBezTo>
                  <a:pt x="3084" y="4727"/>
                  <a:pt x="3096" y="4727"/>
                  <a:pt x="3108" y="4715"/>
                </a:cubicBezTo>
                <a:cubicBezTo>
                  <a:pt x="3120" y="4703"/>
                  <a:pt x="3120" y="4703"/>
                  <a:pt x="3132" y="4691"/>
                </a:cubicBezTo>
                <a:cubicBezTo>
                  <a:pt x="3167" y="4656"/>
                  <a:pt x="3203" y="4620"/>
                  <a:pt x="3239" y="4572"/>
                </a:cubicBezTo>
                <a:cubicBezTo>
                  <a:pt x="3251" y="4560"/>
                  <a:pt x="3263" y="4548"/>
                  <a:pt x="3274" y="4536"/>
                </a:cubicBezTo>
                <a:cubicBezTo>
                  <a:pt x="3322" y="4489"/>
                  <a:pt x="3370" y="4441"/>
                  <a:pt x="3405" y="4394"/>
                </a:cubicBezTo>
                <a:cubicBezTo>
                  <a:pt x="3405" y="4382"/>
                  <a:pt x="3417" y="4382"/>
                  <a:pt x="3417" y="4382"/>
                </a:cubicBezTo>
                <a:cubicBezTo>
                  <a:pt x="3429" y="4370"/>
                  <a:pt x="3429" y="4358"/>
                  <a:pt x="3441" y="4346"/>
                </a:cubicBezTo>
                <a:cubicBezTo>
                  <a:pt x="3465" y="4310"/>
                  <a:pt x="3489" y="4286"/>
                  <a:pt x="3513" y="4251"/>
                </a:cubicBezTo>
                <a:cubicBezTo>
                  <a:pt x="3524" y="4227"/>
                  <a:pt x="3536" y="4215"/>
                  <a:pt x="3548" y="4191"/>
                </a:cubicBezTo>
                <a:cubicBezTo>
                  <a:pt x="3560" y="4167"/>
                  <a:pt x="3584" y="4132"/>
                  <a:pt x="3596" y="4108"/>
                </a:cubicBezTo>
                <a:cubicBezTo>
                  <a:pt x="3608" y="4096"/>
                  <a:pt x="3608" y="4096"/>
                  <a:pt x="3620" y="4084"/>
                </a:cubicBezTo>
                <a:cubicBezTo>
                  <a:pt x="3620" y="4072"/>
                  <a:pt x="3632" y="4060"/>
                  <a:pt x="3632" y="4048"/>
                </a:cubicBezTo>
                <a:cubicBezTo>
                  <a:pt x="3644" y="4025"/>
                  <a:pt x="3655" y="4001"/>
                  <a:pt x="3667" y="3977"/>
                </a:cubicBezTo>
                <a:cubicBezTo>
                  <a:pt x="3679" y="3953"/>
                  <a:pt x="3691" y="3929"/>
                  <a:pt x="3703" y="3905"/>
                </a:cubicBezTo>
                <a:cubicBezTo>
                  <a:pt x="3715" y="3882"/>
                  <a:pt x="3727" y="3858"/>
                  <a:pt x="3739" y="3834"/>
                </a:cubicBezTo>
                <a:cubicBezTo>
                  <a:pt x="3739" y="3822"/>
                  <a:pt x="3739" y="3810"/>
                  <a:pt x="3751" y="3798"/>
                </a:cubicBezTo>
                <a:cubicBezTo>
                  <a:pt x="3751" y="3786"/>
                  <a:pt x="3751" y="3774"/>
                  <a:pt x="3763" y="3774"/>
                </a:cubicBezTo>
                <a:cubicBezTo>
                  <a:pt x="3763" y="3751"/>
                  <a:pt x="3775" y="3715"/>
                  <a:pt x="3786" y="3691"/>
                </a:cubicBezTo>
                <a:cubicBezTo>
                  <a:pt x="3786" y="3679"/>
                  <a:pt x="3798" y="3655"/>
                  <a:pt x="3798" y="3632"/>
                </a:cubicBezTo>
                <a:cubicBezTo>
                  <a:pt x="3810" y="3608"/>
                  <a:pt x="3810" y="3584"/>
                  <a:pt x="3822" y="3560"/>
                </a:cubicBezTo>
                <a:cubicBezTo>
                  <a:pt x="3822" y="3548"/>
                  <a:pt x="3822" y="3536"/>
                  <a:pt x="3834" y="3513"/>
                </a:cubicBezTo>
                <a:cubicBezTo>
                  <a:pt x="3834" y="3513"/>
                  <a:pt x="3834" y="3501"/>
                  <a:pt x="3834" y="3489"/>
                </a:cubicBezTo>
                <a:cubicBezTo>
                  <a:pt x="3834" y="3465"/>
                  <a:pt x="3846" y="3441"/>
                  <a:pt x="3846" y="3417"/>
                </a:cubicBezTo>
                <a:cubicBezTo>
                  <a:pt x="3846" y="3393"/>
                  <a:pt x="3846" y="3370"/>
                  <a:pt x="3858" y="3346"/>
                </a:cubicBezTo>
                <a:cubicBezTo>
                  <a:pt x="3858" y="3322"/>
                  <a:pt x="3858" y="3298"/>
                  <a:pt x="3858" y="3274"/>
                </a:cubicBezTo>
                <a:cubicBezTo>
                  <a:pt x="3858" y="3263"/>
                  <a:pt x="3858" y="3251"/>
                  <a:pt x="3858" y="3227"/>
                </a:cubicBezTo>
                <a:cubicBezTo>
                  <a:pt x="3858" y="3215"/>
                  <a:pt x="3858" y="3203"/>
                  <a:pt x="3858" y="3191"/>
                </a:cubicBezTo>
                <a:lnTo>
                  <a:pt x="3869" y="119"/>
                </a:lnTo>
                <a:close/>
                <a:moveTo>
                  <a:pt x="0" y="6382"/>
                </a:moveTo>
                <a:cubicBezTo>
                  <a:pt x="0" y="6382"/>
                  <a:pt x="0" y="6382"/>
                  <a:pt x="0" y="6382"/>
                </a:cubicBezTo>
                <a:cubicBezTo>
                  <a:pt x="0" y="6394"/>
                  <a:pt x="0" y="6406"/>
                  <a:pt x="0" y="6430"/>
                </a:cubicBezTo>
                <a:cubicBezTo>
                  <a:pt x="0" y="6430"/>
                  <a:pt x="0" y="6441"/>
                  <a:pt x="0" y="6441"/>
                </a:cubicBezTo>
                <a:lnTo>
                  <a:pt x="0" y="6382"/>
                </a:lnTo>
                <a:close/>
              </a:path>
            </a:pathLst>
          </a:custGeom>
          <a:solidFill>
            <a:srgbClr val="3E3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8" name="Google Shape;258;gf04d19570d_0_87"/>
          <p:cNvGrpSpPr/>
          <p:nvPr/>
        </p:nvGrpSpPr>
        <p:grpSpPr>
          <a:xfrm>
            <a:off x="3888861" y="3056457"/>
            <a:ext cx="1752843" cy="1168593"/>
            <a:chOff x="2822061" y="3134857"/>
            <a:chExt cx="1752843" cy="1168593"/>
          </a:xfrm>
        </p:grpSpPr>
        <p:grpSp>
          <p:nvGrpSpPr>
            <p:cNvPr id="259" name="Google Shape;259;gf04d19570d_0_87"/>
            <p:cNvGrpSpPr/>
            <p:nvPr/>
          </p:nvGrpSpPr>
          <p:grpSpPr>
            <a:xfrm>
              <a:off x="2822061" y="3134857"/>
              <a:ext cx="1752839" cy="1015224"/>
              <a:chOff x="2822061" y="3134857"/>
              <a:chExt cx="1752839" cy="1015224"/>
            </a:xfrm>
          </p:grpSpPr>
          <p:sp>
            <p:nvSpPr>
              <p:cNvPr id="260" name="Google Shape;260;gf04d19570d_0_87"/>
              <p:cNvSpPr/>
              <p:nvPr/>
            </p:nvSpPr>
            <p:spPr>
              <a:xfrm>
                <a:off x="2822061" y="3134857"/>
                <a:ext cx="1752839" cy="1015224"/>
              </a:xfrm>
              <a:custGeom>
                <a:avLst/>
                <a:gdLst/>
                <a:ahLst/>
                <a:cxnLst/>
                <a:rect l="l" t="t" r="r" b="b"/>
                <a:pathLst>
                  <a:path w="36470" h="21123" extrusionOk="0">
                    <a:moveTo>
                      <a:pt x="18182" y="1"/>
                    </a:moveTo>
                    <a:lnTo>
                      <a:pt x="12931" y="3060"/>
                    </a:lnTo>
                    <a:cubicBezTo>
                      <a:pt x="12562" y="3311"/>
                      <a:pt x="12609" y="3668"/>
                      <a:pt x="12979" y="3894"/>
                    </a:cubicBezTo>
                    <a:cubicBezTo>
                      <a:pt x="13086" y="3942"/>
                      <a:pt x="13205" y="3989"/>
                      <a:pt x="13348" y="4025"/>
                    </a:cubicBezTo>
                    <a:cubicBezTo>
                      <a:pt x="13979" y="4168"/>
                      <a:pt x="14586" y="4382"/>
                      <a:pt x="15098" y="4680"/>
                    </a:cubicBezTo>
                    <a:cubicBezTo>
                      <a:pt x="15157" y="4715"/>
                      <a:pt x="15229" y="4751"/>
                      <a:pt x="15288" y="4799"/>
                    </a:cubicBezTo>
                    <a:cubicBezTo>
                      <a:pt x="17003" y="5894"/>
                      <a:pt x="16991" y="7597"/>
                      <a:pt x="15253" y="8692"/>
                    </a:cubicBezTo>
                    <a:cubicBezTo>
                      <a:pt x="14266" y="9307"/>
                      <a:pt x="12932" y="9617"/>
                      <a:pt x="11595" y="9617"/>
                    </a:cubicBezTo>
                    <a:cubicBezTo>
                      <a:pt x="10318" y="9617"/>
                      <a:pt x="9039" y="9334"/>
                      <a:pt x="8061" y="8764"/>
                    </a:cubicBezTo>
                    <a:cubicBezTo>
                      <a:pt x="7549" y="8478"/>
                      <a:pt x="7168" y="8133"/>
                      <a:pt x="6930" y="7763"/>
                    </a:cubicBezTo>
                    <a:cubicBezTo>
                      <a:pt x="6871" y="7680"/>
                      <a:pt x="6787" y="7609"/>
                      <a:pt x="6692" y="7549"/>
                    </a:cubicBezTo>
                    <a:cubicBezTo>
                      <a:pt x="6486" y="7433"/>
                      <a:pt x="6206" y="7369"/>
                      <a:pt x="5925" y="7369"/>
                    </a:cubicBezTo>
                    <a:cubicBezTo>
                      <a:pt x="5687" y="7369"/>
                      <a:pt x="5448" y="7415"/>
                      <a:pt x="5251" y="7513"/>
                    </a:cubicBezTo>
                    <a:lnTo>
                      <a:pt x="1" y="10561"/>
                    </a:lnTo>
                    <a:lnTo>
                      <a:pt x="18301" y="21122"/>
                    </a:lnTo>
                    <a:lnTo>
                      <a:pt x="36470" y="10561"/>
                    </a:lnTo>
                    <a:lnTo>
                      <a:pt x="31243" y="7549"/>
                    </a:lnTo>
                    <a:cubicBezTo>
                      <a:pt x="30695" y="7240"/>
                      <a:pt x="30886" y="6704"/>
                      <a:pt x="31600" y="6549"/>
                    </a:cubicBezTo>
                    <a:cubicBezTo>
                      <a:pt x="32231" y="6406"/>
                      <a:pt x="32826" y="6192"/>
                      <a:pt x="33338" y="5894"/>
                    </a:cubicBezTo>
                    <a:cubicBezTo>
                      <a:pt x="35279" y="4763"/>
                      <a:pt x="35279" y="2930"/>
                      <a:pt x="33314" y="1798"/>
                    </a:cubicBezTo>
                    <a:cubicBezTo>
                      <a:pt x="33267" y="1775"/>
                      <a:pt x="33231" y="1751"/>
                      <a:pt x="33183" y="1727"/>
                    </a:cubicBezTo>
                    <a:cubicBezTo>
                      <a:pt x="32226" y="1215"/>
                      <a:pt x="31000" y="959"/>
                      <a:pt x="29777" y="959"/>
                    </a:cubicBezTo>
                    <a:cubicBezTo>
                      <a:pt x="28583" y="959"/>
                      <a:pt x="27392" y="1203"/>
                      <a:pt x="26456" y="1691"/>
                    </a:cubicBezTo>
                    <a:cubicBezTo>
                      <a:pt x="25837" y="2013"/>
                      <a:pt x="25397" y="2406"/>
                      <a:pt x="25135" y="2810"/>
                    </a:cubicBezTo>
                    <a:cubicBezTo>
                      <a:pt x="24968" y="3064"/>
                      <a:pt x="24563" y="3203"/>
                      <a:pt x="24148" y="3203"/>
                    </a:cubicBezTo>
                    <a:cubicBezTo>
                      <a:pt x="23881" y="3203"/>
                      <a:pt x="23611" y="3146"/>
                      <a:pt x="23396" y="3025"/>
                    </a:cubicBezTo>
                    <a:lnTo>
                      <a:pt x="18182" y="1"/>
                    </a:lnTo>
                    <a:close/>
                  </a:path>
                </a:pathLst>
              </a:custGeom>
              <a:solidFill>
                <a:srgbClr val="FCBD24"/>
              </a:solidFill>
              <a:ln w="9525" cap="flat" cmpd="sng">
                <a:solidFill>
                  <a:srgbClr val="FCBD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gf04d19570d_0_87"/>
              <p:cNvSpPr/>
              <p:nvPr/>
            </p:nvSpPr>
            <p:spPr>
              <a:xfrm>
                <a:off x="2857531" y="3155476"/>
                <a:ext cx="1681899" cy="974563"/>
              </a:xfrm>
              <a:custGeom>
                <a:avLst/>
                <a:gdLst/>
                <a:ahLst/>
                <a:cxnLst/>
                <a:rect l="l" t="t" r="r" b="b"/>
                <a:pathLst>
                  <a:path w="34994" h="20277" extrusionOk="0">
                    <a:moveTo>
                      <a:pt x="17444" y="0"/>
                    </a:moveTo>
                    <a:lnTo>
                      <a:pt x="12383" y="2941"/>
                    </a:lnTo>
                    <a:cubicBezTo>
                      <a:pt x="12324" y="2989"/>
                      <a:pt x="12312" y="3012"/>
                      <a:pt x="12300" y="3024"/>
                    </a:cubicBezTo>
                    <a:cubicBezTo>
                      <a:pt x="12312" y="3036"/>
                      <a:pt x="12336" y="3084"/>
                      <a:pt x="12431" y="3143"/>
                    </a:cubicBezTo>
                    <a:cubicBezTo>
                      <a:pt x="12491" y="3179"/>
                      <a:pt x="12586" y="3215"/>
                      <a:pt x="12693" y="3239"/>
                    </a:cubicBezTo>
                    <a:cubicBezTo>
                      <a:pt x="13384" y="3382"/>
                      <a:pt x="14015" y="3620"/>
                      <a:pt x="14550" y="3929"/>
                    </a:cubicBezTo>
                    <a:cubicBezTo>
                      <a:pt x="14610" y="3977"/>
                      <a:pt x="14681" y="4013"/>
                      <a:pt x="14741" y="4048"/>
                    </a:cubicBezTo>
                    <a:cubicBezTo>
                      <a:pt x="15681" y="4656"/>
                      <a:pt x="16205" y="5453"/>
                      <a:pt x="16193" y="6311"/>
                    </a:cubicBezTo>
                    <a:cubicBezTo>
                      <a:pt x="16193" y="7168"/>
                      <a:pt x="15670" y="7977"/>
                      <a:pt x="14717" y="8573"/>
                    </a:cubicBezTo>
                    <a:cubicBezTo>
                      <a:pt x="13705" y="9204"/>
                      <a:pt x="12336" y="9561"/>
                      <a:pt x="10859" y="9561"/>
                    </a:cubicBezTo>
                    <a:cubicBezTo>
                      <a:pt x="9466" y="9561"/>
                      <a:pt x="8145" y="9239"/>
                      <a:pt x="7145" y="8656"/>
                    </a:cubicBezTo>
                    <a:cubicBezTo>
                      <a:pt x="6585" y="8335"/>
                      <a:pt x="6168" y="7965"/>
                      <a:pt x="5883" y="7537"/>
                    </a:cubicBezTo>
                    <a:cubicBezTo>
                      <a:pt x="5859" y="7501"/>
                      <a:pt x="5823" y="7465"/>
                      <a:pt x="5764" y="7442"/>
                    </a:cubicBezTo>
                    <a:cubicBezTo>
                      <a:pt x="5621" y="7358"/>
                      <a:pt x="5418" y="7311"/>
                      <a:pt x="5204" y="7311"/>
                    </a:cubicBezTo>
                    <a:cubicBezTo>
                      <a:pt x="5013" y="7311"/>
                      <a:pt x="4823" y="7346"/>
                      <a:pt x="4692" y="7418"/>
                    </a:cubicBezTo>
                    <a:lnTo>
                      <a:pt x="1" y="10132"/>
                    </a:lnTo>
                    <a:lnTo>
                      <a:pt x="17563" y="20277"/>
                    </a:lnTo>
                    <a:lnTo>
                      <a:pt x="34993" y="10144"/>
                    </a:lnTo>
                    <a:lnTo>
                      <a:pt x="30314" y="7442"/>
                    </a:lnTo>
                    <a:cubicBezTo>
                      <a:pt x="29957" y="7239"/>
                      <a:pt x="29778" y="6906"/>
                      <a:pt x="29826" y="6572"/>
                    </a:cubicBezTo>
                    <a:cubicBezTo>
                      <a:pt x="29886" y="6180"/>
                      <a:pt x="30243" y="5870"/>
                      <a:pt x="30779" y="5751"/>
                    </a:cubicBezTo>
                    <a:cubicBezTo>
                      <a:pt x="31398" y="5620"/>
                      <a:pt x="31945" y="5418"/>
                      <a:pt x="32422" y="5144"/>
                    </a:cubicBezTo>
                    <a:cubicBezTo>
                      <a:pt x="33231" y="4667"/>
                      <a:pt x="33684" y="4060"/>
                      <a:pt x="33684" y="3429"/>
                    </a:cubicBezTo>
                    <a:cubicBezTo>
                      <a:pt x="33684" y="2786"/>
                      <a:pt x="33231" y="2167"/>
                      <a:pt x="32398" y="1691"/>
                    </a:cubicBezTo>
                    <a:cubicBezTo>
                      <a:pt x="32350" y="1667"/>
                      <a:pt x="32314" y="1643"/>
                      <a:pt x="32267" y="1619"/>
                    </a:cubicBezTo>
                    <a:cubicBezTo>
                      <a:pt x="31398" y="1155"/>
                      <a:pt x="30255" y="893"/>
                      <a:pt x="29040" y="893"/>
                    </a:cubicBezTo>
                    <a:cubicBezTo>
                      <a:pt x="27862" y="893"/>
                      <a:pt x="26742" y="1143"/>
                      <a:pt x="25885" y="1596"/>
                    </a:cubicBezTo>
                    <a:cubicBezTo>
                      <a:pt x="25361" y="1869"/>
                      <a:pt x="24944" y="2215"/>
                      <a:pt x="24706" y="2584"/>
                    </a:cubicBezTo>
                    <a:cubicBezTo>
                      <a:pt x="24433" y="3001"/>
                      <a:pt x="23861" y="3143"/>
                      <a:pt x="23409" y="3143"/>
                    </a:cubicBezTo>
                    <a:cubicBezTo>
                      <a:pt x="23063" y="3143"/>
                      <a:pt x="22730" y="3060"/>
                      <a:pt x="22480" y="2917"/>
                    </a:cubicBezTo>
                    <a:lnTo>
                      <a:pt x="17444" y="0"/>
                    </a:lnTo>
                    <a:close/>
                  </a:path>
                </a:pathLst>
              </a:custGeom>
              <a:solidFill>
                <a:srgbClr val="FCBD24"/>
              </a:solidFill>
              <a:ln w="9525" cap="flat" cmpd="sng">
                <a:solidFill>
                  <a:srgbClr val="FCBD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gf04d19570d_0_87"/>
            <p:cNvSpPr/>
            <p:nvPr/>
          </p:nvSpPr>
          <p:spPr>
            <a:xfrm>
              <a:off x="3701032" y="3642446"/>
              <a:ext cx="873872" cy="661004"/>
            </a:xfrm>
            <a:custGeom>
              <a:avLst/>
              <a:gdLst/>
              <a:ahLst/>
              <a:cxnLst/>
              <a:rect l="l" t="t" r="r" b="b"/>
              <a:pathLst>
                <a:path w="18182" h="13753" extrusionOk="0">
                  <a:moveTo>
                    <a:pt x="18182" y="0"/>
                  </a:moveTo>
                  <a:lnTo>
                    <a:pt x="13" y="10561"/>
                  </a:lnTo>
                  <a:lnTo>
                    <a:pt x="1" y="13752"/>
                  </a:lnTo>
                  <a:lnTo>
                    <a:pt x="1" y="13752"/>
                  </a:lnTo>
                  <a:lnTo>
                    <a:pt x="18170" y="3191"/>
                  </a:lnTo>
                  <a:lnTo>
                    <a:pt x="18182" y="0"/>
                  </a:lnTo>
                  <a:close/>
                </a:path>
              </a:pathLst>
            </a:custGeom>
            <a:solidFill>
              <a:srgbClr val="FAB40A"/>
            </a:solidFill>
            <a:ln w="9525" cap="flat" cmpd="sng">
              <a:solidFill>
                <a:srgbClr val="FAB4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f04d19570d_0_87"/>
            <p:cNvSpPr/>
            <p:nvPr/>
          </p:nvSpPr>
          <p:spPr>
            <a:xfrm>
              <a:off x="2822061" y="3642446"/>
              <a:ext cx="879592" cy="661004"/>
            </a:xfrm>
            <a:custGeom>
              <a:avLst/>
              <a:gdLst/>
              <a:ahLst/>
              <a:cxnLst/>
              <a:rect l="l" t="t" r="r" b="b"/>
              <a:pathLst>
                <a:path w="18301" h="13753" extrusionOk="0">
                  <a:moveTo>
                    <a:pt x="1" y="0"/>
                  </a:moveTo>
                  <a:lnTo>
                    <a:pt x="1" y="3191"/>
                  </a:lnTo>
                  <a:lnTo>
                    <a:pt x="18289" y="13752"/>
                  </a:lnTo>
                  <a:lnTo>
                    <a:pt x="18301" y="105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C64A"/>
            </a:solidFill>
            <a:ln w="9525" cap="flat" cmpd="sng">
              <a:solidFill>
                <a:srgbClr val="FAC6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gf04d19570d_0_87"/>
          <p:cNvSpPr/>
          <p:nvPr/>
        </p:nvSpPr>
        <p:spPr>
          <a:xfrm>
            <a:off x="6249943" y="3056457"/>
            <a:ext cx="265017" cy="318799"/>
          </a:xfrm>
          <a:custGeom>
            <a:avLst/>
            <a:gdLst/>
            <a:ahLst/>
            <a:cxnLst/>
            <a:rect l="l" t="t" r="r" b="b"/>
            <a:pathLst>
              <a:path w="5514" h="6633" extrusionOk="0">
                <a:moveTo>
                  <a:pt x="5513" y="1"/>
                </a:moveTo>
                <a:lnTo>
                  <a:pt x="322" y="3025"/>
                </a:lnTo>
                <a:cubicBezTo>
                  <a:pt x="322" y="3025"/>
                  <a:pt x="310" y="3025"/>
                  <a:pt x="310" y="3037"/>
                </a:cubicBezTo>
                <a:cubicBezTo>
                  <a:pt x="299" y="3037"/>
                  <a:pt x="287" y="3049"/>
                  <a:pt x="287" y="3049"/>
                </a:cubicBezTo>
                <a:cubicBezTo>
                  <a:pt x="275" y="3060"/>
                  <a:pt x="251" y="3072"/>
                  <a:pt x="239" y="3072"/>
                </a:cubicBezTo>
                <a:cubicBezTo>
                  <a:pt x="227" y="3084"/>
                  <a:pt x="227" y="3096"/>
                  <a:pt x="215" y="3096"/>
                </a:cubicBezTo>
                <a:cubicBezTo>
                  <a:pt x="203" y="3108"/>
                  <a:pt x="191" y="3120"/>
                  <a:pt x="179" y="3120"/>
                </a:cubicBezTo>
                <a:cubicBezTo>
                  <a:pt x="179" y="3132"/>
                  <a:pt x="179" y="3132"/>
                  <a:pt x="179" y="3132"/>
                </a:cubicBezTo>
                <a:cubicBezTo>
                  <a:pt x="168" y="3132"/>
                  <a:pt x="168" y="3144"/>
                  <a:pt x="168" y="3144"/>
                </a:cubicBezTo>
                <a:cubicBezTo>
                  <a:pt x="144" y="3156"/>
                  <a:pt x="132" y="3180"/>
                  <a:pt x="120" y="3191"/>
                </a:cubicBezTo>
                <a:cubicBezTo>
                  <a:pt x="120" y="3191"/>
                  <a:pt x="108" y="3203"/>
                  <a:pt x="108" y="3203"/>
                </a:cubicBezTo>
                <a:cubicBezTo>
                  <a:pt x="108" y="3203"/>
                  <a:pt x="108" y="3203"/>
                  <a:pt x="96" y="3215"/>
                </a:cubicBezTo>
                <a:cubicBezTo>
                  <a:pt x="96" y="3227"/>
                  <a:pt x="84" y="3239"/>
                  <a:pt x="72" y="3251"/>
                </a:cubicBezTo>
                <a:cubicBezTo>
                  <a:pt x="72" y="3251"/>
                  <a:pt x="72" y="3263"/>
                  <a:pt x="72" y="3263"/>
                </a:cubicBezTo>
                <a:cubicBezTo>
                  <a:pt x="60" y="3263"/>
                  <a:pt x="60" y="3275"/>
                  <a:pt x="60" y="3275"/>
                </a:cubicBezTo>
                <a:cubicBezTo>
                  <a:pt x="60" y="3287"/>
                  <a:pt x="49" y="3299"/>
                  <a:pt x="49" y="3299"/>
                </a:cubicBezTo>
                <a:cubicBezTo>
                  <a:pt x="49" y="3311"/>
                  <a:pt x="37" y="3322"/>
                  <a:pt x="37" y="3322"/>
                </a:cubicBezTo>
                <a:cubicBezTo>
                  <a:pt x="37" y="3322"/>
                  <a:pt x="37" y="3322"/>
                  <a:pt x="37" y="3334"/>
                </a:cubicBezTo>
                <a:cubicBezTo>
                  <a:pt x="37" y="3346"/>
                  <a:pt x="37" y="3346"/>
                  <a:pt x="25" y="3358"/>
                </a:cubicBezTo>
                <a:cubicBezTo>
                  <a:pt x="25" y="3370"/>
                  <a:pt x="25" y="3370"/>
                  <a:pt x="25" y="3382"/>
                </a:cubicBezTo>
                <a:cubicBezTo>
                  <a:pt x="25" y="3382"/>
                  <a:pt x="25" y="3382"/>
                  <a:pt x="25" y="3394"/>
                </a:cubicBezTo>
                <a:cubicBezTo>
                  <a:pt x="25" y="3394"/>
                  <a:pt x="13" y="3406"/>
                  <a:pt x="13" y="3418"/>
                </a:cubicBezTo>
                <a:cubicBezTo>
                  <a:pt x="13" y="3430"/>
                  <a:pt x="13" y="3441"/>
                  <a:pt x="13" y="3441"/>
                </a:cubicBezTo>
                <a:cubicBezTo>
                  <a:pt x="13" y="3441"/>
                  <a:pt x="13" y="3453"/>
                  <a:pt x="13" y="3453"/>
                </a:cubicBezTo>
                <a:lnTo>
                  <a:pt x="1" y="6632"/>
                </a:lnTo>
                <a:cubicBezTo>
                  <a:pt x="1" y="6632"/>
                  <a:pt x="13" y="6620"/>
                  <a:pt x="13" y="6609"/>
                </a:cubicBezTo>
                <a:cubicBezTo>
                  <a:pt x="13" y="6597"/>
                  <a:pt x="13" y="6585"/>
                  <a:pt x="13" y="6573"/>
                </a:cubicBezTo>
                <a:cubicBezTo>
                  <a:pt x="13" y="6561"/>
                  <a:pt x="13" y="6561"/>
                  <a:pt x="25" y="6549"/>
                </a:cubicBezTo>
                <a:cubicBezTo>
                  <a:pt x="25" y="6537"/>
                  <a:pt x="25" y="6525"/>
                  <a:pt x="25" y="6513"/>
                </a:cubicBezTo>
                <a:cubicBezTo>
                  <a:pt x="37" y="6513"/>
                  <a:pt x="37" y="6501"/>
                  <a:pt x="37" y="6489"/>
                </a:cubicBezTo>
                <a:cubicBezTo>
                  <a:pt x="49" y="6478"/>
                  <a:pt x="49" y="6466"/>
                  <a:pt x="49" y="6454"/>
                </a:cubicBezTo>
                <a:cubicBezTo>
                  <a:pt x="60" y="6454"/>
                  <a:pt x="60" y="6442"/>
                  <a:pt x="72" y="6430"/>
                </a:cubicBezTo>
                <a:cubicBezTo>
                  <a:pt x="72" y="6418"/>
                  <a:pt x="84" y="6406"/>
                  <a:pt x="96" y="6394"/>
                </a:cubicBezTo>
                <a:cubicBezTo>
                  <a:pt x="96" y="6394"/>
                  <a:pt x="108" y="6382"/>
                  <a:pt x="108" y="6382"/>
                </a:cubicBezTo>
                <a:cubicBezTo>
                  <a:pt x="120" y="6359"/>
                  <a:pt x="144" y="6347"/>
                  <a:pt x="156" y="6335"/>
                </a:cubicBezTo>
                <a:cubicBezTo>
                  <a:pt x="156" y="6323"/>
                  <a:pt x="168" y="6323"/>
                  <a:pt x="168" y="6311"/>
                </a:cubicBezTo>
                <a:cubicBezTo>
                  <a:pt x="179" y="6299"/>
                  <a:pt x="191" y="6299"/>
                  <a:pt x="203" y="6287"/>
                </a:cubicBezTo>
                <a:cubicBezTo>
                  <a:pt x="215" y="6275"/>
                  <a:pt x="227" y="6263"/>
                  <a:pt x="239" y="6263"/>
                </a:cubicBezTo>
                <a:cubicBezTo>
                  <a:pt x="251" y="6251"/>
                  <a:pt x="263" y="6239"/>
                  <a:pt x="275" y="6239"/>
                </a:cubicBezTo>
                <a:cubicBezTo>
                  <a:pt x="287" y="6228"/>
                  <a:pt x="299" y="6216"/>
                  <a:pt x="310" y="6204"/>
                </a:cubicBezTo>
                <a:lnTo>
                  <a:pt x="5502" y="3191"/>
                </a:lnTo>
                <a:lnTo>
                  <a:pt x="5513" y="1"/>
                </a:lnTo>
                <a:close/>
              </a:path>
            </a:pathLst>
          </a:custGeom>
          <a:solidFill>
            <a:srgbClr val="0D4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f04d19570d_0_87"/>
          <p:cNvSpPr/>
          <p:nvPr/>
        </p:nvSpPr>
        <p:spPr>
          <a:xfrm>
            <a:off x="5641084" y="3380350"/>
            <a:ext cx="797213" cy="337110"/>
          </a:xfrm>
          <a:custGeom>
            <a:avLst/>
            <a:gdLst/>
            <a:ahLst/>
            <a:cxnLst/>
            <a:rect l="l" t="t" r="r" b="b"/>
            <a:pathLst>
              <a:path w="16587" h="7014" extrusionOk="0">
                <a:moveTo>
                  <a:pt x="16586" y="1"/>
                </a:moveTo>
                <a:lnTo>
                  <a:pt x="16586" y="19"/>
                </a:lnTo>
                <a:lnTo>
                  <a:pt x="16586" y="19"/>
                </a:lnTo>
                <a:cubicBezTo>
                  <a:pt x="16586" y="13"/>
                  <a:pt x="16586" y="7"/>
                  <a:pt x="16586" y="1"/>
                </a:cubicBezTo>
                <a:close/>
                <a:moveTo>
                  <a:pt x="16586" y="19"/>
                </a:moveTo>
                <a:cubicBezTo>
                  <a:pt x="16586" y="45"/>
                  <a:pt x="16584" y="66"/>
                  <a:pt x="16574" y="96"/>
                </a:cubicBezTo>
                <a:cubicBezTo>
                  <a:pt x="16574" y="120"/>
                  <a:pt x="16574" y="143"/>
                  <a:pt x="16574" y="167"/>
                </a:cubicBezTo>
                <a:cubicBezTo>
                  <a:pt x="16574" y="191"/>
                  <a:pt x="16562" y="215"/>
                  <a:pt x="16562" y="239"/>
                </a:cubicBezTo>
                <a:cubicBezTo>
                  <a:pt x="16562" y="262"/>
                  <a:pt x="16562" y="286"/>
                  <a:pt x="16550" y="310"/>
                </a:cubicBezTo>
                <a:cubicBezTo>
                  <a:pt x="16550" y="334"/>
                  <a:pt x="16538" y="358"/>
                  <a:pt x="16538" y="382"/>
                </a:cubicBezTo>
                <a:cubicBezTo>
                  <a:pt x="16527" y="405"/>
                  <a:pt x="16527" y="429"/>
                  <a:pt x="16515" y="453"/>
                </a:cubicBezTo>
                <a:cubicBezTo>
                  <a:pt x="16515" y="477"/>
                  <a:pt x="16503" y="501"/>
                  <a:pt x="16503" y="524"/>
                </a:cubicBezTo>
                <a:cubicBezTo>
                  <a:pt x="16491" y="548"/>
                  <a:pt x="16479" y="572"/>
                  <a:pt x="16479" y="596"/>
                </a:cubicBezTo>
                <a:cubicBezTo>
                  <a:pt x="16467" y="620"/>
                  <a:pt x="16455" y="643"/>
                  <a:pt x="16443" y="667"/>
                </a:cubicBezTo>
                <a:cubicBezTo>
                  <a:pt x="16443" y="691"/>
                  <a:pt x="16431" y="715"/>
                  <a:pt x="16419" y="739"/>
                </a:cubicBezTo>
                <a:cubicBezTo>
                  <a:pt x="16407" y="763"/>
                  <a:pt x="16396" y="786"/>
                  <a:pt x="16384" y="810"/>
                </a:cubicBezTo>
                <a:cubicBezTo>
                  <a:pt x="16372" y="834"/>
                  <a:pt x="16360" y="858"/>
                  <a:pt x="16348" y="882"/>
                </a:cubicBezTo>
                <a:cubicBezTo>
                  <a:pt x="16336" y="893"/>
                  <a:pt x="16324" y="917"/>
                  <a:pt x="16312" y="941"/>
                </a:cubicBezTo>
                <a:cubicBezTo>
                  <a:pt x="16288" y="965"/>
                  <a:pt x="16276" y="1001"/>
                  <a:pt x="16253" y="1024"/>
                </a:cubicBezTo>
                <a:cubicBezTo>
                  <a:pt x="16241" y="1048"/>
                  <a:pt x="16229" y="1060"/>
                  <a:pt x="16217" y="1084"/>
                </a:cubicBezTo>
                <a:cubicBezTo>
                  <a:pt x="16193" y="1108"/>
                  <a:pt x="16181" y="1144"/>
                  <a:pt x="16157" y="1167"/>
                </a:cubicBezTo>
                <a:cubicBezTo>
                  <a:pt x="16146" y="1179"/>
                  <a:pt x="16134" y="1203"/>
                  <a:pt x="16110" y="1227"/>
                </a:cubicBezTo>
                <a:cubicBezTo>
                  <a:pt x="16086" y="1263"/>
                  <a:pt x="16050" y="1298"/>
                  <a:pt x="16015" y="1334"/>
                </a:cubicBezTo>
                <a:cubicBezTo>
                  <a:pt x="16003" y="1346"/>
                  <a:pt x="15991" y="1358"/>
                  <a:pt x="15979" y="1382"/>
                </a:cubicBezTo>
                <a:cubicBezTo>
                  <a:pt x="15931" y="1429"/>
                  <a:pt x="15884" y="1477"/>
                  <a:pt x="15824" y="1524"/>
                </a:cubicBezTo>
                <a:cubicBezTo>
                  <a:pt x="15800" y="1548"/>
                  <a:pt x="15765" y="1584"/>
                  <a:pt x="15741" y="1608"/>
                </a:cubicBezTo>
                <a:cubicBezTo>
                  <a:pt x="15717" y="1620"/>
                  <a:pt x="15705" y="1632"/>
                  <a:pt x="15681" y="1644"/>
                </a:cubicBezTo>
                <a:cubicBezTo>
                  <a:pt x="15645" y="1679"/>
                  <a:pt x="15610" y="1715"/>
                  <a:pt x="15574" y="1739"/>
                </a:cubicBezTo>
                <a:cubicBezTo>
                  <a:pt x="15562" y="1751"/>
                  <a:pt x="15550" y="1763"/>
                  <a:pt x="15526" y="1775"/>
                </a:cubicBezTo>
                <a:cubicBezTo>
                  <a:pt x="15479" y="1810"/>
                  <a:pt x="15419" y="1846"/>
                  <a:pt x="15360" y="1882"/>
                </a:cubicBezTo>
                <a:cubicBezTo>
                  <a:pt x="15360" y="1894"/>
                  <a:pt x="15348" y="1905"/>
                  <a:pt x="15336" y="1905"/>
                </a:cubicBezTo>
                <a:cubicBezTo>
                  <a:pt x="15288" y="1941"/>
                  <a:pt x="15241" y="1965"/>
                  <a:pt x="15181" y="2001"/>
                </a:cubicBezTo>
                <a:cubicBezTo>
                  <a:pt x="15122" y="2036"/>
                  <a:pt x="15062" y="2072"/>
                  <a:pt x="14991" y="2108"/>
                </a:cubicBezTo>
                <a:cubicBezTo>
                  <a:pt x="14931" y="2144"/>
                  <a:pt x="14860" y="2179"/>
                  <a:pt x="14788" y="2215"/>
                </a:cubicBezTo>
                <a:cubicBezTo>
                  <a:pt x="14764" y="2227"/>
                  <a:pt x="14741" y="2239"/>
                  <a:pt x="14717" y="2251"/>
                </a:cubicBezTo>
                <a:cubicBezTo>
                  <a:pt x="14669" y="2263"/>
                  <a:pt x="14622" y="2286"/>
                  <a:pt x="14574" y="2310"/>
                </a:cubicBezTo>
                <a:cubicBezTo>
                  <a:pt x="14550" y="2322"/>
                  <a:pt x="14514" y="2334"/>
                  <a:pt x="14491" y="2346"/>
                </a:cubicBezTo>
                <a:cubicBezTo>
                  <a:pt x="14443" y="2370"/>
                  <a:pt x="14395" y="2382"/>
                  <a:pt x="14336" y="2406"/>
                </a:cubicBezTo>
                <a:cubicBezTo>
                  <a:pt x="14312" y="2417"/>
                  <a:pt x="14288" y="2429"/>
                  <a:pt x="14264" y="2429"/>
                </a:cubicBezTo>
                <a:cubicBezTo>
                  <a:pt x="14193" y="2465"/>
                  <a:pt x="14121" y="2489"/>
                  <a:pt x="14038" y="2513"/>
                </a:cubicBezTo>
                <a:cubicBezTo>
                  <a:pt x="14026" y="2513"/>
                  <a:pt x="14014" y="2525"/>
                  <a:pt x="13990" y="2525"/>
                </a:cubicBezTo>
                <a:cubicBezTo>
                  <a:pt x="13943" y="2548"/>
                  <a:pt x="13883" y="2560"/>
                  <a:pt x="13824" y="2572"/>
                </a:cubicBezTo>
                <a:cubicBezTo>
                  <a:pt x="13800" y="2584"/>
                  <a:pt x="13776" y="2596"/>
                  <a:pt x="13740" y="2596"/>
                </a:cubicBezTo>
                <a:cubicBezTo>
                  <a:pt x="13693" y="2608"/>
                  <a:pt x="13657" y="2620"/>
                  <a:pt x="13609" y="2632"/>
                </a:cubicBezTo>
                <a:cubicBezTo>
                  <a:pt x="13574" y="2644"/>
                  <a:pt x="13550" y="2656"/>
                  <a:pt x="13514" y="2656"/>
                </a:cubicBezTo>
                <a:cubicBezTo>
                  <a:pt x="13467" y="2667"/>
                  <a:pt x="13419" y="2679"/>
                  <a:pt x="13383" y="2691"/>
                </a:cubicBezTo>
                <a:cubicBezTo>
                  <a:pt x="13348" y="2691"/>
                  <a:pt x="13312" y="2703"/>
                  <a:pt x="13288" y="2703"/>
                </a:cubicBezTo>
                <a:cubicBezTo>
                  <a:pt x="13240" y="2715"/>
                  <a:pt x="13193" y="2727"/>
                  <a:pt x="13145" y="2739"/>
                </a:cubicBezTo>
                <a:cubicBezTo>
                  <a:pt x="13121" y="2739"/>
                  <a:pt x="13098" y="2739"/>
                  <a:pt x="13062" y="2751"/>
                </a:cubicBezTo>
                <a:cubicBezTo>
                  <a:pt x="12978" y="2763"/>
                  <a:pt x="12895" y="2775"/>
                  <a:pt x="12812" y="2787"/>
                </a:cubicBezTo>
                <a:cubicBezTo>
                  <a:pt x="12800" y="2787"/>
                  <a:pt x="12788" y="2798"/>
                  <a:pt x="12776" y="2798"/>
                </a:cubicBezTo>
                <a:cubicBezTo>
                  <a:pt x="12681" y="2810"/>
                  <a:pt x="12586" y="2822"/>
                  <a:pt x="12490" y="2834"/>
                </a:cubicBezTo>
                <a:lnTo>
                  <a:pt x="12407" y="2834"/>
                </a:lnTo>
                <a:cubicBezTo>
                  <a:pt x="12347" y="2846"/>
                  <a:pt x="12300" y="2846"/>
                  <a:pt x="12240" y="2846"/>
                </a:cubicBezTo>
                <a:cubicBezTo>
                  <a:pt x="12205" y="2858"/>
                  <a:pt x="12181" y="2858"/>
                  <a:pt x="12145" y="2858"/>
                </a:cubicBezTo>
                <a:cubicBezTo>
                  <a:pt x="12085" y="2858"/>
                  <a:pt x="12026" y="2870"/>
                  <a:pt x="11955" y="2870"/>
                </a:cubicBezTo>
                <a:lnTo>
                  <a:pt x="11323" y="2870"/>
                </a:lnTo>
                <a:cubicBezTo>
                  <a:pt x="11264" y="2870"/>
                  <a:pt x="11216" y="2870"/>
                  <a:pt x="11169" y="2858"/>
                </a:cubicBezTo>
                <a:lnTo>
                  <a:pt x="11073" y="2858"/>
                </a:lnTo>
                <a:cubicBezTo>
                  <a:pt x="11026" y="2858"/>
                  <a:pt x="10978" y="2846"/>
                  <a:pt x="10931" y="2846"/>
                </a:cubicBezTo>
                <a:cubicBezTo>
                  <a:pt x="10895" y="2846"/>
                  <a:pt x="10859" y="2846"/>
                  <a:pt x="10823" y="2834"/>
                </a:cubicBezTo>
                <a:cubicBezTo>
                  <a:pt x="10788" y="2834"/>
                  <a:pt x="10740" y="2834"/>
                  <a:pt x="10692" y="2822"/>
                </a:cubicBezTo>
                <a:cubicBezTo>
                  <a:pt x="10657" y="2822"/>
                  <a:pt x="10621" y="2822"/>
                  <a:pt x="10585" y="2810"/>
                </a:cubicBezTo>
                <a:cubicBezTo>
                  <a:pt x="10550" y="2810"/>
                  <a:pt x="10502" y="2798"/>
                  <a:pt x="10454" y="2798"/>
                </a:cubicBezTo>
                <a:cubicBezTo>
                  <a:pt x="10419" y="2798"/>
                  <a:pt x="10395" y="2787"/>
                  <a:pt x="10359" y="2787"/>
                </a:cubicBezTo>
                <a:cubicBezTo>
                  <a:pt x="10311" y="2775"/>
                  <a:pt x="10264" y="2775"/>
                  <a:pt x="10216" y="2763"/>
                </a:cubicBezTo>
                <a:cubicBezTo>
                  <a:pt x="10180" y="2751"/>
                  <a:pt x="10157" y="2751"/>
                  <a:pt x="10121" y="2751"/>
                </a:cubicBezTo>
                <a:cubicBezTo>
                  <a:pt x="10073" y="2739"/>
                  <a:pt x="10026" y="2727"/>
                  <a:pt x="9978" y="2715"/>
                </a:cubicBezTo>
                <a:cubicBezTo>
                  <a:pt x="9942" y="2715"/>
                  <a:pt x="9919" y="2703"/>
                  <a:pt x="9895" y="2703"/>
                </a:cubicBezTo>
                <a:cubicBezTo>
                  <a:pt x="9811" y="2679"/>
                  <a:pt x="9728" y="2667"/>
                  <a:pt x="9645" y="2644"/>
                </a:cubicBezTo>
                <a:lnTo>
                  <a:pt x="9633" y="2644"/>
                </a:lnTo>
                <a:cubicBezTo>
                  <a:pt x="9561" y="2620"/>
                  <a:pt x="9490" y="2608"/>
                  <a:pt x="9407" y="2584"/>
                </a:cubicBezTo>
                <a:cubicBezTo>
                  <a:pt x="9383" y="2572"/>
                  <a:pt x="9371" y="2572"/>
                  <a:pt x="9347" y="2560"/>
                </a:cubicBezTo>
                <a:cubicBezTo>
                  <a:pt x="9276" y="2548"/>
                  <a:pt x="9192" y="2525"/>
                  <a:pt x="9121" y="2489"/>
                </a:cubicBezTo>
                <a:cubicBezTo>
                  <a:pt x="9109" y="2489"/>
                  <a:pt x="9085" y="2477"/>
                  <a:pt x="9061" y="2477"/>
                </a:cubicBezTo>
                <a:cubicBezTo>
                  <a:pt x="8978" y="2441"/>
                  <a:pt x="8895" y="2417"/>
                  <a:pt x="8811" y="2382"/>
                </a:cubicBezTo>
                <a:cubicBezTo>
                  <a:pt x="8787" y="2370"/>
                  <a:pt x="8764" y="2370"/>
                  <a:pt x="8752" y="2358"/>
                </a:cubicBezTo>
                <a:cubicBezTo>
                  <a:pt x="8692" y="2334"/>
                  <a:pt x="8621" y="2310"/>
                  <a:pt x="8561" y="2275"/>
                </a:cubicBezTo>
                <a:cubicBezTo>
                  <a:pt x="8537" y="2275"/>
                  <a:pt x="8514" y="2263"/>
                  <a:pt x="8502" y="2251"/>
                </a:cubicBezTo>
                <a:cubicBezTo>
                  <a:pt x="8418" y="2215"/>
                  <a:pt x="8347" y="2179"/>
                  <a:pt x="8264" y="2144"/>
                </a:cubicBezTo>
                <a:cubicBezTo>
                  <a:pt x="8204" y="2108"/>
                  <a:pt x="8133" y="2072"/>
                  <a:pt x="8073" y="2036"/>
                </a:cubicBezTo>
                <a:cubicBezTo>
                  <a:pt x="7561" y="1739"/>
                  <a:pt x="7180" y="1394"/>
                  <a:pt x="6930" y="1024"/>
                </a:cubicBezTo>
                <a:cubicBezTo>
                  <a:pt x="6882" y="941"/>
                  <a:pt x="6799" y="870"/>
                  <a:pt x="6704" y="810"/>
                </a:cubicBezTo>
                <a:cubicBezTo>
                  <a:pt x="6680" y="798"/>
                  <a:pt x="6644" y="786"/>
                  <a:pt x="6621" y="774"/>
                </a:cubicBezTo>
                <a:cubicBezTo>
                  <a:pt x="6621" y="763"/>
                  <a:pt x="6609" y="763"/>
                  <a:pt x="6597" y="763"/>
                </a:cubicBezTo>
                <a:cubicBezTo>
                  <a:pt x="6585" y="751"/>
                  <a:pt x="6573" y="739"/>
                  <a:pt x="6549" y="739"/>
                </a:cubicBezTo>
                <a:cubicBezTo>
                  <a:pt x="6513" y="727"/>
                  <a:pt x="6478" y="703"/>
                  <a:pt x="6430" y="703"/>
                </a:cubicBezTo>
                <a:cubicBezTo>
                  <a:pt x="6430" y="691"/>
                  <a:pt x="6430" y="691"/>
                  <a:pt x="6418" y="691"/>
                </a:cubicBezTo>
                <a:lnTo>
                  <a:pt x="6394" y="691"/>
                </a:lnTo>
                <a:cubicBezTo>
                  <a:pt x="6382" y="679"/>
                  <a:pt x="6359" y="679"/>
                  <a:pt x="6335" y="667"/>
                </a:cubicBezTo>
                <a:lnTo>
                  <a:pt x="6287" y="667"/>
                </a:lnTo>
                <a:cubicBezTo>
                  <a:pt x="6275" y="655"/>
                  <a:pt x="6251" y="655"/>
                  <a:pt x="6228" y="655"/>
                </a:cubicBezTo>
                <a:cubicBezTo>
                  <a:pt x="6228" y="655"/>
                  <a:pt x="6216" y="643"/>
                  <a:pt x="6204" y="643"/>
                </a:cubicBezTo>
                <a:lnTo>
                  <a:pt x="6132" y="643"/>
                </a:lnTo>
                <a:cubicBezTo>
                  <a:pt x="6120" y="643"/>
                  <a:pt x="6109" y="632"/>
                  <a:pt x="6097" y="632"/>
                </a:cubicBezTo>
                <a:lnTo>
                  <a:pt x="5870" y="632"/>
                </a:lnTo>
                <a:cubicBezTo>
                  <a:pt x="5847" y="632"/>
                  <a:pt x="5823" y="632"/>
                  <a:pt x="5799" y="643"/>
                </a:cubicBezTo>
                <a:lnTo>
                  <a:pt x="5763" y="643"/>
                </a:lnTo>
                <a:cubicBezTo>
                  <a:pt x="5728" y="643"/>
                  <a:pt x="5680" y="655"/>
                  <a:pt x="5644" y="655"/>
                </a:cubicBezTo>
                <a:lnTo>
                  <a:pt x="5632" y="655"/>
                </a:lnTo>
                <a:cubicBezTo>
                  <a:pt x="5620" y="655"/>
                  <a:pt x="5608" y="667"/>
                  <a:pt x="5597" y="667"/>
                </a:cubicBezTo>
                <a:cubicBezTo>
                  <a:pt x="5585" y="667"/>
                  <a:pt x="5561" y="667"/>
                  <a:pt x="5549" y="679"/>
                </a:cubicBezTo>
                <a:cubicBezTo>
                  <a:pt x="5537" y="679"/>
                  <a:pt x="5513" y="679"/>
                  <a:pt x="5501" y="691"/>
                </a:cubicBezTo>
                <a:cubicBezTo>
                  <a:pt x="5489" y="691"/>
                  <a:pt x="5466" y="703"/>
                  <a:pt x="5454" y="703"/>
                </a:cubicBezTo>
                <a:lnTo>
                  <a:pt x="5442" y="703"/>
                </a:lnTo>
                <a:cubicBezTo>
                  <a:pt x="5430" y="715"/>
                  <a:pt x="5418" y="715"/>
                  <a:pt x="5418" y="715"/>
                </a:cubicBezTo>
                <a:cubicBezTo>
                  <a:pt x="5394" y="727"/>
                  <a:pt x="5358" y="739"/>
                  <a:pt x="5335" y="751"/>
                </a:cubicBezTo>
                <a:cubicBezTo>
                  <a:pt x="5323" y="751"/>
                  <a:pt x="5311" y="751"/>
                  <a:pt x="5299" y="763"/>
                </a:cubicBezTo>
                <a:cubicBezTo>
                  <a:pt x="5275" y="774"/>
                  <a:pt x="5239" y="786"/>
                  <a:pt x="5204" y="810"/>
                </a:cubicBezTo>
                <a:lnTo>
                  <a:pt x="13" y="3822"/>
                </a:lnTo>
                <a:lnTo>
                  <a:pt x="1" y="7013"/>
                </a:lnTo>
                <a:lnTo>
                  <a:pt x="5192" y="4001"/>
                </a:lnTo>
                <a:cubicBezTo>
                  <a:pt x="5227" y="3977"/>
                  <a:pt x="5263" y="3965"/>
                  <a:pt x="5299" y="3941"/>
                </a:cubicBezTo>
                <a:cubicBezTo>
                  <a:pt x="5311" y="3941"/>
                  <a:pt x="5311" y="3941"/>
                  <a:pt x="5323" y="3930"/>
                </a:cubicBezTo>
                <a:cubicBezTo>
                  <a:pt x="5358" y="3918"/>
                  <a:pt x="5382" y="3906"/>
                  <a:pt x="5406" y="3906"/>
                </a:cubicBezTo>
                <a:cubicBezTo>
                  <a:pt x="5418" y="3894"/>
                  <a:pt x="5430" y="3894"/>
                  <a:pt x="5442" y="3894"/>
                </a:cubicBezTo>
                <a:cubicBezTo>
                  <a:pt x="5454" y="3882"/>
                  <a:pt x="5478" y="3882"/>
                  <a:pt x="5489" y="3870"/>
                </a:cubicBezTo>
                <a:cubicBezTo>
                  <a:pt x="5513" y="3870"/>
                  <a:pt x="5525" y="3870"/>
                  <a:pt x="5537" y="3858"/>
                </a:cubicBezTo>
                <a:cubicBezTo>
                  <a:pt x="5561" y="3858"/>
                  <a:pt x="5573" y="3858"/>
                  <a:pt x="5597" y="3846"/>
                </a:cubicBezTo>
                <a:lnTo>
                  <a:pt x="5632" y="3846"/>
                </a:lnTo>
                <a:cubicBezTo>
                  <a:pt x="5680" y="3834"/>
                  <a:pt x="5716" y="3834"/>
                  <a:pt x="5751" y="3822"/>
                </a:cubicBezTo>
                <a:lnTo>
                  <a:pt x="6120" y="3822"/>
                </a:lnTo>
                <a:cubicBezTo>
                  <a:pt x="6144" y="3822"/>
                  <a:pt x="6156" y="3834"/>
                  <a:pt x="6180" y="3834"/>
                </a:cubicBezTo>
                <a:lnTo>
                  <a:pt x="6228" y="3834"/>
                </a:lnTo>
                <a:cubicBezTo>
                  <a:pt x="6240" y="3846"/>
                  <a:pt x="6263" y="3846"/>
                  <a:pt x="6275" y="3846"/>
                </a:cubicBezTo>
                <a:cubicBezTo>
                  <a:pt x="6299" y="3846"/>
                  <a:pt x="6311" y="3858"/>
                  <a:pt x="6323" y="3858"/>
                </a:cubicBezTo>
                <a:cubicBezTo>
                  <a:pt x="6347" y="3858"/>
                  <a:pt x="6370" y="3870"/>
                  <a:pt x="6394" y="3870"/>
                </a:cubicBezTo>
                <a:cubicBezTo>
                  <a:pt x="6406" y="3882"/>
                  <a:pt x="6418" y="3882"/>
                  <a:pt x="6430" y="3882"/>
                </a:cubicBezTo>
                <a:cubicBezTo>
                  <a:pt x="6466" y="3894"/>
                  <a:pt x="6501" y="3906"/>
                  <a:pt x="6537" y="3918"/>
                </a:cubicBezTo>
                <a:cubicBezTo>
                  <a:pt x="6549" y="3930"/>
                  <a:pt x="6573" y="3941"/>
                  <a:pt x="6585" y="3941"/>
                </a:cubicBezTo>
                <a:cubicBezTo>
                  <a:pt x="6597" y="3941"/>
                  <a:pt x="6609" y="3953"/>
                  <a:pt x="6621" y="3953"/>
                </a:cubicBezTo>
                <a:cubicBezTo>
                  <a:pt x="6644" y="3965"/>
                  <a:pt x="6668" y="3977"/>
                  <a:pt x="6692" y="3989"/>
                </a:cubicBezTo>
                <a:cubicBezTo>
                  <a:pt x="6787" y="4049"/>
                  <a:pt x="6871" y="4120"/>
                  <a:pt x="6930" y="4203"/>
                </a:cubicBezTo>
                <a:cubicBezTo>
                  <a:pt x="7168" y="4572"/>
                  <a:pt x="7549" y="4918"/>
                  <a:pt x="8061" y="5215"/>
                </a:cubicBezTo>
                <a:cubicBezTo>
                  <a:pt x="8133" y="5251"/>
                  <a:pt x="8192" y="5287"/>
                  <a:pt x="8264" y="5323"/>
                </a:cubicBezTo>
                <a:cubicBezTo>
                  <a:pt x="8335" y="5358"/>
                  <a:pt x="8406" y="5406"/>
                  <a:pt x="8490" y="5442"/>
                </a:cubicBezTo>
                <a:cubicBezTo>
                  <a:pt x="8514" y="5442"/>
                  <a:pt x="8537" y="5454"/>
                  <a:pt x="8549" y="5465"/>
                </a:cubicBezTo>
                <a:cubicBezTo>
                  <a:pt x="8621" y="5489"/>
                  <a:pt x="8680" y="5525"/>
                  <a:pt x="8740" y="5549"/>
                </a:cubicBezTo>
                <a:cubicBezTo>
                  <a:pt x="8752" y="5549"/>
                  <a:pt x="8764" y="5561"/>
                  <a:pt x="8776" y="5561"/>
                </a:cubicBezTo>
                <a:cubicBezTo>
                  <a:pt x="8787" y="5561"/>
                  <a:pt x="8787" y="5561"/>
                  <a:pt x="8799" y="5573"/>
                </a:cubicBezTo>
                <a:cubicBezTo>
                  <a:pt x="8883" y="5596"/>
                  <a:pt x="8966" y="5632"/>
                  <a:pt x="9049" y="5656"/>
                </a:cubicBezTo>
                <a:cubicBezTo>
                  <a:pt x="9073" y="5668"/>
                  <a:pt x="9097" y="5680"/>
                  <a:pt x="9109" y="5680"/>
                </a:cubicBezTo>
                <a:cubicBezTo>
                  <a:pt x="9192" y="5704"/>
                  <a:pt x="9264" y="5727"/>
                  <a:pt x="9335" y="5751"/>
                </a:cubicBezTo>
                <a:cubicBezTo>
                  <a:pt x="9347" y="5751"/>
                  <a:pt x="9359" y="5763"/>
                  <a:pt x="9383" y="5763"/>
                </a:cubicBezTo>
                <a:lnTo>
                  <a:pt x="9395" y="5763"/>
                </a:lnTo>
                <a:cubicBezTo>
                  <a:pt x="9478" y="5787"/>
                  <a:pt x="9549" y="5811"/>
                  <a:pt x="9633" y="5835"/>
                </a:cubicBezTo>
                <a:cubicBezTo>
                  <a:pt x="9716" y="5846"/>
                  <a:pt x="9799" y="5870"/>
                  <a:pt x="9883" y="5882"/>
                </a:cubicBezTo>
                <a:cubicBezTo>
                  <a:pt x="9883" y="5894"/>
                  <a:pt x="9895" y="5894"/>
                  <a:pt x="9907" y="5894"/>
                </a:cubicBezTo>
                <a:cubicBezTo>
                  <a:pt x="9919" y="5894"/>
                  <a:pt x="9942" y="5894"/>
                  <a:pt x="9966" y="5906"/>
                </a:cubicBezTo>
                <a:cubicBezTo>
                  <a:pt x="10014" y="5918"/>
                  <a:pt x="10061" y="5918"/>
                  <a:pt x="10109" y="5930"/>
                </a:cubicBezTo>
                <a:cubicBezTo>
                  <a:pt x="10145" y="5942"/>
                  <a:pt x="10180" y="5942"/>
                  <a:pt x="10204" y="5942"/>
                </a:cubicBezTo>
                <a:cubicBezTo>
                  <a:pt x="10252" y="5954"/>
                  <a:pt x="10300" y="5966"/>
                  <a:pt x="10347" y="5966"/>
                </a:cubicBezTo>
                <a:cubicBezTo>
                  <a:pt x="10359" y="5977"/>
                  <a:pt x="10383" y="5977"/>
                  <a:pt x="10395" y="5977"/>
                </a:cubicBezTo>
                <a:cubicBezTo>
                  <a:pt x="10419" y="5977"/>
                  <a:pt x="10431" y="5977"/>
                  <a:pt x="10442" y="5989"/>
                </a:cubicBezTo>
                <a:cubicBezTo>
                  <a:pt x="10490" y="5989"/>
                  <a:pt x="10538" y="6001"/>
                  <a:pt x="10585" y="6001"/>
                </a:cubicBezTo>
                <a:cubicBezTo>
                  <a:pt x="10609" y="6001"/>
                  <a:pt x="10645" y="6013"/>
                  <a:pt x="10681" y="6013"/>
                </a:cubicBezTo>
                <a:cubicBezTo>
                  <a:pt x="10728" y="6013"/>
                  <a:pt x="10776" y="6025"/>
                  <a:pt x="10823" y="6025"/>
                </a:cubicBezTo>
                <a:cubicBezTo>
                  <a:pt x="10835" y="6025"/>
                  <a:pt x="10859" y="6025"/>
                  <a:pt x="10883" y="6037"/>
                </a:cubicBezTo>
                <a:lnTo>
                  <a:pt x="10919" y="6037"/>
                </a:lnTo>
                <a:cubicBezTo>
                  <a:pt x="10966" y="6037"/>
                  <a:pt x="11014" y="6037"/>
                  <a:pt x="11062" y="6049"/>
                </a:cubicBezTo>
                <a:lnTo>
                  <a:pt x="11157" y="6049"/>
                </a:lnTo>
                <a:cubicBezTo>
                  <a:pt x="11204" y="6049"/>
                  <a:pt x="11252" y="6049"/>
                  <a:pt x="11312" y="6061"/>
                </a:cubicBezTo>
                <a:lnTo>
                  <a:pt x="11895" y="6061"/>
                </a:lnTo>
                <a:cubicBezTo>
                  <a:pt x="11919" y="6061"/>
                  <a:pt x="11931" y="6049"/>
                  <a:pt x="11955" y="6049"/>
                </a:cubicBezTo>
                <a:lnTo>
                  <a:pt x="12145" y="6049"/>
                </a:lnTo>
                <a:cubicBezTo>
                  <a:pt x="12169" y="6037"/>
                  <a:pt x="12205" y="6037"/>
                  <a:pt x="12228" y="6037"/>
                </a:cubicBezTo>
                <a:cubicBezTo>
                  <a:pt x="12288" y="6037"/>
                  <a:pt x="12347" y="6025"/>
                  <a:pt x="12407" y="6025"/>
                </a:cubicBezTo>
                <a:cubicBezTo>
                  <a:pt x="12419" y="6025"/>
                  <a:pt x="12443" y="6025"/>
                  <a:pt x="12455" y="6013"/>
                </a:cubicBezTo>
                <a:lnTo>
                  <a:pt x="12490" y="6013"/>
                </a:lnTo>
                <a:cubicBezTo>
                  <a:pt x="12586" y="6001"/>
                  <a:pt x="12681" y="5989"/>
                  <a:pt x="12776" y="5977"/>
                </a:cubicBezTo>
                <a:lnTo>
                  <a:pt x="12800" y="5977"/>
                </a:lnTo>
                <a:cubicBezTo>
                  <a:pt x="12895" y="5966"/>
                  <a:pt x="12978" y="5954"/>
                  <a:pt x="13062" y="5942"/>
                </a:cubicBezTo>
                <a:cubicBezTo>
                  <a:pt x="13074" y="5930"/>
                  <a:pt x="13086" y="5930"/>
                  <a:pt x="13098" y="5930"/>
                </a:cubicBezTo>
                <a:cubicBezTo>
                  <a:pt x="13109" y="5930"/>
                  <a:pt x="13121" y="5918"/>
                  <a:pt x="13145" y="5918"/>
                </a:cubicBezTo>
                <a:cubicBezTo>
                  <a:pt x="13181" y="5918"/>
                  <a:pt x="13228" y="5906"/>
                  <a:pt x="13276" y="5894"/>
                </a:cubicBezTo>
                <a:cubicBezTo>
                  <a:pt x="13312" y="5882"/>
                  <a:pt x="13336" y="5882"/>
                  <a:pt x="13371" y="5870"/>
                </a:cubicBezTo>
                <a:cubicBezTo>
                  <a:pt x="13419" y="5870"/>
                  <a:pt x="13455" y="5858"/>
                  <a:pt x="13502" y="5846"/>
                </a:cubicBezTo>
                <a:cubicBezTo>
                  <a:pt x="13538" y="5835"/>
                  <a:pt x="13562" y="5835"/>
                  <a:pt x="13598" y="5823"/>
                </a:cubicBezTo>
                <a:cubicBezTo>
                  <a:pt x="13645" y="5811"/>
                  <a:pt x="13693" y="5799"/>
                  <a:pt x="13740" y="5787"/>
                </a:cubicBezTo>
                <a:cubicBezTo>
                  <a:pt x="13764" y="5775"/>
                  <a:pt x="13788" y="5775"/>
                  <a:pt x="13812" y="5763"/>
                </a:cubicBezTo>
                <a:cubicBezTo>
                  <a:pt x="13871" y="5751"/>
                  <a:pt x="13931" y="5727"/>
                  <a:pt x="13990" y="5715"/>
                </a:cubicBezTo>
                <a:cubicBezTo>
                  <a:pt x="14002" y="5704"/>
                  <a:pt x="14014" y="5704"/>
                  <a:pt x="14026" y="5704"/>
                </a:cubicBezTo>
                <a:cubicBezTo>
                  <a:pt x="14026" y="5704"/>
                  <a:pt x="14026" y="5704"/>
                  <a:pt x="14038" y="5692"/>
                </a:cubicBezTo>
                <a:cubicBezTo>
                  <a:pt x="14110" y="5668"/>
                  <a:pt x="14181" y="5644"/>
                  <a:pt x="14264" y="5620"/>
                </a:cubicBezTo>
                <a:cubicBezTo>
                  <a:pt x="14288" y="5608"/>
                  <a:pt x="14300" y="5596"/>
                  <a:pt x="14324" y="5596"/>
                </a:cubicBezTo>
                <a:cubicBezTo>
                  <a:pt x="14383" y="5573"/>
                  <a:pt x="14431" y="5549"/>
                  <a:pt x="14491" y="5525"/>
                </a:cubicBezTo>
                <a:cubicBezTo>
                  <a:pt x="14514" y="5525"/>
                  <a:pt x="14538" y="5513"/>
                  <a:pt x="14562" y="5501"/>
                </a:cubicBezTo>
                <a:cubicBezTo>
                  <a:pt x="14610" y="5477"/>
                  <a:pt x="14657" y="5454"/>
                  <a:pt x="14717" y="5430"/>
                </a:cubicBezTo>
                <a:cubicBezTo>
                  <a:pt x="14729" y="5418"/>
                  <a:pt x="14752" y="5406"/>
                  <a:pt x="14776" y="5406"/>
                </a:cubicBezTo>
                <a:cubicBezTo>
                  <a:pt x="14848" y="5370"/>
                  <a:pt x="14919" y="5334"/>
                  <a:pt x="14979" y="5299"/>
                </a:cubicBezTo>
                <a:cubicBezTo>
                  <a:pt x="15050" y="5263"/>
                  <a:pt x="15122" y="5227"/>
                  <a:pt x="15181" y="5192"/>
                </a:cubicBezTo>
                <a:cubicBezTo>
                  <a:pt x="15229" y="5156"/>
                  <a:pt x="15264" y="5132"/>
                  <a:pt x="15312" y="5096"/>
                </a:cubicBezTo>
                <a:cubicBezTo>
                  <a:pt x="15324" y="5096"/>
                  <a:pt x="15348" y="5084"/>
                  <a:pt x="15360" y="5073"/>
                </a:cubicBezTo>
                <a:cubicBezTo>
                  <a:pt x="15419" y="5037"/>
                  <a:pt x="15467" y="5001"/>
                  <a:pt x="15526" y="4953"/>
                </a:cubicBezTo>
                <a:cubicBezTo>
                  <a:pt x="15538" y="4942"/>
                  <a:pt x="15550" y="4930"/>
                  <a:pt x="15574" y="4918"/>
                </a:cubicBezTo>
                <a:cubicBezTo>
                  <a:pt x="15610" y="4894"/>
                  <a:pt x="15645" y="4870"/>
                  <a:pt x="15681" y="4834"/>
                </a:cubicBezTo>
                <a:cubicBezTo>
                  <a:pt x="15693" y="4823"/>
                  <a:pt x="15717" y="4799"/>
                  <a:pt x="15729" y="4787"/>
                </a:cubicBezTo>
                <a:cubicBezTo>
                  <a:pt x="15765" y="4763"/>
                  <a:pt x="15788" y="4739"/>
                  <a:pt x="15824" y="4715"/>
                </a:cubicBezTo>
                <a:cubicBezTo>
                  <a:pt x="15872" y="4668"/>
                  <a:pt x="15919" y="4608"/>
                  <a:pt x="15967" y="4561"/>
                </a:cubicBezTo>
                <a:cubicBezTo>
                  <a:pt x="15979" y="4549"/>
                  <a:pt x="16003" y="4537"/>
                  <a:pt x="16015" y="4513"/>
                </a:cubicBezTo>
                <a:cubicBezTo>
                  <a:pt x="16038" y="4477"/>
                  <a:pt x="16074" y="4442"/>
                  <a:pt x="16110" y="4406"/>
                </a:cubicBezTo>
                <a:cubicBezTo>
                  <a:pt x="16110" y="4394"/>
                  <a:pt x="16122" y="4394"/>
                  <a:pt x="16122" y="4382"/>
                </a:cubicBezTo>
                <a:cubicBezTo>
                  <a:pt x="16134" y="4370"/>
                  <a:pt x="16146" y="4358"/>
                  <a:pt x="16146" y="4346"/>
                </a:cubicBezTo>
                <a:cubicBezTo>
                  <a:pt x="16169" y="4322"/>
                  <a:pt x="16193" y="4299"/>
                  <a:pt x="16205" y="4275"/>
                </a:cubicBezTo>
                <a:cubicBezTo>
                  <a:pt x="16217" y="4251"/>
                  <a:pt x="16241" y="4227"/>
                  <a:pt x="16253" y="4203"/>
                </a:cubicBezTo>
                <a:cubicBezTo>
                  <a:pt x="16265" y="4180"/>
                  <a:pt x="16288" y="4156"/>
                  <a:pt x="16300" y="4120"/>
                </a:cubicBezTo>
                <a:cubicBezTo>
                  <a:pt x="16312" y="4108"/>
                  <a:pt x="16324" y="4096"/>
                  <a:pt x="16324" y="4084"/>
                </a:cubicBezTo>
                <a:cubicBezTo>
                  <a:pt x="16336" y="4072"/>
                  <a:pt x="16336" y="4072"/>
                  <a:pt x="16336" y="4061"/>
                </a:cubicBezTo>
                <a:cubicBezTo>
                  <a:pt x="16348" y="4037"/>
                  <a:pt x="16360" y="4013"/>
                  <a:pt x="16372" y="3989"/>
                </a:cubicBezTo>
                <a:cubicBezTo>
                  <a:pt x="16384" y="3965"/>
                  <a:pt x="16396" y="3941"/>
                  <a:pt x="16407" y="3918"/>
                </a:cubicBezTo>
                <a:cubicBezTo>
                  <a:pt x="16419" y="3894"/>
                  <a:pt x="16431" y="3870"/>
                  <a:pt x="16443" y="3846"/>
                </a:cubicBezTo>
                <a:cubicBezTo>
                  <a:pt x="16443" y="3834"/>
                  <a:pt x="16455" y="3822"/>
                  <a:pt x="16455" y="3799"/>
                </a:cubicBezTo>
                <a:cubicBezTo>
                  <a:pt x="16467" y="3799"/>
                  <a:pt x="16467" y="3787"/>
                  <a:pt x="16467" y="3787"/>
                </a:cubicBezTo>
                <a:cubicBezTo>
                  <a:pt x="16479" y="3763"/>
                  <a:pt x="16479" y="3739"/>
                  <a:pt x="16491" y="3715"/>
                </a:cubicBezTo>
                <a:cubicBezTo>
                  <a:pt x="16503" y="3691"/>
                  <a:pt x="16503" y="3668"/>
                  <a:pt x="16515" y="3644"/>
                </a:cubicBezTo>
                <a:cubicBezTo>
                  <a:pt x="16515" y="3620"/>
                  <a:pt x="16527" y="3596"/>
                  <a:pt x="16527" y="3572"/>
                </a:cubicBezTo>
                <a:cubicBezTo>
                  <a:pt x="16538" y="3549"/>
                  <a:pt x="16538" y="3537"/>
                  <a:pt x="16538" y="3525"/>
                </a:cubicBezTo>
                <a:cubicBezTo>
                  <a:pt x="16538" y="3513"/>
                  <a:pt x="16538" y="3501"/>
                  <a:pt x="16550" y="3501"/>
                </a:cubicBezTo>
                <a:cubicBezTo>
                  <a:pt x="16550" y="3477"/>
                  <a:pt x="16550" y="3453"/>
                  <a:pt x="16550" y="3429"/>
                </a:cubicBezTo>
                <a:cubicBezTo>
                  <a:pt x="16562" y="3406"/>
                  <a:pt x="16562" y="3382"/>
                  <a:pt x="16562" y="3358"/>
                </a:cubicBezTo>
                <a:cubicBezTo>
                  <a:pt x="16562" y="3334"/>
                  <a:pt x="16574" y="3310"/>
                  <a:pt x="16574" y="3287"/>
                </a:cubicBezTo>
                <a:cubicBezTo>
                  <a:pt x="16574" y="3263"/>
                  <a:pt x="16574" y="3251"/>
                  <a:pt x="16574" y="3227"/>
                </a:cubicBezTo>
                <a:cubicBezTo>
                  <a:pt x="16574" y="3215"/>
                  <a:pt x="16574" y="3203"/>
                  <a:pt x="16574" y="3191"/>
                </a:cubicBezTo>
                <a:lnTo>
                  <a:pt x="16586" y="19"/>
                </a:lnTo>
                <a:close/>
              </a:path>
            </a:pathLst>
          </a:custGeom>
          <a:solidFill>
            <a:srgbClr val="0D4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f04d19570d_0_87"/>
          <p:cNvSpPr/>
          <p:nvPr/>
        </p:nvSpPr>
        <p:spPr>
          <a:xfrm>
            <a:off x="6390719" y="3493634"/>
            <a:ext cx="473896" cy="274197"/>
          </a:xfrm>
          <a:custGeom>
            <a:avLst/>
            <a:gdLst/>
            <a:ahLst/>
            <a:cxnLst/>
            <a:rect l="l" t="t" r="r" b="b"/>
            <a:pathLst>
              <a:path w="9860" h="5705" extrusionOk="0">
                <a:moveTo>
                  <a:pt x="5704" y="322"/>
                </a:moveTo>
                <a:cubicBezTo>
                  <a:pt x="5799" y="322"/>
                  <a:pt x="5894" y="346"/>
                  <a:pt x="5966" y="382"/>
                </a:cubicBezTo>
                <a:cubicBezTo>
                  <a:pt x="6025" y="418"/>
                  <a:pt x="6061" y="477"/>
                  <a:pt x="6073" y="525"/>
                </a:cubicBezTo>
                <a:cubicBezTo>
                  <a:pt x="6073" y="608"/>
                  <a:pt x="6121" y="680"/>
                  <a:pt x="6216" y="739"/>
                </a:cubicBezTo>
                <a:cubicBezTo>
                  <a:pt x="6264" y="763"/>
                  <a:pt x="6323" y="787"/>
                  <a:pt x="6383" y="799"/>
                </a:cubicBezTo>
                <a:cubicBezTo>
                  <a:pt x="6448" y="815"/>
                  <a:pt x="6518" y="823"/>
                  <a:pt x="6586" y="823"/>
                </a:cubicBezTo>
                <a:cubicBezTo>
                  <a:pt x="6719" y="823"/>
                  <a:pt x="6848" y="794"/>
                  <a:pt x="6942" y="739"/>
                </a:cubicBezTo>
                <a:cubicBezTo>
                  <a:pt x="7014" y="697"/>
                  <a:pt x="7106" y="677"/>
                  <a:pt x="7198" y="677"/>
                </a:cubicBezTo>
                <a:cubicBezTo>
                  <a:pt x="7290" y="677"/>
                  <a:pt x="7383" y="697"/>
                  <a:pt x="7454" y="739"/>
                </a:cubicBezTo>
                <a:lnTo>
                  <a:pt x="8573" y="1382"/>
                </a:lnTo>
                <a:cubicBezTo>
                  <a:pt x="8716" y="1465"/>
                  <a:pt x="8716" y="1596"/>
                  <a:pt x="8573" y="1680"/>
                </a:cubicBezTo>
                <a:cubicBezTo>
                  <a:pt x="8430" y="1763"/>
                  <a:pt x="8383" y="1894"/>
                  <a:pt x="8466" y="2001"/>
                </a:cubicBezTo>
                <a:cubicBezTo>
                  <a:pt x="8490" y="2037"/>
                  <a:pt x="8526" y="2073"/>
                  <a:pt x="8573" y="2096"/>
                </a:cubicBezTo>
                <a:cubicBezTo>
                  <a:pt x="8669" y="2156"/>
                  <a:pt x="8800" y="2180"/>
                  <a:pt x="8931" y="2180"/>
                </a:cubicBezTo>
                <a:cubicBezTo>
                  <a:pt x="9038" y="2180"/>
                  <a:pt x="9121" y="2204"/>
                  <a:pt x="9192" y="2251"/>
                </a:cubicBezTo>
                <a:cubicBezTo>
                  <a:pt x="9252" y="2287"/>
                  <a:pt x="9300" y="2335"/>
                  <a:pt x="9300" y="2394"/>
                </a:cubicBezTo>
                <a:lnTo>
                  <a:pt x="9300" y="3311"/>
                </a:lnTo>
                <a:cubicBezTo>
                  <a:pt x="9300" y="3418"/>
                  <a:pt x="9145" y="3513"/>
                  <a:pt x="8942" y="3513"/>
                </a:cubicBezTo>
                <a:cubicBezTo>
                  <a:pt x="8740" y="3513"/>
                  <a:pt x="8550" y="3585"/>
                  <a:pt x="8466" y="3704"/>
                </a:cubicBezTo>
                <a:cubicBezTo>
                  <a:pt x="8395" y="3811"/>
                  <a:pt x="8442" y="3942"/>
                  <a:pt x="8585" y="4025"/>
                </a:cubicBezTo>
                <a:cubicBezTo>
                  <a:pt x="8728" y="4109"/>
                  <a:pt x="8728" y="4240"/>
                  <a:pt x="8585" y="4323"/>
                </a:cubicBezTo>
                <a:lnTo>
                  <a:pt x="7478" y="4966"/>
                </a:lnTo>
                <a:cubicBezTo>
                  <a:pt x="7407" y="5008"/>
                  <a:pt x="7314" y="5028"/>
                  <a:pt x="7222" y="5028"/>
                </a:cubicBezTo>
                <a:cubicBezTo>
                  <a:pt x="7130" y="5028"/>
                  <a:pt x="7037" y="5008"/>
                  <a:pt x="6966" y="4966"/>
                </a:cubicBezTo>
                <a:cubicBezTo>
                  <a:pt x="6867" y="4908"/>
                  <a:pt x="6727" y="4873"/>
                  <a:pt x="6588" y="4873"/>
                </a:cubicBezTo>
                <a:cubicBezTo>
                  <a:pt x="6526" y="4873"/>
                  <a:pt x="6465" y="4880"/>
                  <a:pt x="6406" y="4894"/>
                </a:cubicBezTo>
                <a:cubicBezTo>
                  <a:pt x="6216" y="4942"/>
                  <a:pt x="6097" y="5049"/>
                  <a:pt x="6097" y="5168"/>
                </a:cubicBezTo>
                <a:cubicBezTo>
                  <a:pt x="6097" y="5287"/>
                  <a:pt x="5930" y="5383"/>
                  <a:pt x="5728" y="5383"/>
                </a:cubicBezTo>
                <a:lnTo>
                  <a:pt x="4156" y="5383"/>
                </a:lnTo>
                <a:cubicBezTo>
                  <a:pt x="4061" y="5383"/>
                  <a:pt x="3966" y="5359"/>
                  <a:pt x="3906" y="5323"/>
                </a:cubicBezTo>
                <a:cubicBezTo>
                  <a:pt x="3835" y="5275"/>
                  <a:pt x="3799" y="5228"/>
                  <a:pt x="3799" y="5168"/>
                </a:cubicBezTo>
                <a:cubicBezTo>
                  <a:pt x="3799" y="5097"/>
                  <a:pt x="3739" y="5013"/>
                  <a:pt x="3644" y="4966"/>
                </a:cubicBezTo>
                <a:cubicBezTo>
                  <a:pt x="3597" y="4930"/>
                  <a:pt x="3537" y="4918"/>
                  <a:pt x="3477" y="4894"/>
                </a:cubicBezTo>
                <a:cubicBezTo>
                  <a:pt x="3419" y="4880"/>
                  <a:pt x="3359" y="4873"/>
                  <a:pt x="3298" y="4873"/>
                </a:cubicBezTo>
                <a:cubicBezTo>
                  <a:pt x="3161" y="4873"/>
                  <a:pt x="3025" y="4908"/>
                  <a:pt x="2918" y="4966"/>
                </a:cubicBezTo>
                <a:cubicBezTo>
                  <a:pt x="2852" y="5008"/>
                  <a:pt x="2760" y="5028"/>
                  <a:pt x="2666" y="5028"/>
                </a:cubicBezTo>
                <a:cubicBezTo>
                  <a:pt x="2573" y="5028"/>
                  <a:pt x="2477" y="5008"/>
                  <a:pt x="2406" y="4966"/>
                </a:cubicBezTo>
                <a:lnTo>
                  <a:pt x="1299" y="4323"/>
                </a:lnTo>
                <a:cubicBezTo>
                  <a:pt x="1156" y="4240"/>
                  <a:pt x="1156" y="4109"/>
                  <a:pt x="1299" y="4025"/>
                </a:cubicBezTo>
                <a:cubicBezTo>
                  <a:pt x="1441" y="3942"/>
                  <a:pt x="1477" y="3811"/>
                  <a:pt x="1406" y="3704"/>
                </a:cubicBezTo>
                <a:cubicBezTo>
                  <a:pt x="1370" y="3668"/>
                  <a:pt x="1334" y="3632"/>
                  <a:pt x="1287" y="3597"/>
                </a:cubicBezTo>
                <a:cubicBezTo>
                  <a:pt x="1191" y="3549"/>
                  <a:pt x="1072" y="3513"/>
                  <a:pt x="930" y="3513"/>
                </a:cubicBezTo>
                <a:cubicBezTo>
                  <a:pt x="834" y="3513"/>
                  <a:pt x="739" y="3489"/>
                  <a:pt x="668" y="3454"/>
                </a:cubicBezTo>
                <a:cubicBezTo>
                  <a:pt x="608" y="3418"/>
                  <a:pt x="560" y="3358"/>
                  <a:pt x="560" y="3311"/>
                </a:cubicBezTo>
                <a:lnTo>
                  <a:pt x="560" y="2394"/>
                </a:lnTo>
                <a:cubicBezTo>
                  <a:pt x="560" y="2275"/>
                  <a:pt x="715" y="2180"/>
                  <a:pt x="918" y="2180"/>
                </a:cubicBezTo>
                <a:cubicBezTo>
                  <a:pt x="1132" y="2180"/>
                  <a:pt x="1311" y="2108"/>
                  <a:pt x="1394" y="2001"/>
                </a:cubicBezTo>
                <a:cubicBezTo>
                  <a:pt x="1477" y="1894"/>
                  <a:pt x="1430" y="1763"/>
                  <a:pt x="1275" y="1680"/>
                </a:cubicBezTo>
                <a:cubicBezTo>
                  <a:pt x="1144" y="1596"/>
                  <a:pt x="1132" y="1465"/>
                  <a:pt x="1275" y="1382"/>
                </a:cubicBezTo>
                <a:lnTo>
                  <a:pt x="2382" y="739"/>
                </a:lnTo>
                <a:cubicBezTo>
                  <a:pt x="2454" y="697"/>
                  <a:pt x="2549" y="677"/>
                  <a:pt x="2643" y="677"/>
                </a:cubicBezTo>
                <a:cubicBezTo>
                  <a:pt x="2736" y="677"/>
                  <a:pt x="2829" y="697"/>
                  <a:pt x="2894" y="739"/>
                </a:cubicBezTo>
                <a:cubicBezTo>
                  <a:pt x="2996" y="794"/>
                  <a:pt x="3123" y="823"/>
                  <a:pt x="3252" y="823"/>
                </a:cubicBezTo>
                <a:cubicBezTo>
                  <a:pt x="3320" y="823"/>
                  <a:pt x="3388" y="815"/>
                  <a:pt x="3454" y="799"/>
                </a:cubicBezTo>
                <a:cubicBezTo>
                  <a:pt x="3644" y="763"/>
                  <a:pt x="3775" y="656"/>
                  <a:pt x="3775" y="525"/>
                </a:cubicBezTo>
                <a:cubicBezTo>
                  <a:pt x="3775" y="477"/>
                  <a:pt x="3811" y="418"/>
                  <a:pt x="3870" y="382"/>
                </a:cubicBezTo>
                <a:cubicBezTo>
                  <a:pt x="3942" y="346"/>
                  <a:pt x="4037" y="322"/>
                  <a:pt x="4132" y="322"/>
                </a:cubicBezTo>
                <a:close/>
                <a:moveTo>
                  <a:pt x="4132" y="1"/>
                </a:moveTo>
                <a:cubicBezTo>
                  <a:pt x="3882" y="1"/>
                  <a:pt x="3656" y="49"/>
                  <a:pt x="3477" y="156"/>
                </a:cubicBezTo>
                <a:cubicBezTo>
                  <a:pt x="3335" y="239"/>
                  <a:pt x="3239" y="358"/>
                  <a:pt x="3216" y="477"/>
                </a:cubicBezTo>
                <a:cubicBezTo>
                  <a:pt x="3049" y="399"/>
                  <a:pt x="2843" y="361"/>
                  <a:pt x="2637" y="361"/>
                </a:cubicBezTo>
                <a:cubicBezTo>
                  <a:pt x="2402" y="361"/>
                  <a:pt x="2167" y="411"/>
                  <a:pt x="1989" y="513"/>
                </a:cubicBezTo>
                <a:lnTo>
                  <a:pt x="882" y="1156"/>
                </a:lnTo>
                <a:cubicBezTo>
                  <a:pt x="549" y="1346"/>
                  <a:pt x="537" y="1656"/>
                  <a:pt x="822" y="1870"/>
                </a:cubicBezTo>
                <a:cubicBezTo>
                  <a:pt x="620" y="1882"/>
                  <a:pt x="418" y="1930"/>
                  <a:pt x="275" y="2025"/>
                </a:cubicBezTo>
                <a:cubicBezTo>
                  <a:pt x="96" y="2120"/>
                  <a:pt x="1" y="2251"/>
                  <a:pt x="1" y="2394"/>
                </a:cubicBezTo>
                <a:lnTo>
                  <a:pt x="13" y="3311"/>
                </a:lnTo>
                <a:cubicBezTo>
                  <a:pt x="13" y="3454"/>
                  <a:pt x="120" y="3585"/>
                  <a:pt x="287" y="3680"/>
                </a:cubicBezTo>
                <a:cubicBezTo>
                  <a:pt x="429" y="3763"/>
                  <a:pt x="620" y="3823"/>
                  <a:pt x="834" y="3835"/>
                </a:cubicBezTo>
                <a:cubicBezTo>
                  <a:pt x="549" y="4037"/>
                  <a:pt x="572" y="4347"/>
                  <a:pt x="906" y="4549"/>
                </a:cubicBezTo>
                <a:lnTo>
                  <a:pt x="2025" y="5192"/>
                </a:lnTo>
                <a:cubicBezTo>
                  <a:pt x="2203" y="5294"/>
                  <a:pt x="2438" y="5344"/>
                  <a:pt x="2673" y="5344"/>
                </a:cubicBezTo>
                <a:cubicBezTo>
                  <a:pt x="2879" y="5344"/>
                  <a:pt x="3085" y="5306"/>
                  <a:pt x="3251" y="5228"/>
                </a:cubicBezTo>
                <a:cubicBezTo>
                  <a:pt x="3275" y="5347"/>
                  <a:pt x="3370" y="5466"/>
                  <a:pt x="3513" y="5549"/>
                </a:cubicBezTo>
                <a:cubicBezTo>
                  <a:pt x="3680" y="5644"/>
                  <a:pt x="3906" y="5704"/>
                  <a:pt x="4168" y="5704"/>
                </a:cubicBezTo>
                <a:lnTo>
                  <a:pt x="5740" y="5704"/>
                </a:lnTo>
                <a:cubicBezTo>
                  <a:pt x="5978" y="5704"/>
                  <a:pt x="6204" y="5644"/>
                  <a:pt x="6383" y="5549"/>
                </a:cubicBezTo>
                <a:cubicBezTo>
                  <a:pt x="6537" y="5454"/>
                  <a:pt x="6621" y="5347"/>
                  <a:pt x="6645" y="5228"/>
                </a:cubicBezTo>
                <a:cubicBezTo>
                  <a:pt x="6811" y="5306"/>
                  <a:pt x="7017" y="5344"/>
                  <a:pt x="7223" y="5344"/>
                </a:cubicBezTo>
                <a:cubicBezTo>
                  <a:pt x="7458" y="5344"/>
                  <a:pt x="7693" y="5294"/>
                  <a:pt x="7871" y="5192"/>
                </a:cubicBezTo>
                <a:lnTo>
                  <a:pt x="8978" y="4549"/>
                </a:lnTo>
                <a:cubicBezTo>
                  <a:pt x="9312" y="4347"/>
                  <a:pt x="9335" y="4037"/>
                  <a:pt x="9038" y="3835"/>
                </a:cubicBezTo>
                <a:cubicBezTo>
                  <a:pt x="9502" y="3811"/>
                  <a:pt x="9859" y="3585"/>
                  <a:pt x="9859" y="3311"/>
                </a:cubicBezTo>
                <a:lnTo>
                  <a:pt x="9859" y="2394"/>
                </a:lnTo>
                <a:cubicBezTo>
                  <a:pt x="9847" y="2251"/>
                  <a:pt x="9752" y="2120"/>
                  <a:pt x="9585" y="2025"/>
                </a:cubicBezTo>
                <a:cubicBezTo>
                  <a:pt x="9431" y="1930"/>
                  <a:pt x="9240" y="1882"/>
                  <a:pt x="9026" y="1870"/>
                </a:cubicBezTo>
                <a:cubicBezTo>
                  <a:pt x="9323" y="1656"/>
                  <a:pt x="9300" y="1346"/>
                  <a:pt x="8954" y="1156"/>
                </a:cubicBezTo>
                <a:lnTo>
                  <a:pt x="7847" y="513"/>
                </a:lnTo>
                <a:cubicBezTo>
                  <a:pt x="7669" y="411"/>
                  <a:pt x="7434" y="361"/>
                  <a:pt x="7199" y="361"/>
                </a:cubicBezTo>
                <a:cubicBezTo>
                  <a:pt x="6993" y="361"/>
                  <a:pt x="6787" y="399"/>
                  <a:pt x="6621" y="477"/>
                </a:cubicBezTo>
                <a:cubicBezTo>
                  <a:pt x="6597" y="358"/>
                  <a:pt x="6502" y="239"/>
                  <a:pt x="6347" y="156"/>
                </a:cubicBezTo>
                <a:cubicBezTo>
                  <a:pt x="6180" y="49"/>
                  <a:pt x="5942" y="1"/>
                  <a:pt x="5704" y="1"/>
                </a:cubicBezTo>
                <a:close/>
              </a:path>
            </a:pathLst>
          </a:custGeom>
          <a:solidFill>
            <a:srgbClr val="FDFD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f04d19570d_0_87"/>
          <p:cNvSpPr/>
          <p:nvPr/>
        </p:nvSpPr>
        <p:spPr>
          <a:xfrm>
            <a:off x="6519479" y="3573610"/>
            <a:ext cx="216377" cy="114245"/>
          </a:xfrm>
          <a:custGeom>
            <a:avLst/>
            <a:gdLst/>
            <a:ahLst/>
            <a:cxnLst/>
            <a:rect l="l" t="t" r="r" b="b"/>
            <a:pathLst>
              <a:path w="4502" h="2377" extrusionOk="0">
                <a:moveTo>
                  <a:pt x="2251" y="316"/>
                </a:moveTo>
                <a:cubicBezTo>
                  <a:pt x="2635" y="316"/>
                  <a:pt x="3019" y="403"/>
                  <a:pt x="3311" y="575"/>
                </a:cubicBezTo>
                <a:cubicBezTo>
                  <a:pt x="3894" y="909"/>
                  <a:pt x="3894" y="1456"/>
                  <a:pt x="3311" y="1802"/>
                </a:cubicBezTo>
                <a:cubicBezTo>
                  <a:pt x="3025" y="1968"/>
                  <a:pt x="2644" y="2052"/>
                  <a:pt x="2260" y="2052"/>
                </a:cubicBezTo>
                <a:cubicBezTo>
                  <a:pt x="1876" y="2052"/>
                  <a:pt x="1489" y="1968"/>
                  <a:pt x="1191" y="1802"/>
                </a:cubicBezTo>
                <a:cubicBezTo>
                  <a:pt x="608" y="1456"/>
                  <a:pt x="608" y="909"/>
                  <a:pt x="1191" y="575"/>
                </a:cubicBezTo>
                <a:cubicBezTo>
                  <a:pt x="1483" y="403"/>
                  <a:pt x="1867" y="316"/>
                  <a:pt x="2251" y="316"/>
                </a:cubicBezTo>
                <a:close/>
                <a:moveTo>
                  <a:pt x="2247" y="1"/>
                </a:moveTo>
                <a:cubicBezTo>
                  <a:pt x="1721" y="1"/>
                  <a:pt x="1197" y="117"/>
                  <a:pt x="798" y="349"/>
                </a:cubicBezTo>
                <a:cubicBezTo>
                  <a:pt x="1" y="813"/>
                  <a:pt x="1" y="1564"/>
                  <a:pt x="810" y="2028"/>
                </a:cubicBezTo>
                <a:cubicBezTo>
                  <a:pt x="1209" y="2260"/>
                  <a:pt x="1733" y="2376"/>
                  <a:pt x="2257" y="2376"/>
                </a:cubicBezTo>
                <a:cubicBezTo>
                  <a:pt x="2781" y="2376"/>
                  <a:pt x="3305" y="2260"/>
                  <a:pt x="3704" y="2028"/>
                </a:cubicBezTo>
                <a:cubicBezTo>
                  <a:pt x="4501" y="1564"/>
                  <a:pt x="4501" y="813"/>
                  <a:pt x="3704" y="349"/>
                </a:cubicBezTo>
                <a:cubicBezTo>
                  <a:pt x="3299" y="117"/>
                  <a:pt x="2772" y="1"/>
                  <a:pt x="2247" y="1"/>
                </a:cubicBezTo>
                <a:close/>
              </a:path>
            </a:pathLst>
          </a:custGeom>
          <a:solidFill>
            <a:srgbClr val="FDFD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8" name="Google Shape;268;gf04d19570d_0_87"/>
          <p:cNvGrpSpPr/>
          <p:nvPr/>
        </p:nvGrpSpPr>
        <p:grpSpPr>
          <a:xfrm>
            <a:off x="5641084" y="3057034"/>
            <a:ext cx="1752843" cy="1168016"/>
            <a:chOff x="4574284" y="3135434"/>
            <a:chExt cx="1752843" cy="1168016"/>
          </a:xfrm>
        </p:grpSpPr>
        <p:grpSp>
          <p:nvGrpSpPr>
            <p:cNvPr id="269" name="Google Shape;269;gf04d19570d_0_87"/>
            <p:cNvGrpSpPr/>
            <p:nvPr/>
          </p:nvGrpSpPr>
          <p:grpSpPr>
            <a:xfrm>
              <a:off x="4574861" y="3135434"/>
              <a:ext cx="1752263" cy="1014647"/>
              <a:chOff x="4574861" y="3135434"/>
              <a:chExt cx="1752263" cy="1014647"/>
            </a:xfrm>
          </p:grpSpPr>
          <p:sp>
            <p:nvSpPr>
              <p:cNvPr id="270" name="Google Shape;270;gf04d19570d_0_87"/>
              <p:cNvSpPr/>
              <p:nvPr/>
            </p:nvSpPr>
            <p:spPr>
              <a:xfrm>
                <a:off x="4574861" y="3135434"/>
                <a:ext cx="1752263" cy="1014647"/>
              </a:xfrm>
              <a:custGeom>
                <a:avLst/>
                <a:gdLst/>
                <a:ahLst/>
                <a:cxnLst/>
                <a:rect l="l" t="t" r="r" b="b"/>
                <a:pathLst>
                  <a:path w="36458" h="21111" extrusionOk="0">
                    <a:moveTo>
                      <a:pt x="18169" y="0"/>
                    </a:moveTo>
                    <a:lnTo>
                      <a:pt x="12919" y="3048"/>
                    </a:lnTo>
                    <a:cubicBezTo>
                      <a:pt x="12550" y="3299"/>
                      <a:pt x="12597" y="3656"/>
                      <a:pt x="12978" y="3882"/>
                    </a:cubicBezTo>
                    <a:cubicBezTo>
                      <a:pt x="13074" y="3930"/>
                      <a:pt x="13193" y="3977"/>
                      <a:pt x="13336" y="4013"/>
                    </a:cubicBezTo>
                    <a:cubicBezTo>
                      <a:pt x="13978" y="4156"/>
                      <a:pt x="14574" y="4370"/>
                      <a:pt x="15098" y="4668"/>
                    </a:cubicBezTo>
                    <a:cubicBezTo>
                      <a:pt x="15157" y="4703"/>
                      <a:pt x="15217" y="4739"/>
                      <a:pt x="15276" y="4787"/>
                    </a:cubicBezTo>
                    <a:cubicBezTo>
                      <a:pt x="17003" y="5882"/>
                      <a:pt x="16991" y="7585"/>
                      <a:pt x="15252" y="8680"/>
                    </a:cubicBezTo>
                    <a:cubicBezTo>
                      <a:pt x="14266" y="9295"/>
                      <a:pt x="12931" y="9605"/>
                      <a:pt x="11595" y="9605"/>
                    </a:cubicBezTo>
                    <a:cubicBezTo>
                      <a:pt x="10318" y="9605"/>
                      <a:pt x="9039" y="9322"/>
                      <a:pt x="8061" y="8752"/>
                    </a:cubicBezTo>
                    <a:cubicBezTo>
                      <a:pt x="7549" y="8466"/>
                      <a:pt x="7168" y="8121"/>
                      <a:pt x="6918" y="7751"/>
                    </a:cubicBezTo>
                    <a:cubicBezTo>
                      <a:pt x="6859" y="7668"/>
                      <a:pt x="6787" y="7597"/>
                      <a:pt x="6680" y="7537"/>
                    </a:cubicBezTo>
                    <a:cubicBezTo>
                      <a:pt x="6480" y="7421"/>
                      <a:pt x="6204" y="7357"/>
                      <a:pt x="5924" y="7357"/>
                    </a:cubicBezTo>
                    <a:cubicBezTo>
                      <a:pt x="5687" y="7357"/>
                      <a:pt x="5448" y="7403"/>
                      <a:pt x="5251" y="7501"/>
                    </a:cubicBezTo>
                    <a:lnTo>
                      <a:pt x="1" y="10549"/>
                    </a:lnTo>
                    <a:lnTo>
                      <a:pt x="18289" y="21110"/>
                    </a:lnTo>
                    <a:lnTo>
                      <a:pt x="36457" y="10549"/>
                    </a:lnTo>
                    <a:lnTo>
                      <a:pt x="31231" y="7537"/>
                    </a:lnTo>
                    <a:cubicBezTo>
                      <a:pt x="30695" y="7228"/>
                      <a:pt x="30885" y="6692"/>
                      <a:pt x="31600" y="6537"/>
                    </a:cubicBezTo>
                    <a:cubicBezTo>
                      <a:pt x="32231" y="6394"/>
                      <a:pt x="32826" y="6180"/>
                      <a:pt x="33338" y="5882"/>
                    </a:cubicBezTo>
                    <a:cubicBezTo>
                      <a:pt x="35279" y="4751"/>
                      <a:pt x="35267" y="2918"/>
                      <a:pt x="33314" y="1786"/>
                    </a:cubicBezTo>
                    <a:cubicBezTo>
                      <a:pt x="33267" y="1763"/>
                      <a:pt x="33219" y="1739"/>
                      <a:pt x="33171" y="1715"/>
                    </a:cubicBezTo>
                    <a:cubicBezTo>
                      <a:pt x="32220" y="1203"/>
                      <a:pt x="30997" y="947"/>
                      <a:pt x="29774" y="947"/>
                    </a:cubicBezTo>
                    <a:cubicBezTo>
                      <a:pt x="28579" y="947"/>
                      <a:pt x="27385" y="1191"/>
                      <a:pt x="26444" y="1679"/>
                    </a:cubicBezTo>
                    <a:cubicBezTo>
                      <a:pt x="25837" y="2001"/>
                      <a:pt x="25397" y="2394"/>
                      <a:pt x="25123" y="2798"/>
                    </a:cubicBezTo>
                    <a:cubicBezTo>
                      <a:pt x="24963" y="3052"/>
                      <a:pt x="24557" y="3191"/>
                      <a:pt x="24142" y="3191"/>
                    </a:cubicBezTo>
                    <a:cubicBezTo>
                      <a:pt x="23875" y="3191"/>
                      <a:pt x="23606" y="3134"/>
                      <a:pt x="23396" y="3013"/>
                    </a:cubicBezTo>
                    <a:lnTo>
                      <a:pt x="18169" y="0"/>
                    </a:lnTo>
                    <a:close/>
                  </a:path>
                </a:pathLst>
              </a:custGeom>
              <a:solidFill>
                <a:srgbClr val="4949E7"/>
              </a:solidFill>
              <a:ln w="9525" cap="flat" cmpd="sng">
                <a:solidFill>
                  <a:srgbClr val="4949E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gf04d19570d_0_87"/>
              <p:cNvSpPr/>
              <p:nvPr/>
            </p:nvSpPr>
            <p:spPr>
              <a:xfrm>
                <a:off x="4610331" y="3155476"/>
                <a:ext cx="1681322" cy="974563"/>
              </a:xfrm>
              <a:custGeom>
                <a:avLst/>
                <a:gdLst/>
                <a:ahLst/>
                <a:cxnLst/>
                <a:rect l="l" t="t" r="r" b="b"/>
                <a:pathLst>
                  <a:path w="34982" h="20277" extrusionOk="0">
                    <a:moveTo>
                      <a:pt x="17431" y="0"/>
                    </a:moveTo>
                    <a:lnTo>
                      <a:pt x="12383" y="2941"/>
                    </a:lnTo>
                    <a:cubicBezTo>
                      <a:pt x="12324" y="2989"/>
                      <a:pt x="12300" y="3012"/>
                      <a:pt x="12300" y="3024"/>
                    </a:cubicBezTo>
                    <a:cubicBezTo>
                      <a:pt x="12300" y="3036"/>
                      <a:pt x="12324" y="3084"/>
                      <a:pt x="12419" y="3143"/>
                    </a:cubicBezTo>
                    <a:cubicBezTo>
                      <a:pt x="12490" y="3179"/>
                      <a:pt x="12586" y="3215"/>
                      <a:pt x="12681" y="3239"/>
                    </a:cubicBezTo>
                    <a:cubicBezTo>
                      <a:pt x="13383" y="3382"/>
                      <a:pt x="14002" y="3620"/>
                      <a:pt x="14538" y="3929"/>
                    </a:cubicBezTo>
                    <a:cubicBezTo>
                      <a:pt x="14610" y="3977"/>
                      <a:pt x="14669" y="4013"/>
                      <a:pt x="14741" y="4048"/>
                    </a:cubicBezTo>
                    <a:cubicBezTo>
                      <a:pt x="15681" y="4656"/>
                      <a:pt x="16193" y="5453"/>
                      <a:pt x="16193" y="6311"/>
                    </a:cubicBezTo>
                    <a:cubicBezTo>
                      <a:pt x="16193" y="7168"/>
                      <a:pt x="15657" y="7977"/>
                      <a:pt x="14705" y="8573"/>
                    </a:cubicBezTo>
                    <a:cubicBezTo>
                      <a:pt x="13693" y="9204"/>
                      <a:pt x="12324" y="9561"/>
                      <a:pt x="10859" y="9561"/>
                    </a:cubicBezTo>
                    <a:cubicBezTo>
                      <a:pt x="9454" y="9561"/>
                      <a:pt x="8133" y="9239"/>
                      <a:pt x="7133" y="8656"/>
                    </a:cubicBezTo>
                    <a:cubicBezTo>
                      <a:pt x="6585" y="8346"/>
                      <a:pt x="6156" y="7965"/>
                      <a:pt x="5871" y="7537"/>
                    </a:cubicBezTo>
                    <a:cubicBezTo>
                      <a:pt x="5859" y="7501"/>
                      <a:pt x="5811" y="7465"/>
                      <a:pt x="5763" y="7442"/>
                    </a:cubicBezTo>
                    <a:cubicBezTo>
                      <a:pt x="5620" y="7358"/>
                      <a:pt x="5406" y="7311"/>
                      <a:pt x="5192" y="7311"/>
                    </a:cubicBezTo>
                    <a:cubicBezTo>
                      <a:pt x="5001" y="7311"/>
                      <a:pt x="4823" y="7346"/>
                      <a:pt x="4680" y="7418"/>
                    </a:cubicBezTo>
                    <a:lnTo>
                      <a:pt x="1" y="10132"/>
                    </a:lnTo>
                    <a:lnTo>
                      <a:pt x="17551" y="20277"/>
                    </a:lnTo>
                    <a:lnTo>
                      <a:pt x="34981" y="10144"/>
                    </a:lnTo>
                    <a:lnTo>
                      <a:pt x="30314" y="7442"/>
                    </a:lnTo>
                    <a:cubicBezTo>
                      <a:pt x="29957" y="7239"/>
                      <a:pt x="29778" y="6906"/>
                      <a:pt x="29826" y="6572"/>
                    </a:cubicBezTo>
                    <a:cubicBezTo>
                      <a:pt x="29885" y="6180"/>
                      <a:pt x="30243" y="5870"/>
                      <a:pt x="30778" y="5751"/>
                    </a:cubicBezTo>
                    <a:cubicBezTo>
                      <a:pt x="31398" y="5620"/>
                      <a:pt x="31945" y="5418"/>
                      <a:pt x="32410" y="5144"/>
                    </a:cubicBezTo>
                    <a:cubicBezTo>
                      <a:pt x="33231" y="4667"/>
                      <a:pt x="33684" y="4060"/>
                      <a:pt x="33684" y="3429"/>
                    </a:cubicBezTo>
                    <a:cubicBezTo>
                      <a:pt x="33684" y="2786"/>
                      <a:pt x="33219" y="2167"/>
                      <a:pt x="32386" y="1691"/>
                    </a:cubicBezTo>
                    <a:cubicBezTo>
                      <a:pt x="32350" y="1667"/>
                      <a:pt x="32302" y="1643"/>
                      <a:pt x="32267" y="1619"/>
                    </a:cubicBezTo>
                    <a:cubicBezTo>
                      <a:pt x="31398" y="1155"/>
                      <a:pt x="30243" y="905"/>
                      <a:pt x="29040" y="905"/>
                    </a:cubicBezTo>
                    <a:cubicBezTo>
                      <a:pt x="27861" y="905"/>
                      <a:pt x="26742" y="1143"/>
                      <a:pt x="25885" y="1596"/>
                    </a:cubicBezTo>
                    <a:cubicBezTo>
                      <a:pt x="25349" y="1869"/>
                      <a:pt x="24944" y="2215"/>
                      <a:pt x="24694" y="2584"/>
                    </a:cubicBezTo>
                    <a:cubicBezTo>
                      <a:pt x="24432" y="3001"/>
                      <a:pt x="23861" y="3143"/>
                      <a:pt x="23408" y="3143"/>
                    </a:cubicBezTo>
                    <a:cubicBezTo>
                      <a:pt x="23063" y="3143"/>
                      <a:pt x="22730" y="3060"/>
                      <a:pt x="22468" y="2917"/>
                    </a:cubicBezTo>
                    <a:lnTo>
                      <a:pt x="17431" y="0"/>
                    </a:lnTo>
                    <a:close/>
                  </a:path>
                </a:pathLst>
              </a:custGeom>
              <a:solidFill>
                <a:srgbClr val="4949E7"/>
              </a:solidFill>
              <a:ln w="9525" cap="flat" cmpd="sng">
                <a:solidFill>
                  <a:srgbClr val="4949E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" name="Google Shape;272;gf04d19570d_0_87"/>
            <p:cNvSpPr/>
            <p:nvPr/>
          </p:nvSpPr>
          <p:spPr>
            <a:xfrm>
              <a:off x="5453255" y="3642446"/>
              <a:ext cx="873872" cy="661004"/>
            </a:xfrm>
            <a:custGeom>
              <a:avLst/>
              <a:gdLst/>
              <a:ahLst/>
              <a:cxnLst/>
              <a:rect l="l" t="t" r="r" b="b"/>
              <a:pathLst>
                <a:path w="18182" h="13753" extrusionOk="0">
                  <a:moveTo>
                    <a:pt x="18181" y="0"/>
                  </a:moveTo>
                  <a:lnTo>
                    <a:pt x="13" y="10561"/>
                  </a:lnTo>
                  <a:lnTo>
                    <a:pt x="1" y="13752"/>
                  </a:lnTo>
                  <a:lnTo>
                    <a:pt x="1" y="13752"/>
                  </a:lnTo>
                  <a:lnTo>
                    <a:pt x="18181" y="3191"/>
                  </a:lnTo>
                  <a:lnTo>
                    <a:pt x="18181" y="0"/>
                  </a:lnTo>
                  <a:close/>
                </a:path>
              </a:pathLst>
            </a:custGeom>
            <a:solidFill>
              <a:srgbClr val="2727EB"/>
            </a:solidFill>
            <a:ln w="9525" cap="flat" cmpd="sng">
              <a:solidFill>
                <a:srgbClr val="2727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gf04d19570d_0_87"/>
            <p:cNvSpPr/>
            <p:nvPr/>
          </p:nvSpPr>
          <p:spPr>
            <a:xfrm>
              <a:off x="4574284" y="3642446"/>
              <a:ext cx="879592" cy="661004"/>
            </a:xfrm>
            <a:custGeom>
              <a:avLst/>
              <a:gdLst/>
              <a:ahLst/>
              <a:cxnLst/>
              <a:rect l="l" t="t" r="r" b="b"/>
              <a:pathLst>
                <a:path w="18301" h="13753" extrusionOk="0">
                  <a:moveTo>
                    <a:pt x="13" y="0"/>
                  </a:moveTo>
                  <a:lnTo>
                    <a:pt x="1" y="3191"/>
                  </a:lnTo>
                  <a:lnTo>
                    <a:pt x="18289" y="13752"/>
                  </a:lnTo>
                  <a:lnTo>
                    <a:pt x="18301" y="1056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F6FEC"/>
            </a:solidFill>
            <a:ln w="9525" cap="flat" cmpd="sng">
              <a:solidFill>
                <a:srgbClr val="6F6F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274;gf04d19570d_0_87"/>
          <p:cNvSpPr txBox="1"/>
          <p:nvPr/>
        </p:nvSpPr>
        <p:spPr>
          <a:xfrm>
            <a:off x="4791000" y="1130200"/>
            <a:ext cx="1752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Health &amp; Breed</a:t>
            </a:r>
            <a:endParaRPr sz="17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f04d19570d_0_87"/>
          <p:cNvSpPr txBox="1"/>
          <p:nvPr/>
        </p:nvSpPr>
        <p:spPr>
          <a:xfrm>
            <a:off x="6616278" y="1183375"/>
            <a:ext cx="16842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Feed </a:t>
            </a:r>
            <a:r>
              <a:rPr lang="en-GB" sz="1700">
                <a:solidFill>
                  <a:srgbClr val="434343"/>
                </a:solidFill>
              </a:rPr>
              <a:t>Center</a:t>
            </a:r>
            <a:endParaRPr sz="17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6" name="Google Shape;276;gf04d19570d_0_87"/>
          <p:cNvGrpSpPr/>
          <p:nvPr/>
        </p:nvGrpSpPr>
        <p:grpSpPr>
          <a:xfrm>
            <a:off x="3009312" y="2549445"/>
            <a:ext cx="1753415" cy="1168016"/>
            <a:chOff x="1942513" y="2930445"/>
            <a:chExt cx="1753415" cy="1168016"/>
          </a:xfrm>
        </p:grpSpPr>
        <p:grpSp>
          <p:nvGrpSpPr>
            <p:cNvPr id="277" name="Google Shape;277;gf04d19570d_0_87"/>
            <p:cNvGrpSpPr/>
            <p:nvPr/>
          </p:nvGrpSpPr>
          <p:grpSpPr>
            <a:xfrm>
              <a:off x="1942513" y="2930445"/>
              <a:ext cx="1753415" cy="1168016"/>
              <a:chOff x="1942513" y="2627845"/>
              <a:chExt cx="1753415" cy="1168016"/>
            </a:xfrm>
          </p:grpSpPr>
          <p:grpSp>
            <p:nvGrpSpPr>
              <p:cNvPr id="278" name="Google Shape;278;gf04d19570d_0_87"/>
              <p:cNvGrpSpPr/>
              <p:nvPr/>
            </p:nvGrpSpPr>
            <p:grpSpPr>
              <a:xfrm>
                <a:off x="1943089" y="2627845"/>
                <a:ext cx="1752839" cy="1014647"/>
                <a:chOff x="1943089" y="2627845"/>
                <a:chExt cx="1752839" cy="1014647"/>
              </a:xfrm>
            </p:grpSpPr>
            <p:sp>
              <p:nvSpPr>
                <p:cNvPr id="279" name="Google Shape;279;gf04d19570d_0_87"/>
                <p:cNvSpPr/>
                <p:nvPr/>
              </p:nvSpPr>
              <p:spPr>
                <a:xfrm>
                  <a:off x="1943089" y="2627845"/>
                  <a:ext cx="1752839" cy="101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70" h="21111" extrusionOk="0">
                      <a:moveTo>
                        <a:pt x="18170" y="1"/>
                      </a:moveTo>
                      <a:lnTo>
                        <a:pt x="1" y="10550"/>
                      </a:lnTo>
                      <a:lnTo>
                        <a:pt x="18289" y="21110"/>
                      </a:lnTo>
                      <a:lnTo>
                        <a:pt x="23480" y="18098"/>
                      </a:lnTo>
                      <a:cubicBezTo>
                        <a:pt x="23689" y="17976"/>
                        <a:pt x="23957" y="17919"/>
                        <a:pt x="24223" y="17919"/>
                      </a:cubicBezTo>
                      <a:cubicBezTo>
                        <a:pt x="24502" y="17919"/>
                        <a:pt x="24779" y="17982"/>
                        <a:pt x="24980" y="18098"/>
                      </a:cubicBezTo>
                      <a:cubicBezTo>
                        <a:pt x="25075" y="18158"/>
                        <a:pt x="25159" y="18229"/>
                        <a:pt x="25218" y="18312"/>
                      </a:cubicBezTo>
                      <a:cubicBezTo>
                        <a:pt x="25456" y="18682"/>
                        <a:pt x="25837" y="19027"/>
                        <a:pt x="26361" y="19324"/>
                      </a:cubicBezTo>
                      <a:cubicBezTo>
                        <a:pt x="27336" y="19887"/>
                        <a:pt x="28611" y="20167"/>
                        <a:pt x="29885" y="20167"/>
                      </a:cubicBezTo>
                      <a:cubicBezTo>
                        <a:pt x="31225" y="20167"/>
                        <a:pt x="32564" y="19858"/>
                        <a:pt x="33553" y="19241"/>
                      </a:cubicBezTo>
                      <a:cubicBezTo>
                        <a:pt x="35279" y="18146"/>
                        <a:pt x="35291" y="16443"/>
                        <a:pt x="33576" y="15348"/>
                      </a:cubicBezTo>
                      <a:cubicBezTo>
                        <a:pt x="33517" y="15312"/>
                        <a:pt x="33457" y="15264"/>
                        <a:pt x="33386" y="15229"/>
                      </a:cubicBezTo>
                      <a:cubicBezTo>
                        <a:pt x="32874" y="14931"/>
                        <a:pt x="32279" y="14717"/>
                        <a:pt x="31636" y="14574"/>
                      </a:cubicBezTo>
                      <a:cubicBezTo>
                        <a:pt x="31493" y="14538"/>
                        <a:pt x="31374" y="14491"/>
                        <a:pt x="31267" y="14443"/>
                      </a:cubicBezTo>
                      <a:cubicBezTo>
                        <a:pt x="30874" y="14217"/>
                        <a:pt x="30850" y="13824"/>
                        <a:pt x="31267" y="13574"/>
                      </a:cubicBezTo>
                      <a:lnTo>
                        <a:pt x="36470" y="10550"/>
                      </a:lnTo>
                      <a:lnTo>
                        <a:pt x="18170" y="1"/>
                      </a:lnTo>
                      <a:close/>
                    </a:path>
                  </a:pathLst>
                </a:custGeom>
                <a:solidFill>
                  <a:srgbClr val="5EB2FC"/>
                </a:solidFill>
                <a:ln w="9525" cap="flat" cmpd="sng">
                  <a:solidFill>
                    <a:srgbClr val="5EB2F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gf04d19570d_0_87"/>
                <p:cNvSpPr/>
                <p:nvPr/>
              </p:nvSpPr>
              <p:spPr>
                <a:xfrm>
                  <a:off x="1978560" y="2647887"/>
                  <a:ext cx="1681899" cy="974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4" h="20277" extrusionOk="0">
                      <a:moveTo>
                        <a:pt x="17432" y="0"/>
                      </a:moveTo>
                      <a:lnTo>
                        <a:pt x="1" y="10133"/>
                      </a:lnTo>
                      <a:lnTo>
                        <a:pt x="17551" y="20277"/>
                      </a:lnTo>
                      <a:lnTo>
                        <a:pt x="22563" y="17360"/>
                      </a:lnTo>
                      <a:cubicBezTo>
                        <a:pt x="22813" y="17217"/>
                        <a:pt x="23147" y="17133"/>
                        <a:pt x="23492" y="17133"/>
                      </a:cubicBezTo>
                      <a:cubicBezTo>
                        <a:pt x="23837" y="17133"/>
                        <a:pt x="24171" y="17217"/>
                        <a:pt x="24421" y="17360"/>
                      </a:cubicBezTo>
                      <a:cubicBezTo>
                        <a:pt x="24575" y="17443"/>
                        <a:pt x="24706" y="17562"/>
                        <a:pt x="24790" y="17693"/>
                      </a:cubicBezTo>
                      <a:cubicBezTo>
                        <a:pt x="25004" y="18015"/>
                        <a:pt x="25349" y="18324"/>
                        <a:pt x="25802" y="18586"/>
                      </a:cubicBezTo>
                      <a:cubicBezTo>
                        <a:pt x="26695" y="19098"/>
                        <a:pt x="27885" y="19384"/>
                        <a:pt x="29147" y="19384"/>
                      </a:cubicBezTo>
                      <a:cubicBezTo>
                        <a:pt x="30469" y="19384"/>
                        <a:pt x="31731" y="19062"/>
                        <a:pt x="32612" y="18515"/>
                      </a:cubicBezTo>
                      <a:cubicBezTo>
                        <a:pt x="33338" y="18050"/>
                        <a:pt x="33743" y="17467"/>
                        <a:pt x="33755" y="16872"/>
                      </a:cubicBezTo>
                      <a:cubicBezTo>
                        <a:pt x="33755" y="16276"/>
                        <a:pt x="33362" y="15705"/>
                        <a:pt x="32636" y="15240"/>
                      </a:cubicBezTo>
                      <a:cubicBezTo>
                        <a:pt x="32576" y="15205"/>
                        <a:pt x="32529" y="15169"/>
                        <a:pt x="32469" y="15133"/>
                      </a:cubicBezTo>
                      <a:cubicBezTo>
                        <a:pt x="31993" y="14859"/>
                        <a:pt x="31445" y="14657"/>
                        <a:pt x="30814" y="14514"/>
                      </a:cubicBezTo>
                      <a:cubicBezTo>
                        <a:pt x="30648" y="14478"/>
                        <a:pt x="30481" y="14419"/>
                        <a:pt x="30350" y="14347"/>
                      </a:cubicBezTo>
                      <a:cubicBezTo>
                        <a:pt x="30040" y="14157"/>
                        <a:pt x="29862" y="13883"/>
                        <a:pt x="29862" y="13585"/>
                      </a:cubicBezTo>
                      <a:cubicBezTo>
                        <a:pt x="29850" y="13288"/>
                        <a:pt x="30040" y="13014"/>
                        <a:pt x="30350" y="12835"/>
                      </a:cubicBezTo>
                      <a:lnTo>
                        <a:pt x="34993" y="10144"/>
                      </a:lnTo>
                      <a:lnTo>
                        <a:pt x="17432" y="0"/>
                      </a:lnTo>
                      <a:close/>
                    </a:path>
                  </a:pathLst>
                </a:custGeom>
                <a:solidFill>
                  <a:srgbClr val="5EB2FC"/>
                </a:solidFill>
                <a:ln w="9525" cap="flat" cmpd="sng">
                  <a:solidFill>
                    <a:srgbClr val="5EB2F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1" name="Google Shape;281;gf04d19570d_0_87"/>
              <p:cNvSpPr/>
              <p:nvPr/>
            </p:nvSpPr>
            <p:spPr>
              <a:xfrm>
                <a:off x="1942513" y="3134857"/>
                <a:ext cx="879592" cy="661004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13753" extrusionOk="0">
                    <a:moveTo>
                      <a:pt x="13" y="1"/>
                    </a:moveTo>
                    <a:lnTo>
                      <a:pt x="1" y="3191"/>
                    </a:lnTo>
                    <a:lnTo>
                      <a:pt x="18301" y="13752"/>
                    </a:lnTo>
                    <a:lnTo>
                      <a:pt x="18301" y="10561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349FFD"/>
              </a:solidFill>
              <a:ln w="9525" cap="flat" cmpd="sng">
                <a:solidFill>
                  <a:srgbClr val="349FF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gf04d19570d_0_87"/>
            <p:cNvGrpSpPr/>
            <p:nvPr/>
          </p:nvGrpSpPr>
          <p:grpSpPr>
            <a:xfrm>
              <a:off x="2649529" y="3116479"/>
              <a:ext cx="339411" cy="337211"/>
              <a:chOff x="5049575" y="4993600"/>
              <a:chExt cx="482050" cy="478925"/>
            </a:xfrm>
          </p:grpSpPr>
          <p:sp>
            <p:nvSpPr>
              <p:cNvPr id="283" name="Google Shape;283;gf04d19570d_0_87"/>
              <p:cNvSpPr/>
              <p:nvPr/>
            </p:nvSpPr>
            <p:spPr>
              <a:xfrm>
                <a:off x="5063200" y="5058825"/>
                <a:ext cx="315450" cy="164750"/>
              </a:xfrm>
              <a:custGeom>
                <a:avLst/>
                <a:gdLst/>
                <a:ahLst/>
                <a:cxnLst/>
                <a:rect l="l" t="t" r="r" b="b"/>
                <a:pathLst>
                  <a:path w="12618" h="6590" extrusionOk="0">
                    <a:moveTo>
                      <a:pt x="3647" y="1"/>
                    </a:moveTo>
                    <a:lnTo>
                      <a:pt x="169" y="1846"/>
                    </a:lnTo>
                    <a:cubicBezTo>
                      <a:pt x="109" y="1877"/>
                      <a:pt x="51" y="1913"/>
                      <a:pt x="0" y="1952"/>
                    </a:cubicBezTo>
                    <a:lnTo>
                      <a:pt x="8892" y="6589"/>
                    </a:lnTo>
                    <a:lnTo>
                      <a:pt x="12617" y="4746"/>
                    </a:lnTo>
                    <a:lnTo>
                      <a:pt x="36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gf04d19570d_0_87"/>
              <p:cNvSpPr/>
              <p:nvPr/>
            </p:nvSpPr>
            <p:spPr>
              <a:xfrm>
                <a:off x="5299425" y="5133350"/>
                <a:ext cx="232200" cy="339175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3567" extrusionOk="0">
                    <a:moveTo>
                      <a:pt x="9284" y="1"/>
                    </a:moveTo>
                    <a:lnTo>
                      <a:pt x="4837" y="2202"/>
                    </a:lnTo>
                    <a:lnTo>
                      <a:pt x="4837" y="4680"/>
                    </a:lnTo>
                    <a:cubicBezTo>
                      <a:pt x="4837" y="4993"/>
                      <a:pt x="4584" y="5246"/>
                      <a:pt x="4271" y="5246"/>
                    </a:cubicBezTo>
                    <a:cubicBezTo>
                      <a:pt x="3957" y="5246"/>
                      <a:pt x="3707" y="4993"/>
                      <a:pt x="3707" y="4680"/>
                    </a:cubicBezTo>
                    <a:lnTo>
                      <a:pt x="3707" y="2762"/>
                    </a:lnTo>
                    <a:lnTo>
                      <a:pt x="1" y="4593"/>
                    </a:lnTo>
                    <a:lnTo>
                      <a:pt x="1" y="13566"/>
                    </a:lnTo>
                    <a:cubicBezTo>
                      <a:pt x="13" y="13560"/>
                      <a:pt x="25" y="13557"/>
                      <a:pt x="37" y="13551"/>
                    </a:cubicBezTo>
                    <a:lnTo>
                      <a:pt x="8553" y="9236"/>
                    </a:lnTo>
                    <a:cubicBezTo>
                      <a:pt x="9004" y="9010"/>
                      <a:pt x="9287" y="8550"/>
                      <a:pt x="9287" y="8047"/>
                    </a:cubicBezTo>
                    <a:lnTo>
                      <a:pt x="9287" y="52"/>
                    </a:lnTo>
                    <a:cubicBezTo>
                      <a:pt x="9287" y="34"/>
                      <a:pt x="9287" y="19"/>
                      <a:pt x="92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gf04d19570d_0_87"/>
              <p:cNvSpPr/>
              <p:nvPr/>
            </p:nvSpPr>
            <p:spPr>
              <a:xfrm>
                <a:off x="5184475" y="4993600"/>
                <a:ext cx="3341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6741" extrusionOk="0">
                    <a:moveTo>
                      <a:pt x="4040" y="0"/>
                    </a:moveTo>
                    <a:cubicBezTo>
                      <a:pt x="3830" y="0"/>
                      <a:pt x="3621" y="50"/>
                      <a:pt x="3430" y="149"/>
                    </a:cubicBezTo>
                    <a:lnTo>
                      <a:pt x="0" y="1971"/>
                    </a:lnTo>
                    <a:lnTo>
                      <a:pt x="9013" y="6741"/>
                    </a:lnTo>
                    <a:lnTo>
                      <a:pt x="13364" y="4588"/>
                    </a:lnTo>
                    <a:cubicBezTo>
                      <a:pt x="13298" y="4537"/>
                      <a:pt x="13226" y="4492"/>
                      <a:pt x="13151" y="4455"/>
                    </a:cubicBezTo>
                    <a:lnTo>
                      <a:pt x="4638" y="140"/>
                    </a:lnTo>
                    <a:lnTo>
                      <a:pt x="4635" y="140"/>
                    </a:lnTo>
                    <a:cubicBezTo>
                      <a:pt x="4446" y="47"/>
                      <a:pt x="4243" y="0"/>
                      <a:pt x="4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gf04d19570d_0_87"/>
              <p:cNvSpPr/>
              <p:nvPr/>
            </p:nvSpPr>
            <p:spPr>
              <a:xfrm>
                <a:off x="5049575" y="5132450"/>
                <a:ext cx="221650" cy="339925"/>
              </a:xfrm>
              <a:custGeom>
                <a:avLst/>
                <a:gdLst/>
                <a:ahLst/>
                <a:cxnLst/>
                <a:rect l="l" t="t" r="r" b="b"/>
                <a:pathLst>
                  <a:path w="8866" h="13597" extrusionOk="0">
                    <a:moveTo>
                      <a:pt x="5803" y="5648"/>
                    </a:moveTo>
                    <a:cubicBezTo>
                      <a:pt x="5997" y="5648"/>
                      <a:pt x="6186" y="5748"/>
                      <a:pt x="6291" y="5927"/>
                    </a:cubicBezTo>
                    <a:cubicBezTo>
                      <a:pt x="6450" y="6195"/>
                      <a:pt x="6360" y="6541"/>
                      <a:pt x="6092" y="6701"/>
                    </a:cubicBezTo>
                    <a:lnTo>
                      <a:pt x="3843" y="8016"/>
                    </a:lnTo>
                    <a:lnTo>
                      <a:pt x="3834" y="8023"/>
                    </a:lnTo>
                    <a:lnTo>
                      <a:pt x="3831" y="8026"/>
                    </a:lnTo>
                    <a:lnTo>
                      <a:pt x="3818" y="8029"/>
                    </a:lnTo>
                    <a:cubicBezTo>
                      <a:pt x="3812" y="8032"/>
                      <a:pt x="3806" y="8035"/>
                      <a:pt x="3800" y="8038"/>
                    </a:cubicBezTo>
                    <a:lnTo>
                      <a:pt x="3785" y="8047"/>
                    </a:lnTo>
                    <a:lnTo>
                      <a:pt x="3767" y="8053"/>
                    </a:lnTo>
                    <a:lnTo>
                      <a:pt x="3752" y="8059"/>
                    </a:lnTo>
                    <a:lnTo>
                      <a:pt x="3734" y="8065"/>
                    </a:lnTo>
                    <a:lnTo>
                      <a:pt x="3716" y="8071"/>
                    </a:lnTo>
                    <a:lnTo>
                      <a:pt x="3698" y="8077"/>
                    </a:lnTo>
                    <a:cubicBezTo>
                      <a:pt x="3692" y="8077"/>
                      <a:pt x="3686" y="8080"/>
                      <a:pt x="3680" y="8080"/>
                    </a:cubicBezTo>
                    <a:cubicBezTo>
                      <a:pt x="3671" y="8083"/>
                      <a:pt x="3668" y="8083"/>
                      <a:pt x="3665" y="8083"/>
                    </a:cubicBezTo>
                    <a:lnTo>
                      <a:pt x="3641" y="8089"/>
                    </a:lnTo>
                    <a:lnTo>
                      <a:pt x="3629" y="8089"/>
                    </a:lnTo>
                    <a:cubicBezTo>
                      <a:pt x="3620" y="8089"/>
                      <a:pt x="3611" y="8092"/>
                      <a:pt x="3602" y="8092"/>
                    </a:cubicBezTo>
                    <a:lnTo>
                      <a:pt x="3484" y="8092"/>
                    </a:lnTo>
                    <a:lnTo>
                      <a:pt x="3466" y="8089"/>
                    </a:lnTo>
                    <a:cubicBezTo>
                      <a:pt x="3460" y="8089"/>
                      <a:pt x="3454" y="8086"/>
                      <a:pt x="3448" y="8086"/>
                    </a:cubicBezTo>
                    <a:cubicBezTo>
                      <a:pt x="3442" y="8083"/>
                      <a:pt x="3436" y="8083"/>
                      <a:pt x="3433" y="8080"/>
                    </a:cubicBezTo>
                    <a:lnTo>
                      <a:pt x="3412" y="8077"/>
                    </a:lnTo>
                    <a:cubicBezTo>
                      <a:pt x="3406" y="8077"/>
                      <a:pt x="3403" y="8074"/>
                      <a:pt x="3397" y="8071"/>
                    </a:cubicBezTo>
                    <a:lnTo>
                      <a:pt x="3376" y="8065"/>
                    </a:lnTo>
                    <a:lnTo>
                      <a:pt x="3361" y="8062"/>
                    </a:lnTo>
                    <a:lnTo>
                      <a:pt x="3343" y="8053"/>
                    </a:lnTo>
                    <a:lnTo>
                      <a:pt x="3328" y="8047"/>
                    </a:lnTo>
                    <a:lnTo>
                      <a:pt x="3310" y="8038"/>
                    </a:lnTo>
                    <a:lnTo>
                      <a:pt x="3295" y="8032"/>
                    </a:lnTo>
                    <a:cubicBezTo>
                      <a:pt x="3289" y="8029"/>
                      <a:pt x="3282" y="8026"/>
                      <a:pt x="3276" y="8019"/>
                    </a:cubicBezTo>
                    <a:lnTo>
                      <a:pt x="3261" y="8013"/>
                    </a:lnTo>
                    <a:lnTo>
                      <a:pt x="3246" y="8001"/>
                    </a:lnTo>
                    <a:cubicBezTo>
                      <a:pt x="3240" y="7998"/>
                      <a:pt x="3237" y="7995"/>
                      <a:pt x="3231" y="7992"/>
                    </a:cubicBezTo>
                    <a:lnTo>
                      <a:pt x="3216" y="7980"/>
                    </a:lnTo>
                    <a:cubicBezTo>
                      <a:pt x="3210" y="7977"/>
                      <a:pt x="3207" y="7974"/>
                      <a:pt x="3201" y="7968"/>
                    </a:cubicBezTo>
                    <a:cubicBezTo>
                      <a:pt x="3198" y="7965"/>
                      <a:pt x="3192" y="7962"/>
                      <a:pt x="3186" y="7956"/>
                    </a:cubicBezTo>
                    <a:lnTo>
                      <a:pt x="3174" y="7944"/>
                    </a:lnTo>
                    <a:lnTo>
                      <a:pt x="3159" y="7932"/>
                    </a:lnTo>
                    <a:lnTo>
                      <a:pt x="3147" y="7917"/>
                    </a:lnTo>
                    <a:cubicBezTo>
                      <a:pt x="3141" y="7914"/>
                      <a:pt x="3138" y="7908"/>
                      <a:pt x="3135" y="7905"/>
                    </a:cubicBezTo>
                    <a:lnTo>
                      <a:pt x="3120" y="7890"/>
                    </a:lnTo>
                    <a:lnTo>
                      <a:pt x="3111" y="7875"/>
                    </a:lnTo>
                    <a:cubicBezTo>
                      <a:pt x="3105" y="7869"/>
                      <a:pt x="3102" y="7863"/>
                      <a:pt x="3096" y="7857"/>
                    </a:cubicBezTo>
                    <a:lnTo>
                      <a:pt x="3087" y="7845"/>
                    </a:lnTo>
                    <a:lnTo>
                      <a:pt x="3075" y="7827"/>
                    </a:lnTo>
                    <a:lnTo>
                      <a:pt x="3069" y="7815"/>
                    </a:lnTo>
                    <a:lnTo>
                      <a:pt x="3069" y="7812"/>
                    </a:lnTo>
                    <a:lnTo>
                      <a:pt x="3063" y="7803"/>
                    </a:lnTo>
                    <a:lnTo>
                      <a:pt x="2415" y="6631"/>
                    </a:lnTo>
                    <a:cubicBezTo>
                      <a:pt x="2265" y="6357"/>
                      <a:pt x="2367" y="6014"/>
                      <a:pt x="2641" y="5863"/>
                    </a:cubicBezTo>
                    <a:lnTo>
                      <a:pt x="2635" y="5863"/>
                    </a:lnTo>
                    <a:cubicBezTo>
                      <a:pt x="2722" y="5816"/>
                      <a:pt x="2815" y="5793"/>
                      <a:pt x="2908" y="5793"/>
                    </a:cubicBezTo>
                    <a:cubicBezTo>
                      <a:pt x="3107" y="5793"/>
                      <a:pt x="3300" y="5899"/>
                      <a:pt x="3403" y="6086"/>
                    </a:cubicBezTo>
                    <a:lnTo>
                      <a:pt x="3770" y="6752"/>
                    </a:lnTo>
                    <a:lnTo>
                      <a:pt x="5520" y="5725"/>
                    </a:lnTo>
                    <a:cubicBezTo>
                      <a:pt x="5609" y="5673"/>
                      <a:pt x="5707" y="5648"/>
                      <a:pt x="5803" y="5648"/>
                    </a:cubicBezTo>
                    <a:close/>
                    <a:moveTo>
                      <a:pt x="6" y="1"/>
                    </a:moveTo>
                    <a:cubicBezTo>
                      <a:pt x="3" y="25"/>
                      <a:pt x="0" y="52"/>
                      <a:pt x="0" y="76"/>
                    </a:cubicBezTo>
                    <a:lnTo>
                      <a:pt x="0" y="8095"/>
                    </a:lnTo>
                    <a:cubicBezTo>
                      <a:pt x="0" y="8589"/>
                      <a:pt x="274" y="9043"/>
                      <a:pt x="714" y="9269"/>
                    </a:cubicBezTo>
                    <a:lnTo>
                      <a:pt x="8820" y="13572"/>
                    </a:lnTo>
                    <a:lnTo>
                      <a:pt x="8826" y="13575"/>
                    </a:lnTo>
                    <a:lnTo>
                      <a:pt x="8865" y="13596"/>
                    </a:lnTo>
                    <a:lnTo>
                      <a:pt x="8865" y="462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" name="Google Shape;287;gf04d19570d_0_87"/>
          <p:cNvGrpSpPr/>
          <p:nvPr/>
        </p:nvGrpSpPr>
        <p:grpSpPr>
          <a:xfrm>
            <a:off x="4762689" y="2548868"/>
            <a:ext cx="1752263" cy="1015224"/>
            <a:chOff x="3695889" y="2929868"/>
            <a:chExt cx="1752263" cy="1015224"/>
          </a:xfrm>
        </p:grpSpPr>
        <p:grpSp>
          <p:nvGrpSpPr>
            <p:cNvPr id="288" name="Google Shape;288;gf04d19570d_0_87"/>
            <p:cNvGrpSpPr/>
            <p:nvPr/>
          </p:nvGrpSpPr>
          <p:grpSpPr>
            <a:xfrm>
              <a:off x="3695889" y="2929868"/>
              <a:ext cx="1752263" cy="1015224"/>
              <a:chOff x="3695889" y="2627268"/>
              <a:chExt cx="1752263" cy="1015224"/>
            </a:xfrm>
          </p:grpSpPr>
          <p:sp>
            <p:nvSpPr>
              <p:cNvPr id="289" name="Google Shape;289;gf04d19570d_0_87"/>
              <p:cNvSpPr/>
              <p:nvPr/>
            </p:nvSpPr>
            <p:spPr>
              <a:xfrm>
                <a:off x="3695889" y="2627268"/>
                <a:ext cx="1752263" cy="1015224"/>
              </a:xfrm>
              <a:custGeom>
                <a:avLst/>
                <a:gdLst/>
                <a:ahLst/>
                <a:cxnLst/>
                <a:rect l="l" t="t" r="r" b="b"/>
                <a:pathLst>
                  <a:path w="36458" h="21123" extrusionOk="0">
                    <a:moveTo>
                      <a:pt x="18169" y="1"/>
                    </a:moveTo>
                    <a:lnTo>
                      <a:pt x="1" y="10562"/>
                    </a:lnTo>
                    <a:lnTo>
                      <a:pt x="5275" y="13621"/>
                    </a:lnTo>
                    <a:cubicBezTo>
                      <a:pt x="5476" y="13722"/>
                      <a:pt x="5720" y="13770"/>
                      <a:pt x="5962" y="13770"/>
                    </a:cubicBezTo>
                    <a:cubicBezTo>
                      <a:pt x="6379" y="13770"/>
                      <a:pt x="6788" y="13628"/>
                      <a:pt x="6954" y="13371"/>
                    </a:cubicBezTo>
                    <a:cubicBezTo>
                      <a:pt x="7192" y="13002"/>
                      <a:pt x="7561" y="12657"/>
                      <a:pt x="8073" y="12359"/>
                    </a:cubicBezTo>
                    <a:cubicBezTo>
                      <a:pt x="9043" y="11800"/>
                      <a:pt x="10320" y="11520"/>
                      <a:pt x="11599" y="11520"/>
                    </a:cubicBezTo>
                    <a:cubicBezTo>
                      <a:pt x="12877" y="11520"/>
                      <a:pt x="14157" y="11800"/>
                      <a:pt x="15133" y="12359"/>
                    </a:cubicBezTo>
                    <a:cubicBezTo>
                      <a:pt x="15181" y="12395"/>
                      <a:pt x="15229" y="12419"/>
                      <a:pt x="15264" y="12443"/>
                    </a:cubicBezTo>
                    <a:cubicBezTo>
                      <a:pt x="17015" y="13538"/>
                      <a:pt x="17050" y="15241"/>
                      <a:pt x="15336" y="16336"/>
                    </a:cubicBezTo>
                    <a:cubicBezTo>
                      <a:pt x="14788" y="16693"/>
                      <a:pt x="14121" y="16955"/>
                      <a:pt x="13407" y="17110"/>
                    </a:cubicBezTo>
                    <a:cubicBezTo>
                      <a:pt x="12728" y="17265"/>
                      <a:pt x="12538" y="17765"/>
                      <a:pt x="13002" y="18074"/>
                    </a:cubicBezTo>
                    <a:lnTo>
                      <a:pt x="18289" y="21122"/>
                    </a:lnTo>
                    <a:lnTo>
                      <a:pt x="23480" y="18110"/>
                    </a:lnTo>
                    <a:cubicBezTo>
                      <a:pt x="23689" y="17988"/>
                      <a:pt x="23954" y="17931"/>
                      <a:pt x="24218" y="17931"/>
                    </a:cubicBezTo>
                    <a:cubicBezTo>
                      <a:pt x="24496" y="17931"/>
                      <a:pt x="24772" y="17994"/>
                      <a:pt x="24980" y="18110"/>
                    </a:cubicBezTo>
                    <a:cubicBezTo>
                      <a:pt x="25075" y="18170"/>
                      <a:pt x="25158" y="18241"/>
                      <a:pt x="25206" y="18324"/>
                    </a:cubicBezTo>
                    <a:cubicBezTo>
                      <a:pt x="25456" y="18694"/>
                      <a:pt x="25837" y="19039"/>
                      <a:pt x="26349" y="19336"/>
                    </a:cubicBezTo>
                    <a:cubicBezTo>
                      <a:pt x="26409" y="19372"/>
                      <a:pt x="26480" y="19408"/>
                      <a:pt x="26540" y="19444"/>
                    </a:cubicBezTo>
                    <a:cubicBezTo>
                      <a:pt x="27487" y="19932"/>
                      <a:pt x="28684" y="20176"/>
                      <a:pt x="29878" y="20176"/>
                    </a:cubicBezTo>
                    <a:cubicBezTo>
                      <a:pt x="31101" y="20176"/>
                      <a:pt x="32321" y="19920"/>
                      <a:pt x="33267" y="19408"/>
                    </a:cubicBezTo>
                    <a:cubicBezTo>
                      <a:pt x="35350" y="18289"/>
                      <a:pt x="35386" y="16396"/>
                      <a:pt x="33386" y="15241"/>
                    </a:cubicBezTo>
                    <a:cubicBezTo>
                      <a:pt x="32874" y="14943"/>
                      <a:pt x="32278" y="14729"/>
                      <a:pt x="31635" y="14586"/>
                    </a:cubicBezTo>
                    <a:cubicBezTo>
                      <a:pt x="31493" y="14550"/>
                      <a:pt x="31374" y="14503"/>
                      <a:pt x="31266" y="14455"/>
                    </a:cubicBezTo>
                    <a:cubicBezTo>
                      <a:pt x="30873" y="14217"/>
                      <a:pt x="30838" y="13836"/>
                      <a:pt x="31266" y="13586"/>
                    </a:cubicBezTo>
                    <a:lnTo>
                      <a:pt x="36457" y="10562"/>
                    </a:lnTo>
                    <a:lnTo>
                      <a:pt x="18169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gf04d19570d_0_87"/>
              <p:cNvSpPr/>
              <p:nvPr/>
            </p:nvSpPr>
            <p:spPr>
              <a:xfrm>
                <a:off x="3730783" y="2647887"/>
                <a:ext cx="1681899" cy="974563"/>
              </a:xfrm>
              <a:custGeom>
                <a:avLst/>
                <a:gdLst/>
                <a:ahLst/>
                <a:cxnLst/>
                <a:rect l="l" t="t" r="r" b="b"/>
                <a:pathLst>
                  <a:path w="34994" h="20277" extrusionOk="0">
                    <a:moveTo>
                      <a:pt x="17443" y="0"/>
                    </a:moveTo>
                    <a:lnTo>
                      <a:pt x="1" y="10133"/>
                    </a:lnTo>
                    <a:lnTo>
                      <a:pt x="4728" y="12859"/>
                    </a:lnTo>
                    <a:cubicBezTo>
                      <a:pt x="4870" y="12931"/>
                      <a:pt x="5049" y="12966"/>
                      <a:pt x="5240" y="12966"/>
                    </a:cubicBezTo>
                    <a:cubicBezTo>
                      <a:pt x="5585" y="12966"/>
                      <a:pt x="5847" y="12847"/>
                      <a:pt x="5918" y="12740"/>
                    </a:cubicBezTo>
                    <a:cubicBezTo>
                      <a:pt x="6192" y="12311"/>
                      <a:pt x="6621" y="11930"/>
                      <a:pt x="7168" y="11621"/>
                    </a:cubicBezTo>
                    <a:cubicBezTo>
                      <a:pt x="8157" y="11037"/>
                      <a:pt x="9478" y="10716"/>
                      <a:pt x="10871" y="10716"/>
                    </a:cubicBezTo>
                    <a:cubicBezTo>
                      <a:pt x="12276" y="10716"/>
                      <a:pt x="13586" y="11037"/>
                      <a:pt x="14586" y="11609"/>
                    </a:cubicBezTo>
                    <a:cubicBezTo>
                      <a:pt x="14646" y="11645"/>
                      <a:pt x="14693" y="11668"/>
                      <a:pt x="14741" y="11704"/>
                    </a:cubicBezTo>
                    <a:cubicBezTo>
                      <a:pt x="15705" y="12300"/>
                      <a:pt x="16241" y="13109"/>
                      <a:pt x="16241" y="13978"/>
                    </a:cubicBezTo>
                    <a:cubicBezTo>
                      <a:pt x="16253" y="14824"/>
                      <a:pt x="15741" y="15621"/>
                      <a:pt x="14812" y="16217"/>
                    </a:cubicBezTo>
                    <a:cubicBezTo>
                      <a:pt x="14241" y="16598"/>
                      <a:pt x="13550" y="16872"/>
                      <a:pt x="12764" y="17038"/>
                    </a:cubicBezTo>
                    <a:cubicBezTo>
                      <a:pt x="12502" y="17098"/>
                      <a:pt x="12395" y="17217"/>
                      <a:pt x="12383" y="17241"/>
                    </a:cubicBezTo>
                    <a:cubicBezTo>
                      <a:pt x="12395" y="17253"/>
                      <a:pt x="12407" y="17288"/>
                      <a:pt x="12479" y="17336"/>
                    </a:cubicBezTo>
                    <a:lnTo>
                      <a:pt x="17563" y="20277"/>
                    </a:lnTo>
                    <a:lnTo>
                      <a:pt x="22563" y="17360"/>
                    </a:lnTo>
                    <a:cubicBezTo>
                      <a:pt x="22825" y="17217"/>
                      <a:pt x="23158" y="17133"/>
                      <a:pt x="23504" y="17133"/>
                    </a:cubicBezTo>
                    <a:cubicBezTo>
                      <a:pt x="23849" y="17133"/>
                      <a:pt x="24182" y="17217"/>
                      <a:pt x="24432" y="17360"/>
                    </a:cubicBezTo>
                    <a:cubicBezTo>
                      <a:pt x="24587" y="17443"/>
                      <a:pt x="24706" y="17562"/>
                      <a:pt x="24790" y="17681"/>
                    </a:cubicBezTo>
                    <a:cubicBezTo>
                      <a:pt x="25016" y="18015"/>
                      <a:pt x="25349" y="18324"/>
                      <a:pt x="25814" y="18586"/>
                    </a:cubicBezTo>
                    <a:cubicBezTo>
                      <a:pt x="25861" y="18622"/>
                      <a:pt x="25933" y="18646"/>
                      <a:pt x="25992" y="18681"/>
                    </a:cubicBezTo>
                    <a:cubicBezTo>
                      <a:pt x="26849" y="19134"/>
                      <a:pt x="27981" y="19372"/>
                      <a:pt x="29159" y="19372"/>
                    </a:cubicBezTo>
                    <a:cubicBezTo>
                      <a:pt x="30362" y="19372"/>
                      <a:pt x="31505" y="19122"/>
                      <a:pt x="32362" y="18657"/>
                    </a:cubicBezTo>
                    <a:cubicBezTo>
                      <a:pt x="33255" y="18181"/>
                      <a:pt x="33755" y="17550"/>
                      <a:pt x="33767" y="16883"/>
                    </a:cubicBezTo>
                    <a:cubicBezTo>
                      <a:pt x="33767" y="16240"/>
                      <a:pt x="33315" y="15621"/>
                      <a:pt x="32469" y="15133"/>
                    </a:cubicBezTo>
                    <a:cubicBezTo>
                      <a:pt x="32005" y="14859"/>
                      <a:pt x="31457" y="14657"/>
                      <a:pt x="30826" y="14514"/>
                    </a:cubicBezTo>
                    <a:cubicBezTo>
                      <a:pt x="30659" y="14478"/>
                      <a:pt x="30493" y="14419"/>
                      <a:pt x="30362" y="14335"/>
                    </a:cubicBezTo>
                    <a:cubicBezTo>
                      <a:pt x="30040" y="14157"/>
                      <a:pt x="29862" y="13883"/>
                      <a:pt x="29862" y="13585"/>
                    </a:cubicBezTo>
                    <a:cubicBezTo>
                      <a:pt x="29862" y="13288"/>
                      <a:pt x="30040" y="13014"/>
                      <a:pt x="30350" y="12835"/>
                    </a:cubicBezTo>
                    <a:lnTo>
                      <a:pt x="34993" y="10144"/>
                    </a:lnTo>
                    <a:lnTo>
                      <a:pt x="17443" y="0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1" name="Google Shape;291;gf04d19570d_0_87"/>
            <p:cNvGrpSpPr/>
            <p:nvPr/>
          </p:nvGrpSpPr>
          <p:grpSpPr>
            <a:xfrm>
              <a:off x="4404047" y="3116500"/>
              <a:ext cx="339411" cy="337193"/>
              <a:chOff x="3863900" y="4993625"/>
              <a:chExt cx="482050" cy="478900"/>
            </a:xfrm>
          </p:grpSpPr>
          <p:sp>
            <p:nvSpPr>
              <p:cNvPr id="292" name="Google Shape;292;gf04d19570d_0_87"/>
              <p:cNvSpPr/>
              <p:nvPr/>
            </p:nvSpPr>
            <p:spPr>
              <a:xfrm>
                <a:off x="3877525" y="5058825"/>
                <a:ext cx="315450" cy="164750"/>
              </a:xfrm>
              <a:custGeom>
                <a:avLst/>
                <a:gdLst/>
                <a:ahLst/>
                <a:cxnLst/>
                <a:rect l="l" t="t" r="r" b="b"/>
                <a:pathLst>
                  <a:path w="12618" h="6590" extrusionOk="0">
                    <a:moveTo>
                      <a:pt x="3647" y="1"/>
                    </a:moveTo>
                    <a:lnTo>
                      <a:pt x="169" y="1846"/>
                    </a:lnTo>
                    <a:cubicBezTo>
                      <a:pt x="109" y="1877"/>
                      <a:pt x="51" y="1913"/>
                      <a:pt x="0" y="1952"/>
                    </a:cubicBezTo>
                    <a:lnTo>
                      <a:pt x="8892" y="6589"/>
                    </a:lnTo>
                    <a:lnTo>
                      <a:pt x="12617" y="4746"/>
                    </a:lnTo>
                    <a:lnTo>
                      <a:pt x="36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gf04d19570d_0_87"/>
              <p:cNvSpPr/>
              <p:nvPr/>
            </p:nvSpPr>
            <p:spPr>
              <a:xfrm>
                <a:off x="4113750" y="5133350"/>
                <a:ext cx="232200" cy="339175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3567" extrusionOk="0">
                    <a:moveTo>
                      <a:pt x="9284" y="1"/>
                    </a:moveTo>
                    <a:lnTo>
                      <a:pt x="4836" y="2202"/>
                    </a:lnTo>
                    <a:lnTo>
                      <a:pt x="4836" y="4680"/>
                    </a:lnTo>
                    <a:cubicBezTo>
                      <a:pt x="4836" y="4993"/>
                      <a:pt x="4584" y="5246"/>
                      <a:pt x="4270" y="5246"/>
                    </a:cubicBezTo>
                    <a:cubicBezTo>
                      <a:pt x="3957" y="5246"/>
                      <a:pt x="3707" y="4993"/>
                      <a:pt x="3707" y="4680"/>
                    </a:cubicBezTo>
                    <a:lnTo>
                      <a:pt x="3707" y="2762"/>
                    </a:lnTo>
                    <a:lnTo>
                      <a:pt x="0" y="4593"/>
                    </a:lnTo>
                    <a:lnTo>
                      <a:pt x="0" y="13566"/>
                    </a:lnTo>
                    <a:cubicBezTo>
                      <a:pt x="12" y="13560"/>
                      <a:pt x="24" y="13557"/>
                      <a:pt x="37" y="13551"/>
                    </a:cubicBezTo>
                    <a:lnTo>
                      <a:pt x="8552" y="9236"/>
                    </a:lnTo>
                    <a:cubicBezTo>
                      <a:pt x="9004" y="9010"/>
                      <a:pt x="9287" y="8550"/>
                      <a:pt x="9287" y="8047"/>
                    </a:cubicBezTo>
                    <a:lnTo>
                      <a:pt x="9287" y="52"/>
                    </a:lnTo>
                    <a:cubicBezTo>
                      <a:pt x="9287" y="34"/>
                      <a:pt x="9287" y="19"/>
                      <a:pt x="92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gf04d19570d_0_87"/>
              <p:cNvSpPr/>
              <p:nvPr/>
            </p:nvSpPr>
            <p:spPr>
              <a:xfrm>
                <a:off x="3998800" y="4993625"/>
                <a:ext cx="334125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6740" extrusionOk="0">
                    <a:moveTo>
                      <a:pt x="4045" y="1"/>
                    </a:moveTo>
                    <a:cubicBezTo>
                      <a:pt x="3833" y="1"/>
                      <a:pt x="3623" y="51"/>
                      <a:pt x="3430" y="151"/>
                    </a:cubicBezTo>
                    <a:lnTo>
                      <a:pt x="0" y="1970"/>
                    </a:lnTo>
                    <a:lnTo>
                      <a:pt x="9013" y="6740"/>
                    </a:lnTo>
                    <a:lnTo>
                      <a:pt x="13364" y="4587"/>
                    </a:lnTo>
                    <a:cubicBezTo>
                      <a:pt x="13298" y="4536"/>
                      <a:pt x="13226" y="4491"/>
                      <a:pt x="13150" y="4454"/>
                    </a:cubicBezTo>
                    <a:lnTo>
                      <a:pt x="4638" y="139"/>
                    </a:lnTo>
                    <a:lnTo>
                      <a:pt x="4635" y="139"/>
                    </a:lnTo>
                    <a:cubicBezTo>
                      <a:pt x="4448" y="47"/>
                      <a:pt x="4246" y="1"/>
                      <a:pt x="40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gf04d19570d_0_87"/>
              <p:cNvSpPr/>
              <p:nvPr/>
            </p:nvSpPr>
            <p:spPr>
              <a:xfrm>
                <a:off x="3863900" y="5132450"/>
                <a:ext cx="221650" cy="339925"/>
              </a:xfrm>
              <a:custGeom>
                <a:avLst/>
                <a:gdLst/>
                <a:ahLst/>
                <a:cxnLst/>
                <a:rect l="l" t="t" r="r" b="b"/>
                <a:pathLst>
                  <a:path w="8866" h="13597" extrusionOk="0">
                    <a:moveTo>
                      <a:pt x="6" y="1"/>
                    </a:moveTo>
                    <a:cubicBezTo>
                      <a:pt x="3" y="25"/>
                      <a:pt x="0" y="52"/>
                      <a:pt x="0" y="76"/>
                    </a:cubicBezTo>
                    <a:lnTo>
                      <a:pt x="0" y="8095"/>
                    </a:lnTo>
                    <a:cubicBezTo>
                      <a:pt x="0" y="8589"/>
                      <a:pt x="274" y="9043"/>
                      <a:pt x="714" y="9269"/>
                    </a:cubicBezTo>
                    <a:lnTo>
                      <a:pt x="8820" y="13572"/>
                    </a:lnTo>
                    <a:lnTo>
                      <a:pt x="8826" y="13575"/>
                    </a:lnTo>
                    <a:lnTo>
                      <a:pt x="8865" y="13596"/>
                    </a:lnTo>
                    <a:lnTo>
                      <a:pt x="8865" y="462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296" name="Google Shape;296;gf04d19570d_0_87"/>
          <p:cNvCxnSpPr/>
          <p:nvPr/>
        </p:nvCxnSpPr>
        <p:spPr>
          <a:xfrm>
            <a:off x="3891775" y="1695775"/>
            <a:ext cx="0" cy="979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97" name="Google Shape;297;gf04d19570d_0_87"/>
          <p:cNvCxnSpPr/>
          <p:nvPr/>
        </p:nvCxnSpPr>
        <p:spPr>
          <a:xfrm>
            <a:off x="4762150" y="2533063"/>
            <a:ext cx="0" cy="10815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98" name="Google Shape;298;gf04d19570d_0_87"/>
          <p:cNvCxnSpPr/>
          <p:nvPr/>
        </p:nvCxnSpPr>
        <p:spPr>
          <a:xfrm>
            <a:off x="5642838" y="1695775"/>
            <a:ext cx="0" cy="979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99" name="Google Shape;299;gf04d19570d_0_87"/>
          <p:cNvCxnSpPr/>
          <p:nvPr/>
        </p:nvCxnSpPr>
        <p:spPr>
          <a:xfrm>
            <a:off x="7391900" y="1695775"/>
            <a:ext cx="0" cy="979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00" name="Google Shape;300;gf04d19570d_0_87"/>
          <p:cNvCxnSpPr/>
          <p:nvPr/>
        </p:nvCxnSpPr>
        <p:spPr>
          <a:xfrm>
            <a:off x="6518375" y="2533063"/>
            <a:ext cx="0" cy="10815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01" name="Google Shape;301;gf04d19570d_0_87"/>
          <p:cNvSpPr txBox="1"/>
          <p:nvPr/>
        </p:nvSpPr>
        <p:spPr>
          <a:xfrm>
            <a:off x="3995850" y="1984050"/>
            <a:ext cx="13791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Milk Collection</a:t>
            </a:r>
            <a:endParaRPr sz="17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f04d19570d_0_87"/>
          <p:cNvSpPr txBox="1"/>
          <p:nvPr/>
        </p:nvSpPr>
        <p:spPr>
          <a:xfrm>
            <a:off x="5731976" y="2015150"/>
            <a:ext cx="15708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Manure Treatment</a:t>
            </a:r>
            <a:endParaRPr sz="17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3" name="Google Shape;303;gf04d19570d_0_87"/>
          <p:cNvGrpSpPr/>
          <p:nvPr/>
        </p:nvGrpSpPr>
        <p:grpSpPr>
          <a:xfrm>
            <a:off x="6515489" y="2549445"/>
            <a:ext cx="1752844" cy="1168016"/>
            <a:chOff x="5448689" y="2627845"/>
            <a:chExt cx="1752844" cy="1168016"/>
          </a:xfrm>
        </p:grpSpPr>
        <p:sp>
          <p:nvSpPr>
            <p:cNvPr id="304" name="Google Shape;304;gf04d19570d_0_87"/>
            <p:cNvSpPr/>
            <p:nvPr/>
          </p:nvSpPr>
          <p:spPr>
            <a:xfrm>
              <a:off x="6321941" y="3135434"/>
              <a:ext cx="879592" cy="660427"/>
            </a:xfrm>
            <a:custGeom>
              <a:avLst/>
              <a:gdLst/>
              <a:ahLst/>
              <a:cxnLst/>
              <a:rect l="l" t="t" r="r" b="b"/>
              <a:pathLst>
                <a:path w="18301" h="13741" extrusionOk="0">
                  <a:moveTo>
                    <a:pt x="18288" y="0"/>
                  </a:moveTo>
                  <a:lnTo>
                    <a:pt x="0" y="10561"/>
                  </a:lnTo>
                  <a:lnTo>
                    <a:pt x="12" y="13740"/>
                  </a:lnTo>
                  <a:lnTo>
                    <a:pt x="18300" y="3179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BE1314"/>
            </a:solidFill>
            <a:ln w="9525" cap="flat" cmpd="sng">
              <a:solidFill>
                <a:srgbClr val="BE13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5" name="Google Shape;305;gf04d19570d_0_87"/>
            <p:cNvGrpSpPr/>
            <p:nvPr/>
          </p:nvGrpSpPr>
          <p:grpSpPr>
            <a:xfrm>
              <a:off x="5448689" y="2627845"/>
              <a:ext cx="1752263" cy="1015224"/>
              <a:chOff x="5448689" y="2627845"/>
              <a:chExt cx="1752263" cy="1015224"/>
            </a:xfrm>
          </p:grpSpPr>
          <p:sp>
            <p:nvSpPr>
              <p:cNvPr id="306" name="Google Shape;306;gf04d19570d_0_87"/>
              <p:cNvSpPr/>
              <p:nvPr/>
            </p:nvSpPr>
            <p:spPr>
              <a:xfrm>
                <a:off x="5448689" y="2627845"/>
                <a:ext cx="1752263" cy="1015224"/>
              </a:xfrm>
              <a:custGeom>
                <a:avLst/>
                <a:gdLst/>
                <a:ahLst/>
                <a:cxnLst/>
                <a:rect l="l" t="t" r="r" b="b"/>
                <a:pathLst>
                  <a:path w="36458" h="21123" extrusionOk="0">
                    <a:moveTo>
                      <a:pt x="18288" y="1"/>
                    </a:moveTo>
                    <a:lnTo>
                      <a:pt x="0" y="10561"/>
                    </a:lnTo>
                    <a:lnTo>
                      <a:pt x="18169" y="21122"/>
                    </a:lnTo>
                    <a:lnTo>
                      <a:pt x="36457" y="10561"/>
                    </a:lnTo>
                    <a:lnTo>
                      <a:pt x="18288" y="1"/>
                    </a:lnTo>
                    <a:close/>
                  </a:path>
                </a:pathLst>
              </a:custGeom>
              <a:solidFill>
                <a:srgbClr val="EC3A3B"/>
              </a:solidFill>
              <a:ln w="9525" cap="flat" cmpd="sng">
                <a:solidFill>
                  <a:srgbClr val="EC3A3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gf04d19570d_0_87"/>
              <p:cNvSpPr/>
              <p:nvPr/>
            </p:nvSpPr>
            <p:spPr>
              <a:xfrm>
                <a:off x="5483583" y="2648464"/>
                <a:ext cx="1681899" cy="973987"/>
              </a:xfrm>
              <a:custGeom>
                <a:avLst/>
                <a:gdLst/>
                <a:ahLst/>
                <a:cxnLst/>
                <a:rect l="l" t="t" r="r" b="b"/>
                <a:pathLst>
                  <a:path w="34994" h="20265" extrusionOk="0">
                    <a:moveTo>
                      <a:pt x="17562" y="0"/>
                    </a:moveTo>
                    <a:lnTo>
                      <a:pt x="1" y="10132"/>
                    </a:lnTo>
                    <a:lnTo>
                      <a:pt x="17443" y="20265"/>
                    </a:lnTo>
                    <a:lnTo>
                      <a:pt x="34993" y="10132"/>
                    </a:lnTo>
                    <a:lnTo>
                      <a:pt x="17562" y="0"/>
                    </a:lnTo>
                    <a:close/>
                  </a:path>
                </a:pathLst>
              </a:custGeom>
              <a:solidFill>
                <a:srgbClr val="EC3A3B"/>
              </a:solidFill>
              <a:ln w="9525" cap="flat" cmpd="sng">
                <a:solidFill>
                  <a:srgbClr val="EC3A3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08" name="Google Shape;308;gf04d19570d_0_87"/>
          <p:cNvSpPr txBox="1"/>
          <p:nvPr/>
        </p:nvSpPr>
        <p:spPr>
          <a:xfrm>
            <a:off x="2965725" y="1105963"/>
            <a:ext cx="1752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Knowledge Center</a:t>
            </a:r>
            <a:endParaRPr sz="17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gf04d19570d_0_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5676" y="2764075"/>
            <a:ext cx="578949" cy="4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f04d19570d_0_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7125" y="1637224"/>
            <a:ext cx="578950" cy="4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f04d19570d_0_87"/>
          <p:cNvSpPr txBox="1"/>
          <p:nvPr/>
        </p:nvSpPr>
        <p:spPr>
          <a:xfrm>
            <a:off x="535250" y="1544225"/>
            <a:ext cx="1379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Farm 1: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Invest &amp; Operate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f04d19570d_0_87"/>
          <p:cNvSpPr txBox="1"/>
          <p:nvPr/>
        </p:nvSpPr>
        <p:spPr>
          <a:xfrm>
            <a:off x="372250" y="2904050"/>
            <a:ext cx="1379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Farm 2: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Invest &amp; Operate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f04d19570d_0_87"/>
          <p:cNvSpPr txBox="1"/>
          <p:nvPr/>
        </p:nvSpPr>
        <p:spPr>
          <a:xfrm>
            <a:off x="1409575" y="4263875"/>
            <a:ext cx="1379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Farm 3: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Invest &amp; Operate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f04d19570d_0_87"/>
          <p:cNvSpPr txBox="1"/>
          <p:nvPr/>
        </p:nvSpPr>
        <p:spPr>
          <a:xfrm>
            <a:off x="7764900" y="4340075"/>
            <a:ext cx="1379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Corn Farmers: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grow &amp; harvest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f04d19570d_0_87"/>
          <p:cNvSpPr txBox="1"/>
          <p:nvPr/>
        </p:nvSpPr>
        <p:spPr>
          <a:xfrm>
            <a:off x="3888275" y="4267000"/>
            <a:ext cx="27435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Shared Services &amp; Facilities</a:t>
            </a:r>
            <a:endParaRPr sz="13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gf04d19570d_0_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6475" y="2952112"/>
            <a:ext cx="578950" cy="4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f04d19570d_0_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8675" y="4267012"/>
            <a:ext cx="578950" cy="4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f04d19570d_0_87"/>
          <p:cNvSpPr txBox="1"/>
          <p:nvPr/>
        </p:nvSpPr>
        <p:spPr>
          <a:xfrm>
            <a:off x="4059200" y="504000"/>
            <a:ext cx="25128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600">
                <a:solidFill>
                  <a:schemeClr val="accent3"/>
                </a:solidFill>
              </a:rPr>
              <a:t>Planned Philippines </a:t>
            </a:r>
            <a:r>
              <a:rPr lang="en-GB" sz="16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Model Farm in Laguna</a:t>
            </a:r>
            <a:endParaRPr sz="16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gf04d19570d_0_87"/>
          <p:cNvCxnSpPr/>
          <p:nvPr/>
        </p:nvCxnSpPr>
        <p:spPr>
          <a:xfrm rot="10800000">
            <a:off x="8272175" y="3179249"/>
            <a:ext cx="10800" cy="6006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320" name="Google Shape;320;gf04d19570d_0_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0963" y="3779850"/>
            <a:ext cx="633225" cy="63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f2aa21fdee_0_82"/>
          <p:cNvSpPr txBox="1">
            <a:spLocks noGrp="1"/>
          </p:cNvSpPr>
          <p:nvPr>
            <p:ph type="title"/>
          </p:nvPr>
        </p:nvSpPr>
        <p:spPr>
          <a:xfrm>
            <a:off x="212550" y="-76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planned dairy farm in Philippines</a:t>
            </a:r>
            <a:endParaRPr/>
          </a:p>
        </p:txBody>
      </p:sp>
      <p:pic>
        <p:nvPicPr>
          <p:cNvPr id="326" name="Google Shape;326;gf2aa21fdee_0_8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300" y="462975"/>
            <a:ext cx="4199724" cy="2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f2aa21fdee_0_82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0800" y="2864825"/>
            <a:ext cx="3853001" cy="22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f2aa21fdee_0_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4175" y="2967800"/>
            <a:ext cx="3609975" cy="218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f2aa21fdee_0_82"/>
          <p:cNvSpPr txBox="1"/>
          <p:nvPr/>
        </p:nvSpPr>
        <p:spPr>
          <a:xfrm>
            <a:off x="4738800" y="386775"/>
            <a:ext cx="4329000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1700"/>
              <a:buAutoNum type="arabicPeriod"/>
            </a:pPr>
            <a:r>
              <a:rPr lang="en-GB" sz="1700" b="1">
                <a:solidFill>
                  <a:srgbClr val="4285F4"/>
                </a:solidFill>
              </a:rPr>
              <a:t>1 year of detailed market &amp; project planning</a:t>
            </a:r>
            <a:endParaRPr sz="1700" b="1">
              <a:solidFill>
                <a:srgbClr val="4285F4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4285F4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1700"/>
              <a:buAutoNum type="arabicPeriod"/>
            </a:pPr>
            <a:r>
              <a:rPr lang="en-GB" sz="1700" b="1">
                <a:solidFill>
                  <a:srgbClr val="4285F4"/>
                </a:solidFill>
              </a:rPr>
              <a:t>Turn existing farm in Laguna into high productivity farm</a:t>
            </a:r>
            <a:endParaRPr sz="1700" b="1">
              <a:solidFill>
                <a:srgbClr val="4285F4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en-GB" sz="1700" b="1">
                <a:solidFill>
                  <a:schemeClr val="dk1"/>
                </a:solidFill>
              </a:rPr>
              <a:t>Local dairy experts </a:t>
            </a:r>
            <a:endParaRPr sz="17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en-GB" sz="1700" b="1">
                <a:solidFill>
                  <a:schemeClr val="dk1"/>
                </a:solidFill>
              </a:rPr>
              <a:t>Break even OPEX from Y2</a:t>
            </a:r>
            <a:endParaRPr sz="1700" b="1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4285F4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4285F4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 i="0" u="none" strike="noStrike" cap="none">
              <a:solidFill>
                <a:srgbClr val="4285F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 i="0" u="none" strike="noStrike" cap="none">
              <a:solidFill>
                <a:srgbClr val="4285F4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f04d19570d_0_225"/>
          <p:cNvSpPr txBox="1">
            <a:spLocks noGrp="1"/>
          </p:cNvSpPr>
          <p:nvPr>
            <p:ph type="title"/>
          </p:nvPr>
        </p:nvSpPr>
        <p:spPr>
          <a:xfrm>
            <a:off x="134025" y="-6397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Supporting Philippines local community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generate jobs for local farmers</a:t>
            </a:r>
            <a:endParaRPr/>
          </a:p>
        </p:txBody>
      </p:sp>
      <p:pic>
        <p:nvPicPr>
          <p:cNvPr id="335" name="Google Shape;335;gf04d19570d_0_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75" y="1011375"/>
            <a:ext cx="6226949" cy="383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f04d19570d_0_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8400" y="1087575"/>
            <a:ext cx="4175202" cy="18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f04d19570d_0_225"/>
          <p:cNvSpPr txBox="1"/>
          <p:nvPr/>
        </p:nvSpPr>
        <p:spPr>
          <a:xfrm>
            <a:off x="212425" y="4686625"/>
            <a:ext cx="38622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Example based on 1200 cows in farm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Harvest employees work ~73 days a year.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f04d19570d_0_383"/>
          <p:cNvSpPr txBox="1">
            <a:spLocks noGrp="1"/>
          </p:cNvSpPr>
          <p:nvPr>
            <p:ph type="title"/>
          </p:nvPr>
        </p:nvSpPr>
        <p:spPr>
          <a:xfrm>
            <a:off x="222425" y="383241"/>
            <a:ext cx="9065700" cy="4370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endParaRPr sz="4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-GB" sz="4000" dirty="0"/>
              <a:t>Thank you !</a:t>
            </a:r>
            <a:endParaRPr sz="4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-US" sz="4000" dirty="0"/>
              <a:t>We are open to work with:</a:t>
            </a:r>
            <a:endParaRPr sz="4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-GB" sz="2600" dirty="0"/>
              <a:t>Existing Farms on consulting. </a:t>
            </a:r>
            <a:br>
              <a:rPr lang="en-GB" sz="2600" dirty="0"/>
            </a:br>
            <a:r>
              <a:rPr lang="en-GB" sz="2600" dirty="0"/>
              <a:t>Investors, Landowners for our new farms</a:t>
            </a:r>
            <a:endParaRPr lang="en-US" sz="26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br>
              <a:rPr lang="en-US" sz="2400" u="sng" dirty="0">
                <a:solidFill>
                  <a:srgbClr val="3F3F3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400" u="sng" dirty="0">
                <a:solidFill>
                  <a:srgbClr val="3F3F3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www.dairyfresh.asia</a:t>
            </a:r>
            <a:endParaRPr lang="en-US" sz="2400" dirty="0">
              <a:solidFill>
                <a:srgbClr val="3F3F3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-GB" sz="2400" u="sng" dirty="0">
                <a:solidFill>
                  <a:srgbClr val="3F3F3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contact@dairyfresh.asia</a:t>
            </a:r>
            <a:br>
              <a:rPr lang="en-GB" sz="2400" u="sng" dirty="0">
                <a:solidFill>
                  <a:srgbClr val="3F3F3F"/>
                </a:solidFill>
              </a:rPr>
            </a:br>
            <a:br>
              <a:rPr lang="en-GB" sz="2400" u="sng" dirty="0">
                <a:solidFill>
                  <a:srgbClr val="3F3F3F"/>
                </a:solidFill>
              </a:rPr>
            </a:br>
            <a:endParaRPr sz="2400" dirty="0">
              <a:solidFill>
                <a:srgbClr val="3F3F3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f2aa21fdee_0_2"/>
          <p:cNvSpPr txBox="1">
            <a:spLocks noGrp="1"/>
          </p:cNvSpPr>
          <p:nvPr>
            <p:ph type="title"/>
          </p:nvPr>
        </p:nvSpPr>
        <p:spPr>
          <a:xfrm>
            <a:off x="222425" y="1183650"/>
            <a:ext cx="9065700" cy="24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</a:pPr>
            <a:r>
              <a:rPr lang="en-GB" sz="4000"/>
              <a:t>Backup slides</a:t>
            </a:r>
            <a:endParaRPr sz="2400">
              <a:solidFill>
                <a:srgbClr val="3F3F3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adeabbef5_1_456"/>
          <p:cNvSpPr txBox="1">
            <a:spLocks noGrp="1"/>
          </p:cNvSpPr>
          <p:nvPr>
            <p:ph type="title"/>
          </p:nvPr>
        </p:nvSpPr>
        <p:spPr>
          <a:xfrm>
            <a:off x="187750" y="159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700"/>
              <a:t>Avg Resting time(Hours per day)Compare to AVG THI</a:t>
            </a:r>
            <a:endParaRPr sz="2700"/>
          </a:p>
        </p:txBody>
      </p:sp>
      <p:sp>
        <p:nvSpPr>
          <p:cNvPr id="353" name="Google Shape;353;geadeabbef5_1_456"/>
          <p:cNvSpPr txBox="1"/>
          <p:nvPr/>
        </p:nvSpPr>
        <p:spPr>
          <a:xfrm>
            <a:off x="1380525" y="1017725"/>
            <a:ext cx="183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Correlation=-97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geadeabbef5_1_4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650" y="1352075"/>
            <a:ext cx="6577074" cy="361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eadeabbef5_1_4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700"/>
              <a:t>Avg DMI(Kg per day)Compare to AVG THI</a:t>
            </a:r>
            <a:endParaRPr sz="2700"/>
          </a:p>
        </p:txBody>
      </p:sp>
      <p:sp>
        <p:nvSpPr>
          <p:cNvPr id="360" name="Google Shape;360;geadeabbef5_1_462"/>
          <p:cNvSpPr txBox="1"/>
          <p:nvPr/>
        </p:nvSpPr>
        <p:spPr>
          <a:xfrm>
            <a:off x="1380525" y="1017725"/>
            <a:ext cx="183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Correlation=-91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geadeabbef5_1_4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0525" y="1358814"/>
            <a:ext cx="6432625" cy="3656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eadeabbef5_1_277"/>
          <p:cNvSpPr/>
          <p:nvPr/>
        </p:nvSpPr>
        <p:spPr>
          <a:xfrm>
            <a:off x="190750" y="-85850"/>
            <a:ext cx="9144000" cy="51435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geadeabbef5_1_277"/>
          <p:cNvSpPr txBox="1">
            <a:spLocks noGrp="1"/>
          </p:cNvSpPr>
          <p:nvPr>
            <p:ph type="title"/>
          </p:nvPr>
        </p:nvSpPr>
        <p:spPr>
          <a:xfrm>
            <a:off x="311700" y="243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What we will discuss today?</a:t>
            </a:r>
            <a:endParaRPr/>
          </a:p>
        </p:txBody>
      </p:sp>
      <p:sp>
        <p:nvSpPr>
          <p:cNvPr id="94" name="Google Shape;94;geadeabbef5_1_277"/>
          <p:cNvSpPr/>
          <p:nvPr/>
        </p:nvSpPr>
        <p:spPr>
          <a:xfrm rot="5400000">
            <a:off x="4160625" y="-1770975"/>
            <a:ext cx="495300" cy="6675900"/>
          </a:xfrm>
          <a:prstGeom prst="round2SameRect">
            <a:avLst>
              <a:gd name="adj1" fmla="val 48576"/>
              <a:gd name="adj2" fmla="val 0"/>
            </a:avLst>
          </a:prstGeom>
          <a:solidFill>
            <a:srgbClr val="3AB8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eadeabbef5_1_277"/>
          <p:cNvSpPr/>
          <p:nvPr/>
        </p:nvSpPr>
        <p:spPr>
          <a:xfrm rot="-5400000" flipH="1">
            <a:off x="638445" y="1194405"/>
            <a:ext cx="648000" cy="648000"/>
          </a:xfrm>
          <a:prstGeom prst="ellipse">
            <a:avLst/>
          </a:prstGeom>
          <a:solidFill>
            <a:srgbClr val="FFFFFF"/>
          </a:solidFill>
          <a:ln w="50800" cap="flat" cmpd="sng">
            <a:solidFill>
              <a:srgbClr val="3AB8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eadeabbef5_1_277"/>
          <p:cNvSpPr txBox="1"/>
          <p:nvPr/>
        </p:nvSpPr>
        <p:spPr>
          <a:xfrm>
            <a:off x="638445" y="1364516"/>
            <a:ext cx="57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3AB8D9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eadeabbef5_1_277"/>
          <p:cNvSpPr txBox="1"/>
          <p:nvPr/>
        </p:nvSpPr>
        <p:spPr>
          <a:xfrm>
            <a:off x="1323278" y="1364500"/>
            <a:ext cx="560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Why high  productivity farm?  Vietnam Dairy story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eadeabbef5_1_277"/>
          <p:cNvSpPr txBox="1"/>
          <p:nvPr/>
        </p:nvSpPr>
        <p:spPr>
          <a:xfrm>
            <a:off x="5201100" y="4897059"/>
            <a:ext cx="39429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Proprietary and confidential information of FreshDairy.Asia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eadeabbef5_1_277"/>
          <p:cNvSpPr/>
          <p:nvPr/>
        </p:nvSpPr>
        <p:spPr>
          <a:xfrm rot="5400000">
            <a:off x="4126525" y="-967350"/>
            <a:ext cx="510900" cy="6753300"/>
          </a:xfrm>
          <a:prstGeom prst="round2SameRect">
            <a:avLst>
              <a:gd name="adj1" fmla="val 41251"/>
              <a:gd name="adj2" fmla="val 0"/>
            </a:avLst>
          </a:prstGeom>
          <a:solidFill>
            <a:srgbClr val="3AB8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eadeabbef5_1_277"/>
          <p:cNvSpPr/>
          <p:nvPr/>
        </p:nvSpPr>
        <p:spPr>
          <a:xfrm rot="-5400000" flipH="1">
            <a:off x="638445" y="2089633"/>
            <a:ext cx="648000" cy="648000"/>
          </a:xfrm>
          <a:prstGeom prst="ellipse">
            <a:avLst/>
          </a:prstGeom>
          <a:solidFill>
            <a:srgbClr val="FFFFFF"/>
          </a:solidFill>
          <a:ln w="50800" cap="flat" cmpd="sng">
            <a:solidFill>
              <a:srgbClr val="3AB8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eadeabbef5_1_277"/>
          <p:cNvSpPr txBox="1"/>
          <p:nvPr/>
        </p:nvSpPr>
        <p:spPr>
          <a:xfrm>
            <a:off x="638445" y="2259744"/>
            <a:ext cx="57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3AB8D9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eadeabbef5_1_277"/>
          <p:cNvSpPr txBox="1"/>
          <p:nvPr/>
        </p:nvSpPr>
        <p:spPr>
          <a:xfrm>
            <a:off x="1296875" y="2140175"/>
            <a:ext cx="636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>
                <a:solidFill>
                  <a:schemeClr val="lt1"/>
                </a:solidFill>
              </a:rPr>
              <a:t>Becoming best farm in Vietnam: </a:t>
            </a: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 Study VNFM with </a:t>
            </a:r>
            <a:r>
              <a:rPr lang="en-GB" b="1">
                <a:solidFill>
                  <a:schemeClr val="lt1"/>
                </a:solidFill>
              </a:rPr>
              <a:t>Israeli technology &amp; methods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chemeClr val="lt1"/>
              </a:solidFill>
            </a:endParaRPr>
          </a:p>
        </p:txBody>
      </p:sp>
      <p:sp>
        <p:nvSpPr>
          <p:cNvPr id="103" name="Google Shape;103;geadeabbef5_1_277"/>
          <p:cNvSpPr/>
          <p:nvPr/>
        </p:nvSpPr>
        <p:spPr>
          <a:xfrm rot="5400000">
            <a:off x="4174700" y="-101250"/>
            <a:ext cx="476400" cy="6815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AB8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eadeabbef5_1_277"/>
          <p:cNvSpPr/>
          <p:nvPr/>
        </p:nvSpPr>
        <p:spPr>
          <a:xfrm rot="-5400000" flipH="1">
            <a:off x="638445" y="3004033"/>
            <a:ext cx="648000" cy="648000"/>
          </a:xfrm>
          <a:prstGeom prst="ellipse">
            <a:avLst/>
          </a:prstGeom>
          <a:solidFill>
            <a:srgbClr val="FFFFFF"/>
          </a:solidFill>
          <a:ln w="50800" cap="flat" cmpd="sng">
            <a:solidFill>
              <a:srgbClr val="3AB8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eadeabbef5_1_277"/>
          <p:cNvSpPr txBox="1"/>
          <p:nvPr/>
        </p:nvSpPr>
        <p:spPr>
          <a:xfrm>
            <a:off x="638445" y="3174144"/>
            <a:ext cx="57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3AB8D9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eadeabbef5_1_277"/>
          <p:cNvSpPr txBox="1"/>
          <p:nvPr/>
        </p:nvSpPr>
        <p:spPr>
          <a:xfrm>
            <a:off x="1376900" y="3130776"/>
            <a:ext cx="6224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>
                <a:solidFill>
                  <a:schemeClr val="lt1"/>
                </a:solidFill>
              </a:rPr>
              <a:t>Philippines Dairy Farm Project plans</a:t>
            </a:r>
            <a:endParaRPr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eadeabbef5_1_4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700"/>
              <a:t>Avg Heat stress(Hours per day)Compare to AVG THI </a:t>
            </a:r>
            <a:endParaRPr sz="2700"/>
          </a:p>
        </p:txBody>
      </p:sp>
      <p:pic>
        <p:nvPicPr>
          <p:cNvPr id="367" name="Google Shape;367;geadeabbef5_1_4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1000" y="1125000"/>
            <a:ext cx="6961649" cy="373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eadeabbef5_1_468"/>
          <p:cNvSpPr txBox="1"/>
          <p:nvPr/>
        </p:nvSpPr>
        <p:spPr>
          <a:xfrm>
            <a:off x="1380525" y="1017725"/>
            <a:ext cx="183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Correlation=89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eadeabbef5_1_429"/>
          <p:cNvSpPr txBox="1">
            <a:spLocks noGrp="1"/>
          </p:cNvSpPr>
          <p:nvPr>
            <p:ph type="title"/>
          </p:nvPr>
        </p:nvSpPr>
        <p:spPr>
          <a:xfrm>
            <a:off x="0" y="-495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Managing crowding cows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pic>
        <p:nvPicPr>
          <p:cNvPr id="374" name="Google Shape;374;geadeabbef5_1_4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2925" y="2799225"/>
            <a:ext cx="4537503" cy="220671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eadeabbef5_1_429"/>
          <p:cNvSpPr txBox="1"/>
          <p:nvPr/>
        </p:nvSpPr>
        <p:spPr>
          <a:xfrm>
            <a:off x="315300" y="4138450"/>
            <a:ext cx="19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Air Movement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geadeabbef5_1_4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3000" y="373375"/>
            <a:ext cx="3817426" cy="216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eadeabbef5_1_429">
            <a:hlinkClick r:id="rId6"/>
          </p:cNvPr>
          <p:cNvSpPr txBox="1"/>
          <p:nvPr/>
        </p:nvSpPr>
        <p:spPr>
          <a:xfrm>
            <a:off x="1089650" y="4564375"/>
            <a:ext cx="113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Movie 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geadeabbef5_1_4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250" y="1185375"/>
            <a:ext cx="4099552" cy="307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eadeabbef5_1_418"/>
          <p:cNvSpPr txBox="1">
            <a:spLocks noGrp="1"/>
          </p:cNvSpPr>
          <p:nvPr>
            <p:ph type="title"/>
          </p:nvPr>
        </p:nvSpPr>
        <p:spPr>
          <a:xfrm>
            <a:off x="152400" y="160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500"/>
              <a:t>Cows Comforts, Resting &amp; Milk Production  </a:t>
            </a:r>
            <a:endParaRPr sz="2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500"/>
          </a:p>
        </p:txBody>
      </p:sp>
      <p:sp>
        <p:nvSpPr>
          <p:cNvPr id="384" name="Google Shape;384;geadeabbef5_1_418"/>
          <p:cNvSpPr txBox="1"/>
          <p:nvPr/>
        </p:nvSpPr>
        <p:spPr>
          <a:xfrm>
            <a:off x="427000" y="4558850"/>
            <a:ext cx="511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level of cows </a:t>
            </a:r>
            <a:r>
              <a:rPr lang="en-GB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comfort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geadeabbef5_1_4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170125"/>
            <a:ext cx="3112873" cy="233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eadeabbef5_1_4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9349" y="1226850"/>
            <a:ext cx="1564650" cy="278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eadeabbef5_1_4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98425" y="2316475"/>
            <a:ext cx="3769376" cy="2827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geadeabbef5_1_418"/>
          <p:cNvGrpSpPr/>
          <p:nvPr/>
        </p:nvGrpSpPr>
        <p:grpSpPr>
          <a:xfrm>
            <a:off x="5215353" y="1017764"/>
            <a:ext cx="2275296" cy="3028421"/>
            <a:chOff x="5215117" y="1017725"/>
            <a:chExt cx="2923418" cy="2932811"/>
          </a:xfrm>
        </p:grpSpPr>
        <p:pic>
          <p:nvPicPr>
            <p:cNvPr id="389" name="Google Shape;389;geadeabbef5_1_4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15117" y="1017725"/>
              <a:ext cx="2086282" cy="27805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0" name="Google Shape;390;geadeabbef5_1_418"/>
            <p:cNvCxnSpPr/>
            <p:nvPr/>
          </p:nvCxnSpPr>
          <p:spPr>
            <a:xfrm>
              <a:off x="6127635" y="2182336"/>
              <a:ext cx="2010900" cy="17682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eadeabbef5_1_3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96" name="Google Shape;396;geadeabbef5_1_3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2107" y="198750"/>
            <a:ext cx="3508818" cy="234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eadeabbef5_1_3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1650" y="1054588"/>
            <a:ext cx="2175340" cy="145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eadeabbef5_1_302"/>
          <p:cNvPicPr preferRelativeResize="0"/>
          <p:nvPr/>
        </p:nvPicPr>
        <p:blipFill rotWithShape="1">
          <a:blip r:embed="rId5">
            <a:alphaModFix/>
          </a:blip>
          <a:srcRect r="6181" b="6181"/>
          <a:stretch/>
        </p:blipFill>
        <p:spPr>
          <a:xfrm>
            <a:off x="311700" y="3132079"/>
            <a:ext cx="2748723" cy="183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eadeabbef5_1_3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700" y="883550"/>
            <a:ext cx="2810900" cy="213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eadeabbef5_1_30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53925" y="2711700"/>
            <a:ext cx="3120475" cy="234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eadeabbef5_1_30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05725" y="2703475"/>
            <a:ext cx="2515199" cy="23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eadeabbef5_1_302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800"/>
              <a:t>TH-True-Milk High Productivity Dairy Farm Construction 2010</a:t>
            </a: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04d19570d_0_0"/>
          <p:cNvSpPr/>
          <p:nvPr/>
        </p:nvSpPr>
        <p:spPr>
          <a:xfrm>
            <a:off x="-1675" y="20525"/>
            <a:ext cx="9144000" cy="49671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f04d19570d_0_0"/>
          <p:cNvSpPr txBox="1">
            <a:spLocks noGrp="1"/>
          </p:cNvSpPr>
          <p:nvPr>
            <p:ph type="title"/>
          </p:nvPr>
        </p:nvSpPr>
        <p:spPr>
          <a:xfrm>
            <a:off x="181250" y="6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company profile</a:t>
            </a:r>
            <a:endParaRPr/>
          </a:p>
        </p:txBody>
      </p:sp>
      <p:sp>
        <p:nvSpPr>
          <p:cNvPr id="113" name="Google Shape;113;gf04d19570d_0_0"/>
          <p:cNvSpPr txBox="1">
            <a:spLocks noGrp="1"/>
          </p:cNvSpPr>
          <p:nvPr>
            <p:ph type="body" idx="1"/>
          </p:nvPr>
        </p:nvSpPr>
        <p:spPr>
          <a:xfrm>
            <a:off x="28850" y="639100"/>
            <a:ext cx="8961000" cy="21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 sz="2000">
                <a:solidFill>
                  <a:srgbClr val="000000"/>
                </a:solidFill>
              </a:rPr>
              <a:t>30+ years 3rd generation dairy farmers from Israel 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 sz="2000">
                <a:solidFill>
                  <a:srgbClr val="000000"/>
                </a:solidFill>
              </a:rPr>
              <a:t>Last 10+ years of work with the leading dairy farms in Vietnam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 sz="2000">
                <a:solidFill>
                  <a:srgbClr val="000000"/>
                </a:solidFill>
              </a:rPr>
              <a:t>Unique combination of Israeli technology &amp; know-how , localized to southeast asia needs</a:t>
            </a:r>
            <a:endParaRPr sz="20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 sz="2000">
                <a:solidFill>
                  <a:srgbClr val="000000"/>
                </a:solidFill>
              </a:rPr>
              <a:t>Build-Operate high productivity dairy farms (Turn-Key , JV or consulting)</a:t>
            </a:r>
            <a:endParaRPr sz="20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 sz="2000">
                <a:solidFill>
                  <a:srgbClr val="000000"/>
                </a:solidFill>
              </a:rPr>
              <a:t>Philippines dairy experience and team presence 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 sz="3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04d19570d_0_6"/>
          <p:cNvSpPr/>
          <p:nvPr/>
        </p:nvSpPr>
        <p:spPr>
          <a:xfrm>
            <a:off x="30800" y="1193925"/>
            <a:ext cx="9113100" cy="39498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f04d19570d_0_6"/>
          <p:cNvSpPr txBox="1">
            <a:spLocks noGrp="1"/>
          </p:cNvSpPr>
          <p:nvPr>
            <p:ph type="title"/>
          </p:nvPr>
        </p:nvSpPr>
        <p:spPr>
          <a:xfrm>
            <a:off x="183200" y="-76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proven success in generating high productivity farms across Asia </a:t>
            </a:r>
            <a:endParaRPr/>
          </a:p>
        </p:txBody>
      </p:sp>
      <p:pic>
        <p:nvPicPr>
          <p:cNvPr id="120" name="Google Shape;120;gf04d19570d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6416" y="2575025"/>
            <a:ext cx="1682560" cy="109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f04d19570d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905000"/>
            <a:ext cx="1517999" cy="10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f04d19570d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4800" y="1904594"/>
            <a:ext cx="1763100" cy="98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f04d19570d_0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3759" y="3102550"/>
            <a:ext cx="1762966" cy="164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f04d19570d_0_6"/>
          <p:cNvSpPr/>
          <p:nvPr/>
        </p:nvSpPr>
        <p:spPr>
          <a:xfrm rot="-794309">
            <a:off x="4313383" y="3910001"/>
            <a:ext cx="1606937" cy="42124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F3F3F"/>
                </a:solidFill>
                <a:latin typeface="Arial"/>
              </a:rPr>
              <a:t>Future Milk</a:t>
            </a:r>
          </a:p>
        </p:txBody>
      </p:sp>
      <p:sp>
        <p:nvSpPr>
          <p:cNvPr id="125" name="Google Shape;125;gf04d19570d_0_6"/>
          <p:cNvSpPr txBox="1"/>
          <p:nvPr/>
        </p:nvSpPr>
        <p:spPr>
          <a:xfrm>
            <a:off x="6429700" y="3787975"/>
            <a:ext cx="2496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3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Milky Way</a:t>
            </a:r>
            <a:endParaRPr sz="30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f04d19570d_0_6"/>
          <p:cNvSpPr txBox="1"/>
          <p:nvPr/>
        </p:nvSpPr>
        <p:spPr>
          <a:xfrm>
            <a:off x="2192950" y="2836725"/>
            <a:ext cx="1763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 True Milk</a:t>
            </a:r>
            <a:endParaRPr sz="1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gf04d19570d_0_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55125" y="3533100"/>
            <a:ext cx="1762975" cy="44074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f04d19570d_0_6"/>
          <p:cNvSpPr txBox="1"/>
          <p:nvPr/>
        </p:nvSpPr>
        <p:spPr>
          <a:xfrm>
            <a:off x="6824100" y="1775488"/>
            <a:ext cx="1408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DDEF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f04d19570d_0_6"/>
          <p:cNvSpPr txBox="1"/>
          <p:nvPr/>
        </p:nvSpPr>
        <p:spPr>
          <a:xfrm>
            <a:off x="30800" y="1159950"/>
            <a:ext cx="939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Know-how and technology localized to Southeast Asia 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eadeabbef5_1_313"/>
          <p:cNvSpPr txBox="1"/>
          <p:nvPr/>
        </p:nvSpPr>
        <p:spPr>
          <a:xfrm>
            <a:off x="2037125" y="654925"/>
            <a:ext cx="62220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95CD"/>
              </a:buClr>
              <a:buSzPts val="4500"/>
              <a:buFont typeface="Arial"/>
              <a:buNone/>
            </a:pPr>
            <a:r>
              <a:rPr lang="en-GB" sz="1900" b="1" i="0" u="none" strike="noStrike" cap="none">
                <a:solidFill>
                  <a:srgbClr val="0195CD"/>
                </a:solidFill>
                <a:latin typeface="Arial"/>
                <a:ea typeface="Arial"/>
                <a:cs typeface="Arial"/>
                <a:sym typeface="Arial"/>
              </a:rPr>
              <a:t>High Cow's Productivity provide lower costs per litter &amp; higher Revenues 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" name="Google Shape;135;geadeabbef5_1_313"/>
          <p:cNvGrpSpPr/>
          <p:nvPr/>
        </p:nvGrpSpPr>
        <p:grpSpPr>
          <a:xfrm>
            <a:off x="1084550" y="1448150"/>
            <a:ext cx="3289100" cy="1622975"/>
            <a:chOff x="1084550" y="1448150"/>
            <a:chExt cx="3289100" cy="1622975"/>
          </a:xfrm>
        </p:grpSpPr>
        <p:pic>
          <p:nvPicPr>
            <p:cNvPr id="136" name="Google Shape;136;geadeabbef5_1_3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6425" y="1896043"/>
              <a:ext cx="1608624" cy="894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geadeabbef5_1_313"/>
            <p:cNvSpPr txBox="1"/>
            <p:nvPr/>
          </p:nvSpPr>
          <p:spPr>
            <a:xfrm>
              <a:off x="1084550" y="1448150"/>
              <a:ext cx="1608600" cy="40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95CD"/>
                </a:buClr>
                <a:buSzPts val="4500"/>
                <a:buFont typeface="Arial"/>
                <a:buNone/>
              </a:pPr>
              <a:r>
                <a:rPr lang="en-GB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 liter/day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8" name="Google Shape;138;geadeabbef5_1_3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93150" y="2437900"/>
              <a:ext cx="633225" cy="633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geadeabbef5_1_313"/>
            <p:cNvSpPr txBox="1"/>
            <p:nvPr/>
          </p:nvSpPr>
          <p:spPr>
            <a:xfrm>
              <a:off x="2765050" y="2119500"/>
              <a:ext cx="1608600" cy="40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95CD"/>
                </a:buClr>
                <a:buSzPts val="4500"/>
                <a:buFont typeface="Arial"/>
                <a:buNone/>
              </a:pPr>
              <a:r>
                <a:rPr lang="en-GB" sz="1600" b="1" i="0" u="none" strike="noStrike" cap="none">
                  <a:solidFill>
                    <a:srgbClr val="0195CD"/>
                  </a:solidFill>
                  <a:latin typeface="Arial"/>
                  <a:ea typeface="Arial"/>
                  <a:cs typeface="Arial"/>
                  <a:sym typeface="Arial"/>
                </a:rPr>
                <a:t>12 kg feed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40;geadeabbef5_1_313"/>
          <p:cNvGrpSpPr/>
          <p:nvPr/>
        </p:nvGrpSpPr>
        <p:grpSpPr>
          <a:xfrm>
            <a:off x="5264675" y="2112450"/>
            <a:ext cx="3868875" cy="1758974"/>
            <a:chOff x="5264675" y="2112450"/>
            <a:chExt cx="3868875" cy="1758974"/>
          </a:xfrm>
        </p:grpSpPr>
        <p:pic>
          <p:nvPicPr>
            <p:cNvPr id="141" name="Google Shape;141;geadeabbef5_1_3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88724" y="3099584"/>
              <a:ext cx="633225" cy="6332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2" name="Google Shape;142;geadeabbef5_1_313"/>
            <p:cNvGrpSpPr/>
            <p:nvPr/>
          </p:nvGrpSpPr>
          <p:grpSpPr>
            <a:xfrm>
              <a:off x="5264675" y="2112450"/>
              <a:ext cx="3868875" cy="1758974"/>
              <a:chOff x="5264675" y="2112450"/>
              <a:chExt cx="3868875" cy="1758974"/>
            </a:xfrm>
          </p:grpSpPr>
          <p:pic>
            <p:nvPicPr>
              <p:cNvPr id="143" name="Google Shape;143;geadeabbef5_1_31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448750" y="3148925"/>
                <a:ext cx="633225" cy="63322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44" name="Google Shape;144;geadeabbef5_1_313"/>
              <p:cNvGrpSpPr/>
              <p:nvPr/>
            </p:nvGrpSpPr>
            <p:grpSpPr>
              <a:xfrm>
                <a:off x="5264675" y="2112450"/>
                <a:ext cx="3868875" cy="1758974"/>
                <a:chOff x="5264675" y="2112450"/>
                <a:chExt cx="3868875" cy="1758974"/>
              </a:xfrm>
            </p:grpSpPr>
            <p:pic>
              <p:nvPicPr>
                <p:cNvPr id="145" name="Google Shape;145;geadeabbef5_1_31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264675" y="2571750"/>
                  <a:ext cx="2336474" cy="12996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46" name="Google Shape;146;geadeabbef5_1_313"/>
                <p:cNvSpPr txBox="1"/>
                <p:nvPr/>
              </p:nvSpPr>
              <p:spPr>
                <a:xfrm>
                  <a:off x="5552400" y="2112450"/>
                  <a:ext cx="1608600" cy="420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195CD"/>
                    </a:buClr>
                    <a:buSzPts val="4500"/>
                    <a:buFont typeface="Arial"/>
                    <a:buNone/>
                  </a:pPr>
                  <a:r>
                    <a:rPr lang="en-GB" sz="17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 liter/day</a:t>
                  </a:r>
                  <a:endParaRPr sz="1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geadeabbef5_1_313"/>
                <p:cNvSpPr txBox="1"/>
                <p:nvPr/>
              </p:nvSpPr>
              <p:spPr>
                <a:xfrm>
                  <a:off x="7524950" y="2796475"/>
                  <a:ext cx="1608600" cy="392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195CD"/>
                    </a:buClr>
                    <a:buSzPts val="4500"/>
                    <a:buFont typeface="Arial"/>
                    <a:buNone/>
                  </a:pPr>
                  <a:r>
                    <a:rPr lang="en-GB" sz="1500" b="1" i="0" u="none" strike="noStrike" cap="none">
                      <a:solidFill>
                        <a:srgbClr val="0195CD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 kg feed</a:t>
                  </a:r>
                  <a:endParaRPr sz="15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48" name="Google Shape;148;geadeabbef5_1_313"/>
          <p:cNvGrpSpPr/>
          <p:nvPr/>
        </p:nvGrpSpPr>
        <p:grpSpPr>
          <a:xfrm>
            <a:off x="604475" y="3071125"/>
            <a:ext cx="3289100" cy="1728775"/>
            <a:chOff x="1084550" y="3018650"/>
            <a:chExt cx="3289100" cy="1728775"/>
          </a:xfrm>
        </p:grpSpPr>
        <p:pic>
          <p:nvPicPr>
            <p:cNvPr id="149" name="Google Shape;149;geadeabbef5_1_3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6425" y="3466543"/>
              <a:ext cx="1608624" cy="894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geadeabbef5_1_313"/>
            <p:cNvSpPr txBox="1"/>
            <p:nvPr/>
          </p:nvSpPr>
          <p:spPr>
            <a:xfrm>
              <a:off x="1084550" y="3018650"/>
              <a:ext cx="1608600" cy="40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95CD"/>
                </a:buClr>
                <a:buSzPts val="4500"/>
                <a:buFont typeface="Arial"/>
                <a:buNone/>
              </a:pPr>
              <a:r>
                <a:rPr lang="en-GB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 liter/day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1" name="Google Shape;151;geadeabbef5_1_3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93150" y="4114200"/>
              <a:ext cx="633225" cy="633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geadeabbef5_1_313"/>
            <p:cNvSpPr txBox="1"/>
            <p:nvPr/>
          </p:nvSpPr>
          <p:spPr>
            <a:xfrm>
              <a:off x="2765050" y="3766200"/>
              <a:ext cx="1608600" cy="39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95CD"/>
                </a:buClr>
                <a:buSzPts val="4500"/>
                <a:buFont typeface="Arial"/>
                <a:buNone/>
              </a:pPr>
              <a:r>
                <a:rPr lang="en-GB" sz="1500" b="1" i="0" u="none" strike="noStrike" cap="none">
                  <a:solidFill>
                    <a:srgbClr val="0195CD"/>
                  </a:solidFill>
                  <a:latin typeface="Arial"/>
                  <a:ea typeface="Arial"/>
                  <a:cs typeface="Arial"/>
                  <a:sym typeface="Arial"/>
                </a:rPr>
                <a:t>12 kg feed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153;geadeabbef5_1_313"/>
          <p:cNvSpPr txBox="1"/>
          <p:nvPr/>
        </p:nvSpPr>
        <p:spPr>
          <a:xfrm>
            <a:off x="4373650" y="2748025"/>
            <a:ext cx="6333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95CD"/>
              </a:buClr>
              <a:buSzPts val="4500"/>
              <a:buFont typeface="Arial"/>
              <a:buNone/>
            </a:pPr>
            <a:r>
              <a:rPr lang="en-GB" sz="22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endParaRPr sz="22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eadeabbef5_1_313"/>
          <p:cNvSpPr txBox="1">
            <a:spLocks noGrp="1"/>
          </p:cNvSpPr>
          <p:nvPr>
            <p:ph type="title"/>
          </p:nvPr>
        </p:nvSpPr>
        <p:spPr>
          <a:xfrm>
            <a:off x="284825" y="0"/>
            <a:ext cx="869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700"/>
              <a:t>Why to be high productivity farm in Southeast Asia?   </a:t>
            </a:r>
            <a:endParaRPr sz="2700"/>
          </a:p>
        </p:txBody>
      </p:sp>
      <p:sp>
        <p:nvSpPr>
          <p:cNvPr id="155" name="Google Shape;155;geadeabbef5_1_313"/>
          <p:cNvSpPr txBox="1"/>
          <p:nvPr/>
        </p:nvSpPr>
        <p:spPr>
          <a:xfrm>
            <a:off x="396250" y="4602500"/>
            <a:ext cx="304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u="sng">
                <a:solidFill>
                  <a:srgbClr val="FF0000"/>
                </a:solidFill>
              </a:rPr>
              <a:t>Total </a:t>
            </a:r>
            <a:r>
              <a:rPr lang="en-GB" sz="14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 liter and 24 kg feed</a:t>
            </a:r>
            <a:endParaRPr sz="1400" b="1" i="0" u="sng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eadeabbef5_1_313"/>
          <p:cNvSpPr txBox="1"/>
          <p:nvPr/>
        </p:nvSpPr>
        <p:spPr>
          <a:xfrm>
            <a:off x="5181625" y="4602500"/>
            <a:ext cx="304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u="sng">
                <a:solidFill>
                  <a:srgbClr val="FF0000"/>
                </a:solidFill>
              </a:rPr>
              <a:t>Total </a:t>
            </a:r>
            <a:r>
              <a:rPr lang="en-GB" sz="14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 liter and 15 kg feed</a:t>
            </a:r>
            <a:endParaRPr sz="1400" b="1" i="0" u="sng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eadeabbef5_1_313"/>
          <p:cNvSpPr txBox="1"/>
          <p:nvPr/>
        </p:nvSpPr>
        <p:spPr>
          <a:xfrm>
            <a:off x="4892650" y="1888213"/>
            <a:ext cx="39471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GB" sz="7000" b="0" i="0" u="none" strike="noStrike" cap="non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Profitable Farm </a:t>
            </a:r>
            <a:endParaRPr sz="7000" b="0" i="0" u="none" strike="noStrike" cap="non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eadeabbef5_1_313"/>
          <p:cNvSpPr txBox="1"/>
          <p:nvPr/>
        </p:nvSpPr>
        <p:spPr>
          <a:xfrm>
            <a:off x="191625" y="1630650"/>
            <a:ext cx="41148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GB" sz="7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Losing Farm</a:t>
            </a:r>
            <a:endParaRPr sz="7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eadeabbef5_1_341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Why Milk Productivity is Critical for Profitability?</a:t>
            </a:r>
            <a:endParaRPr/>
          </a:p>
        </p:txBody>
      </p:sp>
      <p:pic>
        <p:nvPicPr>
          <p:cNvPr id="164" name="Google Shape;164;geadeabbef5_1_341" title="Ch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950" y="572700"/>
            <a:ext cx="6993544" cy="451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eadeabbef5_1_341"/>
          <p:cNvSpPr txBox="1"/>
          <p:nvPr/>
        </p:nvSpPr>
        <p:spPr>
          <a:xfrm>
            <a:off x="6345272" y="2390930"/>
            <a:ext cx="102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Profit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eadeabbef5_1_341"/>
          <p:cNvSpPr txBox="1"/>
          <p:nvPr/>
        </p:nvSpPr>
        <p:spPr>
          <a:xfrm>
            <a:off x="1588147" y="3710858"/>
            <a:ext cx="102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2aa21fdee_0_176"/>
          <p:cNvSpPr txBox="1">
            <a:spLocks noGrp="1"/>
          </p:cNvSpPr>
          <p:nvPr>
            <p:ph type="title"/>
          </p:nvPr>
        </p:nvSpPr>
        <p:spPr>
          <a:xfrm>
            <a:off x="199875" y="-167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The best dairy farm in Vietnam: VNFM </a:t>
            </a:r>
            <a:endParaRPr/>
          </a:p>
        </p:txBody>
      </p:sp>
      <p:sp>
        <p:nvSpPr>
          <p:cNvPr id="172" name="Google Shape;172;gf2aa21fdee_0_176"/>
          <p:cNvSpPr/>
          <p:nvPr/>
        </p:nvSpPr>
        <p:spPr>
          <a:xfrm>
            <a:off x="0" y="650175"/>
            <a:ext cx="3597000" cy="11367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/>
              <a:t>35</a:t>
            </a:r>
            <a:r>
              <a:rPr lang="en-GB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Litter</a:t>
            </a:r>
            <a:r>
              <a:rPr lang="en-GB" sz="3000" b="1"/>
              <a:t> </a:t>
            </a:r>
            <a:r>
              <a:rPr lang="en-GB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cow/day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best in </a:t>
            </a:r>
            <a:r>
              <a:rPr lang="en-GB" sz="2000"/>
              <a:t>Vietnam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f2aa21fdee_0_176"/>
          <p:cNvSpPr/>
          <p:nvPr/>
        </p:nvSpPr>
        <p:spPr>
          <a:xfrm>
            <a:off x="0" y="1863075"/>
            <a:ext cx="4454100" cy="1491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Productivity Farm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Automated &amp; Operated by </a:t>
            </a:r>
            <a:r>
              <a:rPr lang="en-GB" sz="2000"/>
              <a:t>minimal</a:t>
            </a: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/>
              <a:t>staff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f2aa21fdee_0_176"/>
          <p:cNvSpPr/>
          <p:nvPr/>
        </p:nvSpPr>
        <p:spPr>
          <a:xfrm>
            <a:off x="3690125" y="650175"/>
            <a:ext cx="3494100" cy="1136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2000">
                <a:solidFill>
                  <a:schemeClr val="lt1"/>
                </a:solidFill>
              </a:rPr>
              <a:t>Started with </a:t>
            </a:r>
            <a:r>
              <a:rPr lang="en-GB" sz="3000" b="1">
                <a:solidFill>
                  <a:schemeClr val="lt1"/>
                </a:solidFill>
              </a:rPr>
              <a:t>200 </a:t>
            </a:r>
            <a:r>
              <a:rPr lang="en-GB" sz="2000">
                <a:solidFill>
                  <a:schemeClr val="lt1"/>
                </a:solidFill>
              </a:rPr>
              <a:t>cows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>
                <a:solidFill>
                  <a:schemeClr val="lt1"/>
                </a:solidFill>
              </a:rPr>
              <a:t>Now more than </a:t>
            </a:r>
            <a:r>
              <a:rPr lang="en-GB" sz="3000" b="1">
                <a:solidFill>
                  <a:schemeClr val="lt1"/>
                </a:solidFill>
              </a:rPr>
              <a:t>800</a:t>
            </a:r>
            <a:r>
              <a:rPr lang="en-GB" sz="2000">
                <a:solidFill>
                  <a:schemeClr val="lt1"/>
                </a:solidFill>
              </a:rPr>
              <a:t> cows 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f2aa21fdee_0_176"/>
          <p:cNvSpPr/>
          <p:nvPr/>
        </p:nvSpPr>
        <p:spPr>
          <a:xfrm>
            <a:off x="7268293" y="650175"/>
            <a:ext cx="1838400" cy="1136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/>
              <a:t>Highly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/>
              <a:t>profitable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f2aa21fdee_0_176"/>
          <p:cNvSpPr/>
          <p:nvPr/>
        </p:nvSpPr>
        <p:spPr>
          <a:xfrm>
            <a:off x="4572000" y="1866025"/>
            <a:ext cx="4572000" cy="9132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Fresh Milk 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times a day production 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f2aa21fdee_0_176"/>
          <p:cNvSpPr/>
          <p:nvPr/>
        </p:nvSpPr>
        <p:spPr>
          <a:xfrm>
            <a:off x="0" y="3430275"/>
            <a:ext cx="4454100" cy="1491000"/>
          </a:xfrm>
          <a:prstGeom prst="rect">
            <a:avLst/>
          </a:prstGeom>
          <a:solidFill>
            <a:srgbClr val="FAE0A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/>
              <a:t>CoOp with community 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/>
              <a:t>Train and employ local talent, buy corn and feed from nearby farmers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f2aa21fdee_0_176"/>
          <p:cNvSpPr/>
          <p:nvPr/>
        </p:nvSpPr>
        <p:spPr>
          <a:xfrm>
            <a:off x="4572000" y="2939300"/>
            <a:ext cx="4572000" cy="1982100"/>
          </a:xfrm>
          <a:prstGeom prst="rect">
            <a:avLst/>
          </a:prstGeom>
          <a:solidFill>
            <a:srgbClr val="EEB1C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Technology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to monitor and improve every aspect of the farm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/>
              <a:t>Localize Israeli technology and methods to southeast Asia ecosystem</a:t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adeabbef5_1_348"/>
          <p:cNvSpPr/>
          <p:nvPr/>
        </p:nvSpPr>
        <p:spPr>
          <a:xfrm>
            <a:off x="37193" y="1127850"/>
            <a:ext cx="3853800" cy="35571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eadeabbef5_1_348"/>
          <p:cNvSpPr/>
          <p:nvPr/>
        </p:nvSpPr>
        <p:spPr>
          <a:xfrm>
            <a:off x="4903925" y="1472800"/>
            <a:ext cx="3368700" cy="2817600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Management </a:t>
            </a:r>
            <a:endParaRPr b="1" u="sng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u="sng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know-how </a:t>
            </a:r>
            <a:endParaRPr b="1" u="sng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u="sng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endParaRPr sz="1400" b="1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u="sng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eadeabbef5_1_348"/>
          <p:cNvSpPr txBox="1"/>
          <p:nvPr/>
        </p:nvSpPr>
        <p:spPr>
          <a:xfrm>
            <a:off x="5803982" y="1069526"/>
            <a:ext cx="1554000" cy="2769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Nutrition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eadeabbef5_1_348"/>
          <p:cNvSpPr txBox="1"/>
          <p:nvPr/>
        </p:nvSpPr>
        <p:spPr>
          <a:xfrm rot="-3479114">
            <a:off x="7811418" y="4146335"/>
            <a:ext cx="1553936" cy="277105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Fertility &amp;  Health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eadeabbef5_1_348"/>
          <p:cNvSpPr txBox="1"/>
          <p:nvPr/>
        </p:nvSpPr>
        <p:spPr>
          <a:xfrm rot="2917302">
            <a:off x="3963880" y="4254146"/>
            <a:ext cx="1437307" cy="33838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Cows comfort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eadeabbef5_1_348"/>
          <p:cNvSpPr/>
          <p:nvPr/>
        </p:nvSpPr>
        <p:spPr>
          <a:xfrm rot="-1984924">
            <a:off x="7650828" y="1303619"/>
            <a:ext cx="470468" cy="2261472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eadeabbef5_1_348"/>
          <p:cNvSpPr/>
          <p:nvPr/>
        </p:nvSpPr>
        <p:spPr>
          <a:xfrm rot="5400000">
            <a:off x="6398888" y="3490145"/>
            <a:ext cx="470400" cy="22617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eadeabbef5_1_348"/>
          <p:cNvSpPr/>
          <p:nvPr/>
        </p:nvSpPr>
        <p:spPr>
          <a:xfrm rot="-8945181">
            <a:off x="5062067" y="1357167"/>
            <a:ext cx="470661" cy="2261415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eadeabbef5_1_348"/>
          <p:cNvSpPr txBox="1">
            <a:spLocks noGrp="1"/>
          </p:cNvSpPr>
          <p:nvPr>
            <p:ph type="title"/>
          </p:nvPr>
        </p:nvSpPr>
        <p:spPr>
          <a:xfrm>
            <a:off x="4807025" y="-72275"/>
            <a:ext cx="40059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00"/>
              <a:t>Key to High Productivity &amp; Profitability in VNFM </a:t>
            </a:r>
            <a:endParaRPr sz="2200"/>
          </a:p>
        </p:txBody>
      </p:sp>
      <p:sp>
        <p:nvSpPr>
          <p:cNvPr id="192" name="Google Shape;192;geadeabbef5_1_348"/>
          <p:cNvSpPr txBox="1"/>
          <p:nvPr/>
        </p:nvSpPr>
        <p:spPr>
          <a:xfrm>
            <a:off x="60275" y="1307700"/>
            <a:ext cx="37155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 sz="1800"/>
              <a:t>All year Hot &amp; Humid weather 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 sz="1800"/>
              <a:t>Inconsistent nutrition supply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 sz="1800"/>
              <a:t>Cost-effective solutions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 sz="1800"/>
              <a:t>Lack of expertise / technology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 sz="1800"/>
              <a:t>Cow’s genetics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geadeabbef5_1_348"/>
          <p:cNvSpPr txBox="1">
            <a:spLocks noGrp="1"/>
          </p:cNvSpPr>
          <p:nvPr>
            <p:ph type="title"/>
          </p:nvPr>
        </p:nvSpPr>
        <p:spPr>
          <a:xfrm>
            <a:off x="226625" y="-72275"/>
            <a:ext cx="41994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00"/>
              <a:t>Vietnam &amp; Philippines unique ecosystem  </a:t>
            </a:r>
            <a:endParaRPr sz="2200"/>
          </a:p>
        </p:txBody>
      </p:sp>
      <p:sp>
        <p:nvSpPr>
          <p:cNvPr id="194" name="Google Shape;194;geadeabbef5_1_348"/>
          <p:cNvSpPr/>
          <p:nvPr/>
        </p:nvSpPr>
        <p:spPr>
          <a:xfrm>
            <a:off x="3978075" y="2433300"/>
            <a:ext cx="449400" cy="47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eadeabbef5_1_3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50" y="1278150"/>
            <a:ext cx="8926051" cy="27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eadeabbef5_1_366"/>
          <p:cNvSpPr txBox="1"/>
          <p:nvPr/>
        </p:nvSpPr>
        <p:spPr>
          <a:xfrm>
            <a:off x="5201100" y="4973259"/>
            <a:ext cx="39429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Proprietary and confidential information of FreshDairy.Asia </a:t>
            </a:r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eadeabbef5_1_366"/>
          <p:cNvSpPr txBox="1">
            <a:spLocks noGrp="1"/>
          </p:cNvSpPr>
          <p:nvPr>
            <p:ph type="title"/>
          </p:nvPr>
        </p:nvSpPr>
        <p:spPr>
          <a:xfrm>
            <a:off x="150550" y="95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VNFM Milk Production from 2015 till now </a:t>
            </a:r>
            <a:endParaRPr/>
          </a:p>
        </p:txBody>
      </p:sp>
      <p:grpSp>
        <p:nvGrpSpPr>
          <p:cNvPr id="202" name="Google Shape;202;geadeabbef5_1_366"/>
          <p:cNvGrpSpPr/>
          <p:nvPr/>
        </p:nvGrpSpPr>
        <p:grpSpPr>
          <a:xfrm>
            <a:off x="1712159" y="2682655"/>
            <a:ext cx="1088060" cy="886285"/>
            <a:chOff x="1891700" y="2172150"/>
            <a:chExt cx="1130100" cy="936975"/>
          </a:xfrm>
        </p:grpSpPr>
        <p:sp>
          <p:nvSpPr>
            <p:cNvPr id="203" name="Google Shape;203;geadeabbef5_1_366"/>
            <p:cNvSpPr txBox="1"/>
            <p:nvPr/>
          </p:nvSpPr>
          <p:spPr>
            <a:xfrm>
              <a:off x="1990400" y="2621025"/>
              <a:ext cx="1031400" cy="4881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Improving Silage quality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4" name="Google Shape;204;geadeabbef5_1_366"/>
            <p:cNvCxnSpPr/>
            <p:nvPr/>
          </p:nvCxnSpPr>
          <p:spPr>
            <a:xfrm rot="10800000">
              <a:off x="1891700" y="2172150"/>
              <a:ext cx="614400" cy="459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205" name="Google Shape;205;geadeabbef5_1_366"/>
          <p:cNvGrpSpPr/>
          <p:nvPr/>
        </p:nvGrpSpPr>
        <p:grpSpPr>
          <a:xfrm>
            <a:off x="3168280" y="2606924"/>
            <a:ext cx="1414103" cy="805351"/>
            <a:chOff x="3284550" y="2073650"/>
            <a:chExt cx="1691713" cy="1002303"/>
          </a:xfrm>
        </p:grpSpPr>
        <p:sp>
          <p:nvSpPr>
            <p:cNvPr id="206" name="Google Shape;206;geadeabbef5_1_366"/>
            <p:cNvSpPr txBox="1"/>
            <p:nvPr/>
          </p:nvSpPr>
          <p:spPr>
            <a:xfrm>
              <a:off x="3344863" y="2673653"/>
              <a:ext cx="1631400" cy="4023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Adding Cooling Tunnel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7" name="Google Shape;207;geadeabbef5_1_366"/>
            <p:cNvCxnSpPr/>
            <p:nvPr/>
          </p:nvCxnSpPr>
          <p:spPr>
            <a:xfrm rot="10800000">
              <a:off x="3284550" y="2073650"/>
              <a:ext cx="674700" cy="6000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208" name="Google Shape;208;geadeabbef5_1_366"/>
          <p:cNvGrpSpPr/>
          <p:nvPr/>
        </p:nvGrpSpPr>
        <p:grpSpPr>
          <a:xfrm>
            <a:off x="5274725" y="2571649"/>
            <a:ext cx="1031400" cy="923316"/>
            <a:chOff x="5808125" y="2172150"/>
            <a:chExt cx="1031400" cy="799200"/>
          </a:xfrm>
        </p:grpSpPr>
        <p:sp>
          <p:nvSpPr>
            <p:cNvPr id="209" name="Google Shape;209;geadeabbef5_1_366"/>
            <p:cNvSpPr txBox="1"/>
            <p:nvPr/>
          </p:nvSpPr>
          <p:spPr>
            <a:xfrm>
              <a:off x="5808125" y="2571750"/>
              <a:ext cx="1031400" cy="3996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5"/>
                </a:rPr>
                <a:t>Improving Cows Comfort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0" name="Google Shape;210;geadeabbef5_1_366"/>
            <p:cNvCxnSpPr/>
            <p:nvPr/>
          </p:nvCxnSpPr>
          <p:spPr>
            <a:xfrm rot="10800000">
              <a:off x="6142375" y="2172150"/>
              <a:ext cx="163500" cy="3996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pic>
        <p:nvPicPr>
          <p:cNvPr id="211" name="Google Shape;211;geadeabbef5_1_3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3128" y="878276"/>
            <a:ext cx="2674751" cy="358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eadeabbef5_1_3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16596" y="1013464"/>
            <a:ext cx="4155409" cy="311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eadeabbef5_1_3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56807" y="965124"/>
            <a:ext cx="1230376" cy="252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eadeabbef5_1_3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16524" y="165475"/>
            <a:ext cx="1564650" cy="278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eadeabbef5_1_36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74726" y="309251"/>
            <a:ext cx="2294699" cy="471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eadeabbef5_1_36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08463" y="1959275"/>
            <a:ext cx="4247375" cy="31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717</Words>
  <Application>Microsoft Office PowerPoint</Application>
  <PresentationFormat>On-screen Show (16:9)</PresentationFormat>
  <Paragraphs>163</Paragraphs>
  <Slides>23</Slides>
  <Notes>23</Notes>
  <HiddenSlides>1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Arial</vt:lpstr>
      <vt:lpstr>Gameday</vt:lpstr>
      <vt:lpstr>Facilitate High Productivity Dairy Farm in Philippines   Learnings from Vietnam applying Israeli tech  Gonen Harel, Chief Dairy Expert Kate Francisco , Philippines managing director  www.dairyfresh.asia</vt:lpstr>
      <vt:lpstr>What we will discuss today?</vt:lpstr>
      <vt:lpstr>company profile</vt:lpstr>
      <vt:lpstr>proven success in generating high productivity farms across Asia </vt:lpstr>
      <vt:lpstr>Why to be high productivity farm in Southeast Asia?   </vt:lpstr>
      <vt:lpstr>Why Milk Productivity is Critical for Profitability?</vt:lpstr>
      <vt:lpstr>The best dairy farm in Vietnam: VNFM </vt:lpstr>
      <vt:lpstr>Key to High Productivity &amp; Profitability in VNFM </vt:lpstr>
      <vt:lpstr>VNFM Milk Production from 2015 till now </vt:lpstr>
      <vt:lpstr>Using latest technologies &amp; practices</vt:lpstr>
      <vt:lpstr>Heat Stress Handling &amp; Advanced Farm Cooling methods </vt:lpstr>
      <vt:lpstr>Using the silage</vt:lpstr>
      <vt:lpstr>PowerPoint Presentation</vt:lpstr>
      <vt:lpstr>Our planned dairy farm in Philippines</vt:lpstr>
      <vt:lpstr>Supporting Philippines local community  generate jobs for local farmers</vt:lpstr>
      <vt:lpstr> Thank you ! We are open to work with: Existing Farms on consulting.  Investors, Landowners for our new farms  www.dairyfresh.asia contact@dairyfresh.asia  </vt:lpstr>
      <vt:lpstr>Backup slides</vt:lpstr>
      <vt:lpstr>Avg Resting time(Hours per day)Compare to AVG THI</vt:lpstr>
      <vt:lpstr>Avg DMI(Kg per day)Compare to AVG THI</vt:lpstr>
      <vt:lpstr>Avg Heat stress(Hours per day)Compare to AVG THI </vt:lpstr>
      <vt:lpstr>Managing crowding cows  </vt:lpstr>
      <vt:lpstr>Cows Comforts, Resting &amp; Milk Production   </vt:lpstr>
      <vt:lpstr>TH-True-Milk High Productivity Dairy Farm Construction 2010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Facilitate High Productivity Dairy Farm in Philippines   Learnings from Vietnam applying Israeli tech  Gonen Harel, Chief Dairy Expert Kate Francisco , Philippines managing director  www.dairyfresh.asia</dc:title>
  <dc:creator>Gonen Harel</dc:creator>
  <cp:lastModifiedBy>Gonen Harel</cp:lastModifiedBy>
  <cp:revision>1</cp:revision>
  <dcterms:modified xsi:type="dcterms:W3CDTF">2021-10-07T02:19:52Z</dcterms:modified>
</cp:coreProperties>
</file>