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notesSlides/notesSlide2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2">
  <p:sldMasterIdLst>
    <p:sldMasterId id="2147483660" r:id="rId4"/>
  </p:sldMasterIdLst>
  <p:notesMasterIdLst>
    <p:notesMasterId r:id="rId34"/>
  </p:notesMasterIdLst>
  <p:handoutMasterIdLst>
    <p:handoutMasterId r:id="rId35"/>
  </p:handoutMasterIdLst>
  <p:sldIdLst>
    <p:sldId id="256" r:id="rId5"/>
    <p:sldId id="395" r:id="rId6"/>
    <p:sldId id="396" r:id="rId7"/>
    <p:sldId id="397" r:id="rId8"/>
    <p:sldId id="398" r:id="rId9"/>
    <p:sldId id="399" r:id="rId10"/>
    <p:sldId id="371" r:id="rId11"/>
    <p:sldId id="360" r:id="rId12"/>
    <p:sldId id="361" r:id="rId13"/>
    <p:sldId id="364" r:id="rId14"/>
    <p:sldId id="365" r:id="rId15"/>
    <p:sldId id="367" r:id="rId16"/>
    <p:sldId id="366" r:id="rId17"/>
    <p:sldId id="369" r:id="rId18"/>
    <p:sldId id="370" r:id="rId19"/>
    <p:sldId id="372" r:id="rId20"/>
    <p:sldId id="373" r:id="rId21"/>
    <p:sldId id="375" r:id="rId22"/>
    <p:sldId id="381" r:id="rId23"/>
    <p:sldId id="382" r:id="rId24"/>
    <p:sldId id="383" r:id="rId25"/>
    <p:sldId id="401" r:id="rId26"/>
    <p:sldId id="402" r:id="rId27"/>
    <p:sldId id="403" r:id="rId28"/>
    <p:sldId id="404" r:id="rId29"/>
    <p:sldId id="405" r:id="rId30"/>
    <p:sldId id="393" r:id="rId31"/>
    <p:sldId id="388" r:id="rId32"/>
    <p:sldId id="389" r:id="rId33"/>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AC17B"/>
    <a:srgbClr val="C3E2C1"/>
    <a:srgbClr val="6BA8D0"/>
    <a:srgbClr val="9FD18B"/>
    <a:srgbClr val="DBE8F3"/>
    <a:srgbClr val="A1C5E0"/>
    <a:srgbClr val="E9F4E7"/>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5" autoAdjust="0"/>
    <p:restoredTop sz="84586" autoAdjust="0"/>
  </p:normalViewPr>
  <p:slideViewPr>
    <p:cSldViewPr showGuides="1">
      <p:cViewPr varScale="1">
        <p:scale>
          <a:sx n="104" d="100"/>
          <a:sy n="104" d="100"/>
        </p:scale>
        <p:origin x="1464" y="10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5" d="100"/>
          <a:sy n="55" d="100"/>
        </p:scale>
        <p:origin x="-2904" y="-102"/>
      </p:cViewPr>
      <p:guideLst>
        <p:guide orient="horz" pos="3127"/>
        <p:guide pos="2141"/>
      </p:guideLst>
    </p:cSldViewPr>
  </p:notesViewPr>
  <p:gridSpacing cx="46800" cy="46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5.821774276593554E-2"/>
          <c:y val="3.4615393860949258E-2"/>
          <c:w val="0.93637564330281964"/>
          <c:h val="0.93653846634324145"/>
        </c:manualLayout>
      </c:layout>
      <c:pie3DChart>
        <c:varyColors val="1"/>
        <c:ser>
          <c:idx val="0"/>
          <c:order val="0"/>
          <c:tx>
            <c:strRef>
              <c:f>Sheet1!$B$1</c:f>
              <c:strCache>
                <c:ptCount val="1"/>
                <c:pt idx="0">
                  <c:v>Column1</c:v>
                </c:pt>
              </c:strCache>
            </c:strRef>
          </c:tx>
          <c:spPr>
            <a:solidFill>
              <a:schemeClr val="accent3">
                <a:lumMod val="60000"/>
                <a:lumOff val="40000"/>
              </a:schemeClr>
            </a:solidFill>
          </c:spPr>
          <c:dPt>
            <c:idx val="0"/>
            <c:bubble3D val="0"/>
            <c:spPr>
              <a:solidFill>
                <a:srgbClr val="FFFF00"/>
              </a:solidFill>
            </c:spPr>
            <c:extLst>
              <c:ext xmlns:c16="http://schemas.microsoft.com/office/drawing/2014/chart" uri="{C3380CC4-5D6E-409C-BE32-E72D297353CC}">
                <c16:uniqueId val="{00000000-A340-4611-A272-D46D1232BD42}"/>
              </c:ext>
            </c:extLst>
          </c:dPt>
          <c:cat>
            <c:numRef>
              <c:f>Sheet1!$A$2:$A$5</c:f>
              <c:numCache>
                <c:formatCode>General</c:formatCode>
                <c:ptCount val="4"/>
              </c:numCache>
            </c:numRef>
          </c:cat>
          <c:val>
            <c:numRef>
              <c:f>Sheet1!$B$2:$B$5</c:f>
              <c:numCache>
                <c:formatCode>General</c:formatCode>
                <c:ptCount val="4"/>
                <c:pt idx="0">
                  <c:v>50</c:v>
                </c:pt>
                <c:pt idx="1">
                  <c:v>50</c:v>
                </c:pt>
              </c:numCache>
            </c:numRef>
          </c:val>
          <c:extLst>
            <c:ext xmlns:c16="http://schemas.microsoft.com/office/drawing/2014/chart" uri="{C3380CC4-5D6E-409C-BE32-E72D297353CC}">
              <c16:uniqueId val="{00000001-A340-4611-A272-D46D1232BD42}"/>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0"/>
          <c:w val="1"/>
          <c:h val="1"/>
        </c:manualLayout>
      </c:layout>
      <c:pie3DChart>
        <c:varyColors val="1"/>
        <c:ser>
          <c:idx val="0"/>
          <c:order val="0"/>
          <c:tx>
            <c:strRef>
              <c:f>Sheet1!$B$1</c:f>
              <c:strCache>
                <c:ptCount val="1"/>
                <c:pt idx="0">
                  <c:v>Sales</c:v>
                </c:pt>
              </c:strCache>
            </c:strRef>
          </c:tx>
          <c:dPt>
            <c:idx val="0"/>
            <c:bubble3D val="0"/>
            <c:spPr>
              <a:solidFill>
                <a:schemeClr val="accent3">
                  <a:lumMod val="60000"/>
                  <a:lumOff val="40000"/>
                </a:schemeClr>
              </a:solidFill>
            </c:spPr>
            <c:extLst>
              <c:ext xmlns:c16="http://schemas.microsoft.com/office/drawing/2014/chart" uri="{C3380CC4-5D6E-409C-BE32-E72D297353CC}">
                <c16:uniqueId val="{00000000-B123-4493-8D96-6AB867B4095B}"/>
              </c:ext>
            </c:extLst>
          </c:dPt>
          <c:dPt>
            <c:idx val="1"/>
            <c:bubble3D val="0"/>
            <c:spPr>
              <a:solidFill>
                <a:srgbClr val="FFFF00"/>
              </a:solidFill>
            </c:spPr>
            <c:extLst>
              <c:ext xmlns:c16="http://schemas.microsoft.com/office/drawing/2014/chart" uri="{C3380CC4-5D6E-409C-BE32-E72D297353CC}">
                <c16:uniqueId val="{00000001-B123-4493-8D96-6AB867B4095B}"/>
              </c:ext>
            </c:extLst>
          </c:dPt>
          <c:dPt>
            <c:idx val="2"/>
            <c:bubble3D val="0"/>
            <c:explosion val="8"/>
            <c:spPr>
              <a:solidFill>
                <a:srgbClr val="FF0000"/>
              </a:solidFill>
            </c:spPr>
            <c:extLst>
              <c:ext xmlns:c16="http://schemas.microsoft.com/office/drawing/2014/chart" uri="{C3380CC4-5D6E-409C-BE32-E72D297353CC}">
                <c16:uniqueId val="{00000002-B123-4493-8D96-6AB867B4095B}"/>
              </c:ext>
            </c:extLst>
          </c:dPt>
          <c:cat>
            <c:strRef>
              <c:f>Sheet1!$A$2:$A$4</c:f>
              <c:strCache>
                <c:ptCount val="3"/>
                <c:pt idx="0">
                  <c:v>1st Qtr</c:v>
                </c:pt>
                <c:pt idx="1">
                  <c:v>2nd Qtr</c:v>
                </c:pt>
                <c:pt idx="2">
                  <c:v>3rd Qtr</c:v>
                </c:pt>
              </c:strCache>
            </c:strRef>
          </c:cat>
          <c:val>
            <c:numRef>
              <c:f>Sheet1!$B$2:$B$4</c:f>
              <c:numCache>
                <c:formatCode>General</c:formatCode>
                <c:ptCount val="3"/>
                <c:pt idx="0">
                  <c:v>32.700000000000003</c:v>
                </c:pt>
                <c:pt idx="1">
                  <c:v>23</c:v>
                </c:pt>
                <c:pt idx="2">
                  <c:v>44.3</c:v>
                </c:pt>
              </c:numCache>
            </c:numRef>
          </c:val>
          <c:extLst>
            <c:ext xmlns:c16="http://schemas.microsoft.com/office/drawing/2014/chart" uri="{C3380CC4-5D6E-409C-BE32-E72D297353CC}">
              <c16:uniqueId val="{00000003-B123-4493-8D96-6AB867B4095B}"/>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4.4226893015494054E-2"/>
          <c:w val="0.93580553257973065"/>
          <c:h val="0.93513389024394211"/>
        </c:manualLayout>
      </c:layout>
      <c:pie3DChart>
        <c:varyColors val="1"/>
        <c:ser>
          <c:idx val="0"/>
          <c:order val="0"/>
          <c:tx>
            <c:strRef>
              <c:f>Sheet1!$B$1</c:f>
              <c:strCache>
                <c:ptCount val="1"/>
                <c:pt idx="0">
                  <c:v>Column1</c:v>
                </c:pt>
              </c:strCache>
            </c:strRef>
          </c:tx>
          <c:dPt>
            <c:idx val="0"/>
            <c:bubble3D val="0"/>
            <c:spPr>
              <a:solidFill>
                <a:srgbClr val="FFFF00"/>
              </a:solidFill>
            </c:spPr>
            <c:extLst>
              <c:ext xmlns:c16="http://schemas.microsoft.com/office/drawing/2014/chart" uri="{C3380CC4-5D6E-409C-BE32-E72D297353CC}">
                <c16:uniqueId val="{00000000-F229-4CED-B6E0-CF542D3B6E00}"/>
              </c:ext>
            </c:extLst>
          </c:dPt>
          <c:dPt>
            <c:idx val="1"/>
            <c:bubble3D val="0"/>
            <c:spPr>
              <a:solidFill>
                <a:schemeClr val="accent3">
                  <a:lumMod val="60000"/>
                  <a:lumOff val="40000"/>
                </a:schemeClr>
              </a:solidFill>
            </c:spPr>
            <c:extLst>
              <c:ext xmlns:c16="http://schemas.microsoft.com/office/drawing/2014/chart" uri="{C3380CC4-5D6E-409C-BE32-E72D297353CC}">
                <c16:uniqueId val="{00000001-F229-4CED-B6E0-CF542D3B6E00}"/>
              </c:ext>
            </c:extLst>
          </c:dPt>
          <c:dPt>
            <c:idx val="2"/>
            <c:bubble3D val="0"/>
            <c:spPr>
              <a:solidFill>
                <a:schemeClr val="accent2">
                  <a:lumMod val="60000"/>
                  <a:lumOff val="40000"/>
                </a:schemeClr>
              </a:solidFill>
            </c:spPr>
            <c:extLst>
              <c:ext xmlns:c16="http://schemas.microsoft.com/office/drawing/2014/chart" uri="{C3380CC4-5D6E-409C-BE32-E72D297353CC}">
                <c16:uniqueId val="{00000002-F229-4CED-B6E0-CF542D3B6E00}"/>
              </c:ext>
            </c:extLst>
          </c:dPt>
          <c:cat>
            <c:strRef>
              <c:f>Sheet1!$A$2:$A$4</c:f>
              <c:strCache>
                <c:ptCount val="3"/>
                <c:pt idx="0">
                  <c:v>Family Business</c:v>
                </c:pt>
                <c:pt idx="1">
                  <c:v>Cash &amp; Investments</c:v>
                </c:pt>
                <c:pt idx="2">
                  <c:v>Family Property</c:v>
                </c:pt>
              </c:strCache>
            </c:strRef>
          </c:cat>
          <c:val>
            <c:numRef>
              <c:f>Sheet1!$B$2:$B$4</c:f>
              <c:numCache>
                <c:formatCode>General</c:formatCode>
                <c:ptCount val="3"/>
                <c:pt idx="0">
                  <c:v>43</c:v>
                </c:pt>
                <c:pt idx="1">
                  <c:v>38</c:v>
                </c:pt>
                <c:pt idx="2">
                  <c:v>19</c:v>
                </c:pt>
              </c:numCache>
            </c:numRef>
          </c:val>
          <c:extLst>
            <c:ext xmlns:c16="http://schemas.microsoft.com/office/drawing/2014/chart" uri="{C3380CC4-5D6E-409C-BE32-E72D297353CC}">
              <c16:uniqueId val="{00000003-F229-4CED-B6E0-CF542D3B6E00}"/>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0"/>
          <c:w val="0.9844273685931495"/>
          <c:h val="1"/>
        </c:manualLayout>
      </c:layout>
      <c:pie3DChart>
        <c:varyColors val="1"/>
        <c:ser>
          <c:idx val="0"/>
          <c:order val="0"/>
          <c:tx>
            <c:strRef>
              <c:f>Sheet1!$B$1</c:f>
              <c:strCache>
                <c:ptCount val="1"/>
                <c:pt idx="0">
                  <c:v>Column1</c:v>
                </c:pt>
              </c:strCache>
            </c:strRef>
          </c:tx>
          <c:spPr>
            <a:solidFill>
              <a:srgbClr val="00B050"/>
            </a:solidFill>
          </c:spPr>
          <c:dPt>
            <c:idx val="0"/>
            <c:bubble3D val="0"/>
            <c:spPr>
              <a:solidFill>
                <a:schemeClr val="accent2">
                  <a:lumMod val="60000"/>
                  <a:lumOff val="40000"/>
                </a:schemeClr>
              </a:solidFill>
            </c:spPr>
            <c:extLst>
              <c:ext xmlns:c16="http://schemas.microsoft.com/office/drawing/2014/chart" uri="{C3380CC4-5D6E-409C-BE32-E72D297353CC}">
                <c16:uniqueId val="{00000000-50F3-44D2-AF97-5E16ABE90554}"/>
              </c:ext>
            </c:extLst>
          </c:dPt>
          <c:dPt>
            <c:idx val="1"/>
            <c:bubble3D val="0"/>
            <c:spPr>
              <a:solidFill>
                <a:srgbClr val="FFFF00"/>
              </a:solidFill>
            </c:spPr>
            <c:extLst>
              <c:ext xmlns:c16="http://schemas.microsoft.com/office/drawing/2014/chart" uri="{C3380CC4-5D6E-409C-BE32-E72D297353CC}">
                <c16:uniqueId val="{00000001-50F3-44D2-AF97-5E16ABE90554}"/>
              </c:ext>
            </c:extLst>
          </c:dPt>
          <c:dPt>
            <c:idx val="2"/>
            <c:bubble3D val="0"/>
            <c:spPr>
              <a:solidFill>
                <a:schemeClr val="accent3">
                  <a:lumMod val="60000"/>
                  <a:lumOff val="40000"/>
                </a:schemeClr>
              </a:solidFill>
            </c:spPr>
            <c:extLst>
              <c:ext xmlns:c16="http://schemas.microsoft.com/office/drawing/2014/chart" uri="{C3380CC4-5D6E-409C-BE32-E72D297353CC}">
                <c16:uniqueId val="{00000002-50F3-44D2-AF97-5E16ABE90554}"/>
              </c:ext>
            </c:extLst>
          </c:dPt>
          <c:dPt>
            <c:idx val="3"/>
            <c:bubble3D val="0"/>
            <c:spPr>
              <a:solidFill>
                <a:srgbClr val="FF0000"/>
              </a:solidFill>
            </c:spPr>
            <c:extLst>
              <c:ext xmlns:c16="http://schemas.microsoft.com/office/drawing/2014/chart" uri="{C3380CC4-5D6E-409C-BE32-E72D297353CC}">
                <c16:uniqueId val="{00000003-50F3-44D2-AF97-5E16ABE90554}"/>
              </c:ext>
            </c:extLst>
          </c:dPt>
          <c:cat>
            <c:numRef>
              <c:f>Sheet1!$A$2:$A$5</c:f>
              <c:numCache>
                <c:formatCode>General</c:formatCode>
                <c:ptCount val="4"/>
              </c:numCache>
            </c:numRef>
          </c:cat>
          <c:val>
            <c:numRef>
              <c:f>Sheet1!$B$2:$B$5</c:f>
              <c:numCache>
                <c:formatCode>General</c:formatCode>
                <c:ptCount val="4"/>
                <c:pt idx="0">
                  <c:v>13.3</c:v>
                </c:pt>
                <c:pt idx="1">
                  <c:v>16.7</c:v>
                </c:pt>
                <c:pt idx="2">
                  <c:v>30</c:v>
                </c:pt>
                <c:pt idx="3">
                  <c:v>40</c:v>
                </c:pt>
              </c:numCache>
            </c:numRef>
          </c:val>
          <c:extLst>
            <c:ext xmlns:c16="http://schemas.microsoft.com/office/drawing/2014/chart" uri="{C3380CC4-5D6E-409C-BE32-E72D297353CC}">
              <c16:uniqueId val="{00000004-50F3-44D2-AF97-5E16ABE90554}"/>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1.2500000000000001E-2"/>
          <c:w val="1"/>
          <c:h val="0.9874999999999996"/>
        </c:manualLayout>
      </c:layout>
      <c:pie3DChart>
        <c:varyColors val="1"/>
        <c:ser>
          <c:idx val="0"/>
          <c:order val="0"/>
          <c:tx>
            <c:strRef>
              <c:f>Sheet1!$B$1</c:f>
              <c:strCache>
                <c:ptCount val="1"/>
                <c:pt idx="0">
                  <c:v>Column1</c:v>
                </c:pt>
              </c:strCache>
            </c:strRef>
          </c:tx>
          <c:dPt>
            <c:idx val="0"/>
            <c:bubble3D val="0"/>
            <c:spPr>
              <a:solidFill>
                <a:srgbClr val="FFFF00"/>
              </a:solidFill>
            </c:spPr>
            <c:extLst>
              <c:ext xmlns:c16="http://schemas.microsoft.com/office/drawing/2014/chart" uri="{C3380CC4-5D6E-409C-BE32-E72D297353CC}">
                <c16:uniqueId val="{00000000-5C7C-497D-983E-DF60C4293B46}"/>
              </c:ext>
            </c:extLst>
          </c:dPt>
          <c:dPt>
            <c:idx val="1"/>
            <c:bubble3D val="0"/>
            <c:spPr>
              <a:solidFill>
                <a:srgbClr val="FF0000"/>
              </a:solidFill>
            </c:spPr>
            <c:extLst>
              <c:ext xmlns:c16="http://schemas.microsoft.com/office/drawing/2014/chart" uri="{C3380CC4-5D6E-409C-BE32-E72D297353CC}">
                <c16:uniqueId val="{00000001-5C7C-497D-983E-DF60C4293B46}"/>
              </c:ext>
            </c:extLst>
          </c:dPt>
          <c:dPt>
            <c:idx val="2"/>
            <c:bubble3D val="0"/>
            <c:spPr>
              <a:solidFill>
                <a:schemeClr val="accent1">
                  <a:lumMod val="20000"/>
                  <a:lumOff val="80000"/>
                </a:schemeClr>
              </a:solidFill>
            </c:spPr>
            <c:extLst>
              <c:ext xmlns:c16="http://schemas.microsoft.com/office/drawing/2014/chart" uri="{C3380CC4-5D6E-409C-BE32-E72D297353CC}">
                <c16:uniqueId val="{00000002-5C7C-497D-983E-DF60C4293B46}"/>
              </c:ext>
            </c:extLst>
          </c:dPt>
          <c:cat>
            <c:numRef>
              <c:f>Sheet1!$A$2:$A$5</c:f>
              <c:numCache>
                <c:formatCode>General</c:formatCode>
                <c:ptCount val="4"/>
              </c:numCache>
            </c:numRef>
          </c:cat>
          <c:val>
            <c:numRef>
              <c:f>Sheet1!$B$2:$B$5</c:f>
              <c:numCache>
                <c:formatCode>General</c:formatCode>
                <c:ptCount val="4"/>
                <c:pt idx="0">
                  <c:v>33.33</c:v>
                </c:pt>
                <c:pt idx="1">
                  <c:v>33.33</c:v>
                </c:pt>
                <c:pt idx="2">
                  <c:v>33.33</c:v>
                </c:pt>
              </c:numCache>
            </c:numRef>
          </c:val>
          <c:extLst>
            <c:ext xmlns:c16="http://schemas.microsoft.com/office/drawing/2014/chart" uri="{C3380CC4-5D6E-409C-BE32-E72D297353CC}">
              <c16:uniqueId val="{00000003-5C7C-497D-983E-DF60C4293B46}"/>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4.4226893015494054E-2"/>
          <c:w val="0.93580553257973065"/>
          <c:h val="0.93513389024394211"/>
        </c:manualLayout>
      </c:layout>
      <c:pie3DChart>
        <c:varyColors val="1"/>
        <c:ser>
          <c:idx val="0"/>
          <c:order val="0"/>
          <c:tx>
            <c:strRef>
              <c:f>Sheet1!$B$1</c:f>
              <c:strCache>
                <c:ptCount val="1"/>
                <c:pt idx="0">
                  <c:v>Column1</c:v>
                </c:pt>
              </c:strCache>
            </c:strRef>
          </c:tx>
          <c:dPt>
            <c:idx val="0"/>
            <c:bubble3D val="0"/>
            <c:spPr>
              <a:solidFill>
                <a:schemeClr val="accent3">
                  <a:lumMod val="60000"/>
                  <a:lumOff val="40000"/>
                </a:schemeClr>
              </a:solidFill>
            </c:spPr>
            <c:extLst>
              <c:ext xmlns:c16="http://schemas.microsoft.com/office/drawing/2014/chart" uri="{C3380CC4-5D6E-409C-BE32-E72D297353CC}">
                <c16:uniqueId val="{00000000-F229-4CED-B6E0-CF542D3B6E00}"/>
              </c:ext>
            </c:extLst>
          </c:dPt>
          <c:dPt>
            <c:idx val="1"/>
            <c:bubble3D val="0"/>
            <c:spPr>
              <a:solidFill>
                <a:schemeClr val="accent2">
                  <a:lumMod val="60000"/>
                  <a:lumOff val="40000"/>
                </a:schemeClr>
              </a:solidFill>
            </c:spPr>
            <c:extLst>
              <c:ext xmlns:c16="http://schemas.microsoft.com/office/drawing/2014/chart" uri="{C3380CC4-5D6E-409C-BE32-E72D297353CC}">
                <c16:uniqueId val="{00000001-F229-4CED-B6E0-CF542D3B6E00}"/>
              </c:ext>
            </c:extLst>
          </c:dPt>
          <c:cat>
            <c:strRef>
              <c:f>Sheet1!$A$2:$A$3</c:f>
              <c:strCache>
                <c:ptCount val="2"/>
                <c:pt idx="0">
                  <c:v>Cash &amp; Investments</c:v>
                </c:pt>
                <c:pt idx="1">
                  <c:v>Family Property</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3-F229-4CED-B6E0-CF542D3B6E00}"/>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0"/>
          <c:w val="0.9844273685931495"/>
          <c:h val="1"/>
        </c:manualLayout>
      </c:layout>
      <c:pie3DChart>
        <c:varyColors val="1"/>
        <c:ser>
          <c:idx val="0"/>
          <c:order val="0"/>
          <c:tx>
            <c:strRef>
              <c:f>Sheet1!$B$1</c:f>
              <c:strCache>
                <c:ptCount val="1"/>
                <c:pt idx="0">
                  <c:v>Column1</c:v>
                </c:pt>
              </c:strCache>
            </c:strRef>
          </c:tx>
          <c:spPr>
            <a:solidFill>
              <a:srgbClr val="00B050"/>
            </a:solidFill>
          </c:spPr>
          <c:dPt>
            <c:idx val="0"/>
            <c:bubble3D val="0"/>
            <c:spPr>
              <a:solidFill>
                <a:schemeClr val="accent2">
                  <a:lumMod val="60000"/>
                  <a:lumOff val="40000"/>
                </a:schemeClr>
              </a:solidFill>
            </c:spPr>
            <c:extLst>
              <c:ext xmlns:c16="http://schemas.microsoft.com/office/drawing/2014/chart" uri="{C3380CC4-5D6E-409C-BE32-E72D297353CC}">
                <c16:uniqueId val="{00000000-50F3-44D2-AF97-5E16ABE90554}"/>
              </c:ext>
            </c:extLst>
          </c:dPt>
          <c:dPt>
            <c:idx val="1"/>
            <c:bubble3D val="0"/>
            <c:spPr>
              <a:solidFill>
                <a:srgbClr val="FFFF00"/>
              </a:solidFill>
            </c:spPr>
            <c:extLst>
              <c:ext xmlns:c16="http://schemas.microsoft.com/office/drawing/2014/chart" uri="{C3380CC4-5D6E-409C-BE32-E72D297353CC}">
                <c16:uniqueId val="{00000001-50F3-44D2-AF97-5E16ABE90554}"/>
              </c:ext>
            </c:extLst>
          </c:dPt>
          <c:dPt>
            <c:idx val="2"/>
            <c:bubble3D val="0"/>
            <c:spPr>
              <a:solidFill>
                <a:schemeClr val="accent3">
                  <a:lumMod val="60000"/>
                  <a:lumOff val="40000"/>
                </a:schemeClr>
              </a:solidFill>
            </c:spPr>
            <c:extLst>
              <c:ext xmlns:c16="http://schemas.microsoft.com/office/drawing/2014/chart" uri="{C3380CC4-5D6E-409C-BE32-E72D297353CC}">
                <c16:uniqueId val="{00000002-50F3-44D2-AF97-5E16ABE90554}"/>
              </c:ext>
            </c:extLst>
          </c:dPt>
          <c:dPt>
            <c:idx val="3"/>
            <c:bubble3D val="0"/>
            <c:spPr>
              <a:solidFill>
                <a:srgbClr val="FF0000"/>
              </a:solidFill>
            </c:spPr>
            <c:extLst>
              <c:ext xmlns:c16="http://schemas.microsoft.com/office/drawing/2014/chart" uri="{C3380CC4-5D6E-409C-BE32-E72D297353CC}">
                <c16:uniqueId val="{00000003-50F3-44D2-AF97-5E16ABE90554}"/>
              </c:ext>
            </c:extLst>
          </c:dPt>
          <c:cat>
            <c:numRef>
              <c:f>Sheet1!$A$2:$A$4</c:f>
              <c:numCache>
                <c:formatCode>General</c:formatCode>
                <c:ptCount val="3"/>
              </c:numCache>
            </c:numRef>
          </c:cat>
          <c:val>
            <c:numRef>
              <c:f>Sheet1!$B$2:$B$4</c:f>
              <c:numCache>
                <c:formatCode>General</c:formatCode>
                <c:ptCount val="3"/>
                <c:pt idx="0">
                  <c:v>40</c:v>
                </c:pt>
                <c:pt idx="1">
                  <c:v>30</c:v>
                </c:pt>
                <c:pt idx="2">
                  <c:v>30</c:v>
                </c:pt>
              </c:numCache>
            </c:numRef>
          </c:val>
          <c:extLst>
            <c:ext xmlns:c16="http://schemas.microsoft.com/office/drawing/2014/chart" uri="{C3380CC4-5D6E-409C-BE32-E72D297353CC}">
              <c16:uniqueId val="{00000004-50F3-44D2-AF97-5E16ABE90554}"/>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1.2500000000000001E-2"/>
          <c:w val="1"/>
          <c:h val="0.9874999999999996"/>
        </c:manualLayout>
      </c:layout>
      <c:pie3DChart>
        <c:varyColors val="1"/>
        <c:ser>
          <c:idx val="0"/>
          <c:order val="0"/>
          <c:tx>
            <c:strRef>
              <c:f>Sheet1!$B$1</c:f>
              <c:strCache>
                <c:ptCount val="1"/>
                <c:pt idx="0">
                  <c:v>Column1</c:v>
                </c:pt>
              </c:strCache>
            </c:strRef>
          </c:tx>
          <c:dPt>
            <c:idx val="0"/>
            <c:bubble3D val="0"/>
            <c:spPr>
              <a:solidFill>
                <a:schemeClr val="accent2">
                  <a:lumMod val="40000"/>
                  <a:lumOff val="60000"/>
                </a:schemeClr>
              </a:solidFill>
            </c:spPr>
            <c:extLst>
              <c:ext xmlns:c16="http://schemas.microsoft.com/office/drawing/2014/chart" uri="{C3380CC4-5D6E-409C-BE32-E72D297353CC}">
                <c16:uniqueId val="{00000000-5C7C-497D-983E-DF60C4293B46}"/>
              </c:ext>
            </c:extLst>
          </c:dPt>
          <c:dPt>
            <c:idx val="1"/>
            <c:bubble3D val="0"/>
            <c:spPr>
              <a:solidFill>
                <a:srgbClr val="FFFF00"/>
              </a:solidFill>
            </c:spPr>
            <c:extLst>
              <c:ext xmlns:c16="http://schemas.microsoft.com/office/drawing/2014/chart" uri="{C3380CC4-5D6E-409C-BE32-E72D297353CC}">
                <c16:uniqueId val="{00000001-5C7C-497D-983E-DF60C4293B46}"/>
              </c:ext>
            </c:extLst>
          </c:dPt>
          <c:dPt>
            <c:idx val="2"/>
            <c:bubble3D val="0"/>
            <c:spPr>
              <a:solidFill>
                <a:schemeClr val="accent3">
                  <a:lumMod val="60000"/>
                  <a:lumOff val="40000"/>
                </a:schemeClr>
              </a:solidFill>
            </c:spPr>
            <c:extLst>
              <c:ext xmlns:c16="http://schemas.microsoft.com/office/drawing/2014/chart" uri="{C3380CC4-5D6E-409C-BE32-E72D297353CC}">
                <c16:uniqueId val="{00000002-5C7C-497D-983E-DF60C4293B46}"/>
              </c:ext>
            </c:extLst>
          </c:dPt>
          <c:cat>
            <c:numRef>
              <c:f>Sheet1!$A$2:$A$5</c:f>
              <c:numCache>
                <c:formatCode>General</c:formatCode>
                <c:ptCount val="4"/>
              </c:numCache>
            </c:numRef>
          </c:cat>
          <c:val>
            <c:numRef>
              <c:f>Sheet1!$B$2:$B$5</c:f>
              <c:numCache>
                <c:formatCode>General</c:formatCode>
                <c:ptCount val="4"/>
                <c:pt idx="0">
                  <c:v>33.33</c:v>
                </c:pt>
                <c:pt idx="1">
                  <c:v>33.33</c:v>
                </c:pt>
                <c:pt idx="2">
                  <c:v>33.33</c:v>
                </c:pt>
              </c:numCache>
            </c:numRef>
          </c:val>
          <c:extLst>
            <c:ext xmlns:c16="http://schemas.microsoft.com/office/drawing/2014/chart" uri="{C3380CC4-5D6E-409C-BE32-E72D297353CC}">
              <c16:uniqueId val="{00000003-5C7C-497D-983E-DF60C4293B46}"/>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0.18117</cdr:x>
      <cdr:y>0.34016</cdr:y>
    </cdr:from>
    <cdr:to>
      <cdr:x>0.47881</cdr:x>
      <cdr:y>0.62717</cdr:y>
    </cdr:to>
    <cdr:sp macro="" textlink="">
      <cdr:nvSpPr>
        <cdr:cNvPr id="2" name="TextBox 1"/>
        <cdr:cNvSpPr txBox="1"/>
      </cdr:nvSpPr>
      <cdr:spPr>
        <a:xfrm xmlns:a="http://schemas.openxmlformats.org/drawingml/2006/main">
          <a:off x="795600" y="1497600"/>
          <a:ext cx="1307057" cy="12636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800" b="1" dirty="0"/>
            <a:t>Family Property</a:t>
          </a:r>
        </a:p>
        <a:p xmlns:a="http://schemas.openxmlformats.org/drawingml/2006/main">
          <a:pPr algn="ctr"/>
          <a:r>
            <a:rPr lang="en-GB" sz="1800" b="1" dirty="0"/>
            <a:t>US$ 5M</a:t>
          </a:r>
        </a:p>
      </cdr:txBody>
    </cdr:sp>
  </cdr:relSizeAnchor>
  <cdr:relSizeAnchor xmlns:cdr="http://schemas.openxmlformats.org/drawingml/2006/chartDrawing">
    <cdr:from>
      <cdr:x>0.54217</cdr:x>
      <cdr:y>0.3125</cdr:y>
    </cdr:from>
    <cdr:to>
      <cdr:x>0.91566</cdr:x>
      <cdr:y>0.6375</cdr:y>
    </cdr:to>
    <cdr:sp macro="" textlink="">
      <cdr:nvSpPr>
        <cdr:cNvPr id="3" name="TextBox 2"/>
        <cdr:cNvSpPr txBox="1"/>
      </cdr:nvSpPr>
      <cdr:spPr>
        <a:xfrm xmlns:a="http://schemas.openxmlformats.org/drawingml/2006/main">
          <a:off x="2106000" y="1169999"/>
          <a:ext cx="1450800" cy="121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800" b="1" dirty="0"/>
            <a:t>Cash &amp; Investment</a:t>
          </a:r>
        </a:p>
        <a:p xmlns:a="http://schemas.openxmlformats.org/drawingml/2006/main">
          <a:pPr algn="ctr"/>
          <a:r>
            <a:rPr lang="en-GB" sz="1800" b="1" dirty="0"/>
            <a:t>US$ 5M</a:t>
          </a:r>
        </a:p>
      </cdr:txBody>
    </cdr:sp>
  </cdr:relSizeAnchor>
  <cdr:relSizeAnchor xmlns:cdr="http://schemas.openxmlformats.org/drawingml/2006/chartDrawing">
    <cdr:from>
      <cdr:x>0.81883</cdr:x>
      <cdr:y>0</cdr:y>
    </cdr:from>
    <cdr:to>
      <cdr:x>1</cdr:x>
      <cdr:y>0.13819</cdr:y>
    </cdr:to>
    <cdr:sp macro="" textlink="">
      <cdr:nvSpPr>
        <cdr:cNvPr id="5" name="TextBox 4"/>
        <cdr:cNvSpPr txBox="1"/>
      </cdr:nvSpPr>
      <cdr:spPr>
        <a:xfrm xmlns:a="http://schemas.openxmlformats.org/drawingml/2006/main">
          <a:off x="3931200" y="0"/>
          <a:ext cx="795600" cy="608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400" b="1" dirty="0"/>
        </a:p>
      </cdr:txBody>
    </cdr:sp>
  </cdr:relSizeAnchor>
  <cdr:relSizeAnchor xmlns:cdr="http://schemas.openxmlformats.org/drawingml/2006/chartDrawing">
    <cdr:from>
      <cdr:x>0.39432</cdr:x>
      <cdr:y>0.02126</cdr:y>
    </cdr:from>
    <cdr:to>
      <cdr:x>0.78863</cdr:x>
      <cdr:y>0.13819</cdr:y>
    </cdr:to>
    <cdr:sp macro="" textlink="">
      <cdr:nvSpPr>
        <cdr:cNvPr id="6" name="TextBox 5"/>
        <cdr:cNvSpPr txBox="1"/>
      </cdr:nvSpPr>
      <cdr:spPr>
        <a:xfrm xmlns:a="http://schemas.openxmlformats.org/drawingml/2006/main">
          <a:off x="1731600" y="93600"/>
          <a:ext cx="1731600" cy="51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0.37895</cdr:x>
      <cdr:y>0.43895</cdr:y>
    </cdr:from>
    <cdr:to>
      <cdr:x>0.81203</cdr:x>
      <cdr:y>0.64441</cdr:y>
    </cdr:to>
    <cdr:sp macro="" textlink="">
      <cdr:nvSpPr>
        <cdr:cNvPr id="2" name="TextBox 1"/>
        <cdr:cNvSpPr txBox="1"/>
      </cdr:nvSpPr>
      <cdr:spPr>
        <a:xfrm xmlns:a="http://schemas.openxmlformats.org/drawingml/2006/main">
          <a:off x="1965600" y="2199600"/>
          <a:ext cx="2246400" cy="102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800" b="1" dirty="0"/>
            <a:t>Cash &amp; Investments </a:t>
          </a:r>
        </a:p>
        <a:p xmlns:a="http://schemas.openxmlformats.org/drawingml/2006/main">
          <a:pPr algn="ctr"/>
          <a:r>
            <a:rPr lang="en-GB" sz="1800" b="1" dirty="0"/>
            <a:t>US$ 3M</a:t>
          </a:r>
        </a:p>
      </cdr:txBody>
    </cdr:sp>
  </cdr:relSizeAnchor>
  <cdr:relSizeAnchor xmlns:cdr="http://schemas.openxmlformats.org/drawingml/2006/chartDrawing">
    <cdr:from>
      <cdr:x>0.5594</cdr:x>
      <cdr:y>0.24282</cdr:y>
    </cdr:from>
    <cdr:to>
      <cdr:x>0.85714</cdr:x>
      <cdr:y>0.43895</cdr:y>
    </cdr:to>
    <cdr:sp macro="" textlink="">
      <cdr:nvSpPr>
        <cdr:cNvPr id="3" name="TextBox 2"/>
        <cdr:cNvSpPr txBox="1"/>
      </cdr:nvSpPr>
      <cdr:spPr>
        <a:xfrm xmlns:a="http://schemas.openxmlformats.org/drawingml/2006/main">
          <a:off x="2901600" y="1216800"/>
          <a:ext cx="1544400" cy="982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800" b="1" dirty="0"/>
            <a:t>Family Property US$ 5M</a:t>
          </a:r>
        </a:p>
      </cdr:txBody>
    </cdr:sp>
  </cdr:relSizeAnchor>
  <cdr:relSizeAnchor xmlns:cdr="http://schemas.openxmlformats.org/drawingml/2006/chartDrawing">
    <cdr:from>
      <cdr:x>0.09023</cdr:x>
      <cdr:y>0.3082</cdr:y>
    </cdr:from>
    <cdr:to>
      <cdr:x>0.38797</cdr:x>
      <cdr:y>0.56036</cdr:y>
    </cdr:to>
    <cdr:sp macro="" textlink="">
      <cdr:nvSpPr>
        <cdr:cNvPr id="4" name="TextBox 3"/>
        <cdr:cNvSpPr txBox="1"/>
      </cdr:nvSpPr>
      <cdr:spPr>
        <a:xfrm xmlns:a="http://schemas.openxmlformats.org/drawingml/2006/main">
          <a:off x="468000" y="1544400"/>
          <a:ext cx="1544400" cy="1263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000" b="1" dirty="0"/>
            <a:t>Insurance Proceeds </a:t>
          </a:r>
        </a:p>
        <a:p xmlns:a="http://schemas.openxmlformats.org/drawingml/2006/main">
          <a:pPr algn="ctr"/>
          <a:r>
            <a:rPr lang="en-GB" sz="2000" b="1" u="sng" dirty="0"/>
            <a:t>US$ 6M</a:t>
          </a:r>
        </a:p>
      </cdr:txBody>
    </cdr:sp>
  </cdr:relSizeAnchor>
</c:userShapes>
</file>

<file path=ppt/drawings/drawing3.xml><?xml version="1.0" encoding="utf-8"?>
<c:userShapes xmlns:c="http://schemas.openxmlformats.org/drawingml/2006/chart">
  <cdr:relSizeAnchor xmlns:cdr="http://schemas.openxmlformats.org/drawingml/2006/chartDrawing">
    <cdr:from>
      <cdr:x>0.03226</cdr:x>
      <cdr:y>0.44547</cdr:y>
    </cdr:from>
    <cdr:to>
      <cdr:x>0.58243</cdr:x>
      <cdr:y>0.61931</cdr:y>
    </cdr:to>
    <cdr:sp macro="" textlink="">
      <cdr:nvSpPr>
        <cdr:cNvPr id="2" name="TextBox 1"/>
        <cdr:cNvSpPr txBox="1"/>
      </cdr:nvSpPr>
      <cdr:spPr>
        <a:xfrm xmlns:a="http://schemas.openxmlformats.org/drawingml/2006/main">
          <a:off x="140400" y="1918800"/>
          <a:ext cx="2394589" cy="748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800" b="1" dirty="0">
              <a:solidFill>
                <a:schemeClr val="tx2"/>
              </a:solidFill>
            </a:rPr>
            <a:t>Family Business</a:t>
          </a:r>
        </a:p>
        <a:p xmlns:a="http://schemas.openxmlformats.org/drawingml/2006/main">
          <a:pPr algn="ctr"/>
          <a:r>
            <a:rPr lang="en-GB" sz="1800" b="1" dirty="0">
              <a:solidFill>
                <a:schemeClr val="tx2"/>
              </a:solidFill>
            </a:rPr>
            <a:t>US$ 10M</a:t>
          </a:r>
        </a:p>
        <a:p xmlns:a="http://schemas.openxmlformats.org/drawingml/2006/main">
          <a:endParaRPr lang="en-GB" sz="1400" dirty="0"/>
        </a:p>
      </cdr:txBody>
    </cdr:sp>
  </cdr:relSizeAnchor>
  <cdr:relSizeAnchor xmlns:cdr="http://schemas.openxmlformats.org/drawingml/2006/chartDrawing">
    <cdr:from>
      <cdr:x>0.50538</cdr:x>
      <cdr:y>0.30423</cdr:y>
    </cdr:from>
    <cdr:to>
      <cdr:x>0.89247</cdr:x>
      <cdr:y>0.52153</cdr:y>
    </cdr:to>
    <cdr:sp macro="" textlink="">
      <cdr:nvSpPr>
        <cdr:cNvPr id="3" name="TextBox 2"/>
        <cdr:cNvSpPr txBox="1"/>
      </cdr:nvSpPr>
      <cdr:spPr>
        <a:xfrm xmlns:a="http://schemas.openxmlformats.org/drawingml/2006/main">
          <a:off x="2199600" y="1310400"/>
          <a:ext cx="1684800" cy="936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800" b="1" dirty="0"/>
            <a:t>Cash &amp; Investments</a:t>
          </a:r>
        </a:p>
        <a:p xmlns:a="http://schemas.openxmlformats.org/drawingml/2006/main">
          <a:pPr algn="ctr"/>
          <a:r>
            <a:rPr lang="en-GB" sz="1800" b="1" dirty="0"/>
            <a:t>US$ 8M</a:t>
          </a:r>
        </a:p>
      </cdr:txBody>
    </cdr:sp>
  </cdr:relSizeAnchor>
  <cdr:relSizeAnchor xmlns:cdr="http://schemas.openxmlformats.org/drawingml/2006/chartDrawing">
    <cdr:from>
      <cdr:x>0.2043</cdr:x>
      <cdr:y>0.2173</cdr:y>
    </cdr:from>
    <cdr:to>
      <cdr:x>0.53763</cdr:x>
      <cdr:y>0.42374</cdr:y>
    </cdr:to>
    <cdr:sp macro="" textlink="">
      <cdr:nvSpPr>
        <cdr:cNvPr id="4" name="TextBox 3"/>
        <cdr:cNvSpPr txBox="1"/>
      </cdr:nvSpPr>
      <cdr:spPr>
        <a:xfrm xmlns:a="http://schemas.openxmlformats.org/drawingml/2006/main">
          <a:off x="889200" y="936000"/>
          <a:ext cx="1450800" cy="88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600" b="1" dirty="0"/>
            <a:t>Family Property</a:t>
          </a:r>
        </a:p>
        <a:p xmlns:a="http://schemas.openxmlformats.org/drawingml/2006/main">
          <a:pPr algn="ctr"/>
          <a:r>
            <a:rPr lang="en-GB" sz="1600" b="1" dirty="0"/>
            <a:t>US$ 4M</a:t>
          </a:r>
        </a:p>
      </cdr:txBody>
    </cdr:sp>
  </cdr:relSizeAnchor>
</c:userShapes>
</file>

<file path=ppt/drawings/drawing4.xml><?xml version="1.0" encoding="utf-8"?>
<c:userShapes xmlns:c="http://schemas.openxmlformats.org/drawingml/2006/chart">
  <cdr:relSizeAnchor xmlns:cdr="http://schemas.openxmlformats.org/drawingml/2006/chartDrawing">
    <cdr:from>
      <cdr:x>0.14081</cdr:x>
      <cdr:y>0.34939</cdr:y>
    </cdr:from>
    <cdr:to>
      <cdr:x>0.48512</cdr:x>
      <cdr:y>0.50467</cdr:y>
    </cdr:to>
    <cdr:sp macro="" textlink="">
      <cdr:nvSpPr>
        <cdr:cNvPr id="2" name="TextBox 1"/>
        <cdr:cNvSpPr txBox="1"/>
      </cdr:nvSpPr>
      <cdr:spPr>
        <a:xfrm xmlns:a="http://schemas.openxmlformats.org/drawingml/2006/main">
          <a:off x="750151" y="1999279"/>
          <a:ext cx="1834277" cy="888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0.09299</cdr:x>
      <cdr:y>0.23293</cdr:y>
    </cdr:from>
    <cdr:to>
      <cdr:x>0.48512</cdr:x>
      <cdr:y>0.43674</cdr:y>
    </cdr:to>
    <cdr:sp macro="" textlink="">
      <cdr:nvSpPr>
        <cdr:cNvPr id="3" name="TextBox 2"/>
        <cdr:cNvSpPr txBox="1"/>
      </cdr:nvSpPr>
      <cdr:spPr>
        <a:xfrm xmlns:a="http://schemas.openxmlformats.org/drawingml/2006/main">
          <a:off x="455000" y="1123200"/>
          <a:ext cx="1918800" cy="982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400" b="1" dirty="0"/>
        </a:p>
      </cdr:txBody>
    </cdr:sp>
  </cdr:relSizeAnchor>
  <cdr:relSizeAnchor xmlns:cdr="http://schemas.openxmlformats.org/drawingml/2006/chartDrawing">
    <cdr:from>
      <cdr:x>0.14081</cdr:x>
      <cdr:y>0.31057</cdr:y>
    </cdr:from>
    <cdr:to>
      <cdr:x>0.4373</cdr:x>
      <cdr:y>0.43674</cdr:y>
    </cdr:to>
    <cdr:sp macro="" textlink="">
      <cdr:nvSpPr>
        <cdr:cNvPr id="6" name="TextBox 5"/>
        <cdr:cNvSpPr txBox="1"/>
      </cdr:nvSpPr>
      <cdr:spPr>
        <a:xfrm xmlns:a="http://schemas.openxmlformats.org/drawingml/2006/main">
          <a:off x="689000" y="1497600"/>
          <a:ext cx="1450800" cy="608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0.09663</cdr:x>
      <cdr:y>0.31079</cdr:y>
    </cdr:from>
    <cdr:to>
      <cdr:x>0.41225</cdr:x>
      <cdr:y>0.50708</cdr:y>
    </cdr:to>
    <cdr:sp macro="" textlink="">
      <cdr:nvSpPr>
        <cdr:cNvPr id="7" name="TextBox 6"/>
        <cdr:cNvSpPr txBox="1"/>
      </cdr:nvSpPr>
      <cdr:spPr>
        <a:xfrm xmlns:a="http://schemas.openxmlformats.org/drawingml/2006/main">
          <a:off x="514787" y="1778402"/>
          <a:ext cx="1681434" cy="1123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000" b="1" dirty="0"/>
            <a:t>Insurance proceeds </a:t>
          </a:r>
        </a:p>
        <a:p xmlns:a="http://schemas.openxmlformats.org/drawingml/2006/main">
          <a:pPr algn="ctr"/>
          <a:r>
            <a:rPr lang="en-GB" sz="2000" b="1" dirty="0"/>
            <a:t>US$ </a:t>
          </a:r>
          <a:r>
            <a:rPr lang="en-GB" sz="2000" b="1" u="sng" dirty="0"/>
            <a:t>12M</a:t>
          </a:r>
        </a:p>
      </cdr:txBody>
    </cdr:sp>
  </cdr:relSizeAnchor>
  <cdr:relSizeAnchor xmlns:cdr="http://schemas.openxmlformats.org/drawingml/2006/chartDrawing">
    <cdr:from>
      <cdr:x>0.35139</cdr:x>
      <cdr:y>0.47436</cdr:y>
    </cdr:from>
    <cdr:to>
      <cdr:x>0.76265</cdr:x>
      <cdr:y>0.61024</cdr:y>
    </cdr:to>
    <cdr:sp macro="" textlink="">
      <cdr:nvSpPr>
        <cdr:cNvPr id="8" name="TextBox 7"/>
        <cdr:cNvSpPr txBox="1"/>
      </cdr:nvSpPr>
      <cdr:spPr>
        <a:xfrm xmlns:a="http://schemas.openxmlformats.org/drawingml/2006/main">
          <a:off x="1872000" y="2714400"/>
          <a:ext cx="2190946" cy="7775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800" b="1" dirty="0"/>
            <a:t>Family Business</a:t>
          </a:r>
        </a:p>
        <a:p xmlns:a="http://schemas.openxmlformats.org/drawingml/2006/main">
          <a:pPr algn="ctr"/>
          <a:r>
            <a:rPr lang="en-GB" sz="1800" b="1" dirty="0"/>
            <a:t>US$ 10M</a:t>
          </a:r>
        </a:p>
      </cdr:txBody>
    </cdr:sp>
  </cdr:relSizeAnchor>
  <cdr:relSizeAnchor xmlns:cdr="http://schemas.openxmlformats.org/drawingml/2006/chartDrawing">
    <cdr:from>
      <cdr:x>0.65007</cdr:x>
      <cdr:y>0.29443</cdr:y>
    </cdr:from>
    <cdr:to>
      <cdr:x>0.937</cdr:x>
      <cdr:y>0.46912</cdr:y>
    </cdr:to>
    <cdr:sp macro="" textlink="">
      <cdr:nvSpPr>
        <cdr:cNvPr id="9" name="TextBox 8"/>
        <cdr:cNvSpPr txBox="1"/>
      </cdr:nvSpPr>
      <cdr:spPr>
        <a:xfrm xmlns:a="http://schemas.openxmlformats.org/drawingml/2006/main">
          <a:off x="3463200" y="1684800"/>
          <a:ext cx="1528591" cy="9996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800" b="1" dirty="0"/>
            <a:t>Cash &amp; Investments </a:t>
          </a:r>
        </a:p>
        <a:p xmlns:a="http://schemas.openxmlformats.org/drawingml/2006/main">
          <a:pPr algn="ctr"/>
          <a:r>
            <a:rPr lang="en-GB" sz="1800" b="1" dirty="0"/>
            <a:t>US$ 4M</a:t>
          </a:r>
        </a:p>
      </cdr:txBody>
    </cdr:sp>
  </cdr:relSizeAnchor>
  <cdr:relSizeAnchor xmlns:cdr="http://schemas.openxmlformats.org/drawingml/2006/chartDrawing">
    <cdr:from>
      <cdr:x>0.44802</cdr:x>
      <cdr:y>0.22082</cdr:y>
    </cdr:from>
    <cdr:to>
      <cdr:x>0.7016</cdr:x>
      <cdr:y>0.39552</cdr:y>
    </cdr:to>
    <cdr:sp macro="" textlink="">
      <cdr:nvSpPr>
        <cdr:cNvPr id="10" name="TextBox 9"/>
        <cdr:cNvSpPr txBox="1"/>
      </cdr:nvSpPr>
      <cdr:spPr>
        <a:xfrm xmlns:a="http://schemas.openxmlformats.org/drawingml/2006/main">
          <a:off x="2386800" y="1263600"/>
          <a:ext cx="1350902" cy="9996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600" b="1" dirty="0"/>
            <a:t>Family Property</a:t>
          </a:r>
        </a:p>
        <a:p xmlns:a="http://schemas.openxmlformats.org/drawingml/2006/main">
          <a:pPr algn="ctr"/>
          <a:r>
            <a:rPr lang="en-GB" sz="1600" b="1" dirty="0"/>
            <a:t>US$ 4M</a:t>
          </a:r>
        </a:p>
      </cdr:txBody>
    </cdr:sp>
  </cdr:relSizeAnchor>
  <cdr:relSizeAnchor xmlns:cdr="http://schemas.openxmlformats.org/drawingml/2006/chartDrawing">
    <cdr:from>
      <cdr:x>0.71157</cdr:x>
      <cdr:y>0.00818</cdr:y>
    </cdr:from>
    <cdr:to>
      <cdr:x>0.81678</cdr:x>
      <cdr:y>0.18091</cdr:y>
    </cdr:to>
    <cdr:sp macro="" textlink="">
      <cdr:nvSpPr>
        <cdr:cNvPr id="11" name="Up Arrow 10"/>
        <cdr:cNvSpPr/>
      </cdr:nvSpPr>
      <cdr:spPr>
        <a:xfrm xmlns:a="http://schemas.openxmlformats.org/drawingml/2006/main">
          <a:off x="3790800" y="46800"/>
          <a:ext cx="560496" cy="988396"/>
        </a:xfrm>
        <a:prstGeom xmlns:a="http://schemas.openxmlformats.org/drawingml/2006/main" prst="upArrow">
          <a:avLst/>
        </a:prstGeom>
        <a:solidFill xmlns:a="http://schemas.openxmlformats.org/drawingml/2006/main">
          <a:schemeClr val="accent3">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0.14081</cdr:x>
      <cdr:y>0.34939</cdr:y>
    </cdr:from>
    <cdr:to>
      <cdr:x>0.48512</cdr:x>
      <cdr:y>0.50467</cdr:y>
    </cdr:to>
    <cdr:sp macro="" textlink="">
      <cdr:nvSpPr>
        <cdr:cNvPr id="2" name="TextBox 1"/>
        <cdr:cNvSpPr txBox="1"/>
      </cdr:nvSpPr>
      <cdr:spPr>
        <a:xfrm xmlns:a="http://schemas.openxmlformats.org/drawingml/2006/main">
          <a:off x="689000" y="1684800"/>
          <a:ext cx="1684800" cy="748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0.08602</cdr:x>
      <cdr:y>0.12598</cdr:y>
    </cdr:from>
    <cdr:to>
      <cdr:x>0.54301</cdr:x>
      <cdr:y>0.39868</cdr:y>
    </cdr:to>
    <cdr:sp macro="" textlink="">
      <cdr:nvSpPr>
        <cdr:cNvPr id="3" name="TextBox 2"/>
        <cdr:cNvSpPr txBox="1"/>
      </cdr:nvSpPr>
      <cdr:spPr>
        <a:xfrm xmlns:a="http://schemas.openxmlformats.org/drawingml/2006/main">
          <a:off x="748800" y="595462"/>
          <a:ext cx="3978007" cy="12889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800" b="1" u="sng" dirty="0"/>
            <a:t>Eldest Son</a:t>
          </a:r>
        </a:p>
        <a:p xmlns:a="http://schemas.openxmlformats.org/drawingml/2006/main">
          <a:pPr algn="ctr"/>
          <a:r>
            <a:rPr lang="en-GB" sz="2500" b="1" dirty="0"/>
            <a:t>Family Business </a:t>
          </a:r>
        </a:p>
        <a:p xmlns:a="http://schemas.openxmlformats.org/drawingml/2006/main">
          <a:pPr algn="ctr"/>
          <a:r>
            <a:rPr lang="en-GB" sz="2500" b="1" dirty="0"/>
            <a:t>US$ 10M</a:t>
          </a:r>
        </a:p>
      </cdr:txBody>
    </cdr:sp>
  </cdr:relSizeAnchor>
  <cdr:relSizeAnchor xmlns:cdr="http://schemas.openxmlformats.org/drawingml/2006/chartDrawing">
    <cdr:from>
      <cdr:x>0.48813</cdr:x>
      <cdr:y>0.11111</cdr:y>
    </cdr:from>
    <cdr:to>
      <cdr:x>0.89673</cdr:x>
      <cdr:y>0.41526</cdr:y>
    </cdr:to>
    <cdr:sp macro="" textlink="">
      <cdr:nvSpPr>
        <cdr:cNvPr id="4" name="TextBox 3"/>
        <cdr:cNvSpPr txBox="1"/>
      </cdr:nvSpPr>
      <cdr:spPr>
        <a:xfrm xmlns:a="http://schemas.openxmlformats.org/drawingml/2006/main">
          <a:off x="4249058" y="525216"/>
          <a:ext cx="3556800" cy="14376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3200" b="1" u="sng" dirty="0"/>
            <a:t>1</a:t>
          </a:r>
          <a:r>
            <a:rPr lang="en-GB" sz="3200" b="1" u="sng" baseline="30000" dirty="0"/>
            <a:t>st</a:t>
          </a:r>
          <a:r>
            <a:rPr lang="en-GB" sz="3200" b="1" u="sng" dirty="0"/>
            <a:t> Daughter</a:t>
          </a:r>
        </a:p>
        <a:p xmlns:a="http://schemas.openxmlformats.org/drawingml/2006/main">
          <a:pPr algn="ctr"/>
          <a:r>
            <a:rPr lang="en-GB" sz="2500" b="1" dirty="0"/>
            <a:t>Insurance </a:t>
          </a:r>
        </a:p>
        <a:p xmlns:a="http://schemas.openxmlformats.org/drawingml/2006/main">
          <a:pPr algn="ctr"/>
          <a:r>
            <a:rPr lang="en-GB" sz="2500" b="1" dirty="0"/>
            <a:t>US$ 10M</a:t>
          </a:r>
        </a:p>
      </cdr:txBody>
    </cdr:sp>
  </cdr:relSizeAnchor>
  <cdr:relSizeAnchor xmlns:cdr="http://schemas.openxmlformats.org/drawingml/2006/chartDrawing">
    <cdr:from>
      <cdr:x>0.10753</cdr:x>
      <cdr:y>0.37624</cdr:y>
    </cdr:from>
    <cdr:to>
      <cdr:x>0.91399</cdr:x>
      <cdr:y>0.921</cdr:y>
    </cdr:to>
    <cdr:sp macro="" textlink="">
      <cdr:nvSpPr>
        <cdr:cNvPr id="5" name="TextBox 4"/>
        <cdr:cNvSpPr txBox="1"/>
      </cdr:nvSpPr>
      <cdr:spPr>
        <a:xfrm xmlns:a="http://schemas.openxmlformats.org/drawingml/2006/main">
          <a:off x="936000" y="1778400"/>
          <a:ext cx="7020074" cy="25749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800" b="1" u="sng" dirty="0"/>
            <a:t>2nd Daughter</a:t>
          </a:r>
        </a:p>
        <a:p xmlns:a="http://schemas.openxmlformats.org/drawingml/2006/main">
          <a:pPr algn="ctr"/>
          <a:r>
            <a:rPr lang="en-GB" sz="2500" b="1" dirty="0"/>
            <a:t>Family home / Other Assets / Insurance </a:t>
          </a:r>
        </a:p>
        <a:p xmlns:a="http://schemas.openxmlformats.org/drawingml/2006/main">
          <a:pPr algn="ctr"/>
          <a:r>
            <a:rPr lang="en-GB" sz="2500" b="1" dirty="0"/>
            <a:t>US$ 4M + US$ 4M + US$ 2M</a:t>
          </a:r>
        </a:p>
        <a:p xmlns:a="http://schemas.openxmlformats.org/drawingml/2006/main">
          <a:pPr algn="ctr"/>
          <a:r>
            <a:rPr lang="en-GB" sz="2500" b="1" dirty="0"/>
            <a:t>=</a:t>
          </a:r>
        </a:p>
        <a:p xmlns:a="http://schemas.openxmlformats.org/drawingml/2006/main">
          <a:pPr algn="ctr"/>
          <a:r>
            <a:rPr lang="en-GB" sz="2500" b="1" dirty="0"/>
            <a:t>US$ 10M</a:t>
          </a:r>
        </a:p>
      </cdr:txBody>
    </cdr:sp>
  </cdr:relSizeAnchor>
</c:userShapes>
</file>

<file path=ppt/drawings/drawing6.xml><?xml version="1.0" encoding="utf-8"?>
<c:userShapes xmlns:c="http://schemas.openxmlformats.org/drawingml/2006/chart">
  <cdr:relSizeAnchor xmlns:cdr="http://schemas.openxmlformats.org/drawingml/2006/chartDrawing">
    <cdr:from>
      <cdr:x>0.47047</cdr:x>
      <cdr:y>0.31412</cdr:y>
    </cdr:from>
    <cdr:to>
      <cdr:x>0.85756</cdr:x>
      <cdr:y>0.556</cdr:y>
    </cdr:to>
    <cdr:sp macro="" textlink="">
      <cdr:nvSpPr>
        <cdr:cNvPr id="3" name="TextBox 2"/>
        <cdr:cNvSpPr txBox="1"/>
      </cdr:nvSpPr>
      <cdr:spPr>
        <a:xfrm xmlns:a="http://schemas.openxmlformats.org/drawingml/2006/main">
          <a:off x="2488034" y="1641015"/>
          <a:ext cx="2047086" cy="1263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400" b="1" dirty="0"/>
            <a:t>Cash &amp; Investments</a:t>
          </a:r>
        </a:p>
        <a:p xmlns:a="http://schemas.openxmlformats.org/drawingml/2006/main">
          <a:pPr algn="ctr"/>
          <a:r>
            <a:rPr lang="en-GB" sz="2400" b="1" dirty="0"/>
            <a:t>US$ 8M</a:t>
          </a:r>
        </a:p>
      </cdr:txBody>
    </cdr:sp>
  </cdr:relSizeAnchor>
  <cdr:relSizeAnchor xmlns:cdr="http://schemas.openxmlformats.org/drawingml/2006/chartDrawing">
    <cdr:from>
      <cdr:x>0.08602</cdr:x>
      <cdr:y>0.2543</cdr:y>
    </cdr:from>
    <cdr:to>
      <cdr:x>0.41935</cdr:x>
      <cdr:y>0.51066</cdr:y>
    </cdr:to>
    <cdr:sp macro="" textlink="">
      <cdr:nvSpPr>
        <cdr:cNvPr id="4" name="TextBox 3"/>
        <cdr:cNvSpPr txBox="1"/>
      </cdr:nvSpPr>
      <cdr:spPr>
        <a:xfrm xmlns:a="http://schemas.openxmlformats.org/drawingml/2006/main">
          <a:off x="374400" y="1095358"/>
          <a:ext cx="1450786" cy="11042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400" b="1" dirty="0"/>
            <a:t>Family Property</a:t>
          </a:r>
        </a:p>
        <a:p xmlns:a="http://schemas.openxmlformats.org/drawingml/2006/main">
          <a:pPr algn="ctr"/>
          <a:r>
            <a:rPr lang="en-GB" sz="2400" b="1" dirty="0"/>
            <a:t>US$ 3M</a:t>
          </a:r>
        </a:p>
      </cdr:txBody>
    </cdr:sp>
  </cdr:relSizeAnchor>
</c:userShapes>
</file>

<file path=ppt/drawings/drawing7.xml><?xml version="1.0" encoding="utf-8"?>
<c:userShapes xmlns:c="http://schemas.openxmlformats.org/drawingml/2006/chart">
  <cdr:relSizeAnchor xmlns:cdr="http://schemas.openxmlformats.org/drawingml/2006/chartDrawing">
    <cdr:from>
      <cdr:x>0.14081</cdr:x>
      <cdr:y>0.34939</cdr:y>
    </cdr:from>
    <cdr:to>
      <cdr:x>0.48512</cdr:x>
      <cdr:y>0.50467</cdr:y>
    </cdr:to>
    <cdr:sp macro="" textlink="">
      <cdr:nvSpPr>
        <cdr:cNvPr id="2" name="TextBox 1"/>
        <cdr:cNvSpPr txBox="1"/>
      </cdr:nvSpPr>
      <cdr:spPr>
        <a:xfrm xmlns:a="http://schemas.openxmlformats.org/drawingml/2006/main">
          <a:off x="750151" y="1999279"/>
          <a:ext cx="1834277" cy="888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0.09299</cdr:x>
      <cdr:y>0.23293</cdr:y>
    </cdr:from>
    <cdr:to>
      <cdr:x>0.48512</cdr:x>
      <cdr:y>0.43674</cdr:y>
    </cdr:to>
    <cdr:sp macro="" textlink="">
      <cdr:nvSpPr>
        <cdr:cNvPr id="3" name="TextBox 2"/>
        <cdr:cNvSpPr txBox="1"/>
      </cdr:nvSpPr>
      <cdr:spPr>
        <a:xfrm xmlns:a="http://schemas.openxmlformats.org/drawingml/2006/main">
          <a:off x="455000" y="1123200"/>
          <a:ext cx="1918800" cy="982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400" b="1" dirty="0"/>
        </a:p>
      </cdr:txBody>
    </cdr:sp>
  </cdr:relSizeAnchor>
  <cdr:relSizeAnchor xmlns:cdr="http://schemas.openxmlformats.org/drawingml/2006/chartDrawing">
    <cdr:from>
      <cdr:x>0.14081</cdr:x>
      <cdr:y>0.31057</cdr:y>
    </cdr:from>
    <cdr:to>
      <cdr:x>0.4373</cdr:x>
      <cdr:y>0.43674</cdr:y>
    </cdr:to>
    <cdr:sp macro="" textlink="">
      <cdr:nvSpPr>
        <cdr:cNvPr id="6" name="TextBox 5"/>
        <cdr:cNvSpPr txBox="1"/>
      </cdr:nvSpPr>
      <cdr:spPr>
        <a:xfrm xmlns:a="http://schemas.openxmlformats.org/drawingml/2006/main">
          <a:off x="689000" y="1497600"/>
          <a:ext cx="1450800" cy="608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0.2284</cdr:x>
      <cdr:y>0.47253</cdr:y>
    </cdr:from>
    <cdr:to>
      <cdr:x>0.63966</cdr:x>
      <cdr:y>0.66248</cdr:y>
    </cdr:to>
    <cdr:sp macro="" textlink="">
      <cdr:nvSpPr>
        <cdr:cNvPr id="8" name="TextBox 7"/>
        <cdr:cNvSpPr txBox="1"/>
      </cdr:nvSpPr>
      <cdr:spPr>
        <a:xfrm xmlns:a="http://schemas.openxmlformats.org/drawingml/2006/main">
          <a:off x="1156489" y="2808511"/>
          <a:ext cx="2082353" cy="1129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400" b="1" dirty="0"/>
            <a:t>Endowment</a:t>
          </a:r>
        </a:p>
        <a:p xmlns:a="http://schemas.openxmlformats.org/drawingml/2006/main">
          <a:pPr algn="ctr"/>
          <a:r>
            <a:rPr lang="en-GB" sz="2400" b="1" dirty="0"/>
            <a:t>US$ 4M</a:t>
          </a:r>
        </a:p>
      </cdr:txBody>
    </cdr:sp>
  </cdr:relSizeAnchor>
  <cdr:relSizeAnchor xmlns:cdr="http://schemas.openxmlformats.org/drawingml/2006/chartDrawing">
    <cdr:from>
      <cdr:x>0.4901</cdr:x>
      <cdr:y>0.29213</cdr:y>
    </cdr:from>
    <cdr:to>
      <cdr:x>0.99846</cdr:x>
      <cdr:y>0.52048</cdr:y>
    </cdr:to>
    <cdr:sp macro="" textlink="">
      <cdr:nvSpPr>
        <cdr:cNvPr id="9" name="TextBox 8"/>
        <cdr:cNvSpPr txBox="1"/>
      </cdr:nvSpPr>
      <cdr:spPr>
        <a:xfrm xmlns:a="http://schemas.openxmlformats.org/drawingml/2006/main">
          <a:off x="2481547" y="1736299"/>
          <a:ext cx="2574000" cy="13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400" b="1" dirty="0"/>
            <a:t>Family </a:t>
          </a:r>
        </a:p>
        <a:p xmlns:a="http://schemas.openxmlformats.org/drawingml/2006/main">
          <a:pPr algn="ctr"/>
          <a:r>
            <a:rPr lang="en-GB" sz="2400" b="1" dirty="0"/>
            <a:t>Property</a:t>
          </a:r>
        </a:p>
        <a:p xmlns:a="http://schemas.openxmlformats.org/drawingml/2006/main">
          <a:pPr algn="ctr"/>
          <a:r>
            <a:rPr lang="en-GB" sz="2400" b="1" dirty="0"/>
            <a:t>US$ 3M</a:t>
          </a:r>
        </a:p>
      </cdr:txBody>
    </cdr:sp>
  </cdr:relSizeAnchor>
  <cdr:relSizeAnchor xmlns:cdr="http://schemas.openxmlformats.org/drawingml/2006/chartDrawing">
    <cdr:from>
      <cdr:x>0.07571</cdr:x>
      <cdr:y>0.25199</cdr:y>
    </cdr:from>
    <cdr:to>
      <cdr:x>0.5471</cdr:x>
      <cdr:y>0.46459</cdr:y>
    </cdr:to>
    <cdr:sp macro="" textlink="">
      <cdr:nvSpPr>
        <cdr:cNvPr id="10" name="TextBox 9"/>
        <cdr:cNvSpPr txBox="1"/>
      </cdr:nvSpPr>
      <cdr:spPr>
        <a:xfrm xmlns:a="http://schemas.openxmlformats.org/drawingml/2006/main">
          <a:off x="383347" y="1497721"/>
          <a:ext cx="2386800" cy="1263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400" b="1" dirty="0"/>
            <a:t>Cash &amp; Investment</a:t>
          </a:r>
        </a:p>
        <a:p xmlns:a="http://schemas.openxmlformats.org/drawingml/2006/main">
          <a:pPr algn="ctr"/>
          <a:r>
            <a:rPr lang="en-GB" sz="2400" b="1" dirty="0"/>
            <a:t>US$ 4M</a:t>
          </a:r>
        </a:p>
      </cdr:txBody>
    </cdr:sp>
  </cdr:relSizeAnchor>
  <cdr:relSizeAnchor xmlns:cdr="http://schemas.openxmlformats.org/drawingml/2006/chartDrawing">
    <cdr:from>
      <cdr:x>0.13992</cdr:x>
      <cdr:y>0.12496</cdr:y>
    </cdr:from>
    <cdr:to>
      <cdr:x>0.89315</cdr:x>
      <cdr:y>0.22958</cdr:y>
    </cdr:to>
    <cdr:sp macro="" textlink="">
      <cdr:nvSpPr>
        <cdr:cNvPr id="12" name="Rectangle 11">
          <a:extLst xmlns:a="http://schemas.openxmlformats.org/drawingml/2006/main">
            <a:ext uri="{FF2B5EF4-FFF2-40B4-BE49-F238E27FC236}">
              <a16:creationId xmlns:a16="http://schemas.microsoft.com/office/drawing/2014/main" id="{1422FD95-3027-45CE-BF0A-8066F78A9BD7}"/>
            </a:ext>
          </a:extLst>
        </cdr:cNvPr>
        <cdr:cNvSpPr/>
      </cdr:nvSpPr>
      <cdr:spPr>
        <a:xfrm xmlns:a="http://schemas.openxmlformats.org/drawingml/2006/main">
          <a:off x="721553" y="771936"/>
          <a:ext cx="3884386" cy="64633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800" b="1" spc="300" dirty="0">
              <a:ln w="11430" cmpd="sng">
                <a:solidFill>
                  <a:srgbClr val="0075B0">
                    <a:tint val="10000"/>
                  </a:srgbClr>
                </a:solidFill>
                <a:prstDash val="solid"/>
                <a:miter lim="800000"/>
              </a:ln>
              <a:solidFill>
                <a:srgbClr val="000F46"/>
              </a:solidFill>
              <a:effectLst>
                <a:glow rad="45500">
                  <a:srgbClr val="0075B0">
                    <a:satMod val="220000"/>
                    <a:alpha val="35000"/>
                  </a:srgbClr>
                </a:glow>
              </a:effectLst>
            </a:rPr>
            <a:t>Total Assets</a:t>
          </a:r>
        </a:p>
        <a:p xmlns:a="http://schemas.openxmlformats.org/drawingml/2006/main">
          <a:pPr algn="ctr"/>
          <a:r>
            <a:rPr lang="en-US" sz="1800" b="1" spc="300" dirty="0">
              <a:ln w="11430" cmpd="sng">
                <a:solidFill>
                  <a:srgbClr val="0075B0">
                    <a:tint val="10000"/>
                  </a:srgbClr>
                </a:solidFill>
                <a:prstDash val="solid"/>
                <a:miter lim="800000"/>
              </a:ln>
              <a:solidFill>
                <a:srgbClr val="000F46"/>
              </a:solidFill>
              <a:effectLst>
                <a:glow rad="45500">
                  <a:srgbClr val="0075B0">
                    <a:satMod val="220000"/>
                    <a:alpha val="35000"/>
                  </a:srgbClr>
                </a:glow>
              </a:effectLst>
            </a:rPr>
            <a:t>US$ 11Million</a:t>
          </a:r>
        </a:p>
      </cdr:txBody>
    </cdr:sp>
  </cdr:relSizeAnchor>
</c:userShapes>
</file>

<file path=ppt/drawings/drawing8.xml><?xml version="1.0" encoding="utf-8"?>
<c:userShapes xmlns:c="http://schemas.openxmlformats.org/drawingml/2006/chart">
  <cdr:relSizeAnchor xmlns:cdr="http://schemas.openxmlformats.org/drawingml/2006/chartDrawing">
    <cdr:from>
      <cdr:x>0.14081</cdr:x>
      <cdr:y>0.34939</cdr:y>
    </cdr:from>
    <cdr:to>
      <cdr:x>0.48512</cdr:x>
      <cdr:y>0.50467</cdr:y>
    </cdr:to>
    <cdr:sp macro="" textlink="">
      <cdr:nvSpPr>
        <cdr:cNvPr id="2" name="TextBox 1"/>
        <cdr:cNvSpPr txBox="1"/>
      </cdr:nvSpPr>
      <cdr:spPr>
        <a:xfrm xmlns:a="http://schemas.openxmlformats.org/drawingml/2006/main">
          <a:off x="689000" y="1684800"/>
          <a:ext cx="1684800" cy="748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0.44241</cdr:x>
      <cdr:y>0.1511</cdr:y>
    </cdr:from>
    <cdr:to>
      <cdr:x>0.95234</cdr:x>
      <cdr:y>0.5</cdr:y>
    </cdr:to>
    <cdr:sp macro="" textlink="">
      <cdr:nvSpPr>
        <cdr:cNvPr id="3" name="TextBox 2"/>
        <cdr:cNvSpPr txBox="1"/>
      </cdr:nvSpPr>
      <cdr:spPr>
        <a:xfrm xmlns:a="http://schemas.openxmlformats.org/drawingml/2006/main">
          <a:off x="4344600" y="784934"/>
          <a:ext cx="5007614" cy="18124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800" b="1" u="sng" dirty="0"/>
            <a:t>Family Property ($3M)</a:t>
          </a:r>
        </a:p>
        <a:p xmlns:a="http://schemas.openxmlformats.org/drawingml/2006/main">
          <a:pPr algn="ctr"/>
          <a:r>
            <a:rPr lang="en-GB" sz="2800" dirty="0"/>
            <a:t>Placed in trust not to </a:t>
          </a:r>
        </a:p>
        <a:p xmlns:a="http://schemas.openxmlformats.org/drawingml/2006/main">
          <a:pPr algn="ctr"/>
          <a:r>
            <a:rPr lang="en-GB" sz="2800" dirty="0"/>
            <a:t>be sold off</a:t>
          </a:r>
        </a:p>
        <a:p xmlns:a="http://schemas.openxmlformats.org/drawingml/2006/main">
          <a:pPr algn="ctr"/>
          <a:endParaRPr lang="en-GB" sz="2400" b="1" dirty="0"/>
        </a:p>
      </cdr:txBody>
    </cdr:sp>
  </cdr:relSizeAnchor>
  <cdr:relSizeAnchor xmlns:cdr="http://schemas.openxmlformats.org/drawingml/2006/chartDrawing">
    <cdr:from>
      <cdr:x>0.06116</cdr:x>
      <cdr:y>0.07715</cdr:y>
    </cdr:from>
    <cdr:to>
      <cdr:x>0.56156</cdr:x>
      <cdr:y>0.43751</cdr:y>
    </cdr:to>
    <cdr:sp macro="" textlink="">
      <cdr:nvSpPr>
        <cdr:cNvPr id="4" name="TextBox 3"/>
        <cdr:cNvSpPr txBox="1"/>
      </cdr:nvSpPr>
      <cdr:spPr>
        <a:xfrm xmlns:a="http://schemas.openxmlformats.org/drawingml/2006/main">
          <a:off x="600600" y="400792"/>
          <a:ext cx="4914000" cy="187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800" b="1" u="sng" dirty="0"/>
            <a:t>Cash &amp; </a:t>
          </a:r>
        </a:p>
        <a:p xmlns:a="http://schemas.openxmlformats.org/drawingml/2006/main">
          <a:pPr algn="ctr"/>
          <a:r>
            <a:rPr lang="en-GB" sz="2800" b="1" u="sng" dirty="0"/>
            <a:t>Investment ($4M)</a:t>
          </a:r>
        </a:p>
        <a:p xmlns:a="http://schemas.openxmlformats.org/drawingml/2006/main">
          <a:pPr algn="ctr"/>
          <a:r>
            <a:rPr lang="en-GB" sz="2800" dirty="0"/>
            <a:t>Managed by eldest </a:t>
          </a:r>
        </a:p>
        <a:p xmlns:a="http://schemas.openxmlformats.org/drawingml/2006/main">
          <a:pPr algn="ctr"/>
          <a:r>
            <a:rPr lang="en-GB" sz="2800" dirty="0"/>
            <a:t>daughter</a:t>
          </a:r>
        </a:p>
      </cdr:txBody>
    </cdr:sp>
  </cdr:relSizeAnchor>
  <cdr:relSizeAnchor xmlns:cdr="http://schemas.openxmlformats.org/drawingml/2006/chartDrawing">
    <cdr:from>
      <cdr:x>0.10114</cdr:x>
      <cdr:y>0.43178</cdr:y>
    </cdr:from>
    <cdr:to>
      <cdr:x>0.9076</cdr:x>
      <cdr:y>0.97654</cdr:y>
    </cdr:to>
    <cdr:sp macro="" textlink="">
      <cdr:nvSpPr>
        <cdr:cNvPr id="5" name="TextBox 4"/>
        <cdr:cNvSpPr txBox="1"/>
      </cdr:nvSpPr>
      <cdr:spPr>
        <a:xfrm xmlns:a="http://schemas.openxmlformats.org/drawingml/2006/main">
          <a:off x="993200" y="2243019"/>
          <a:ext cx="7919599" cy="28299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800" b="1" u="sng" dirty="0"/>
            <a:t>Endowment ($4M)</a:t>
          </a:r>
        </a:p>
        <a:p xmlns:a="http://schemas.openxmlformats.org/drawingml/2006/main">
          <a:pPr algn="ctr"/>
          <a:r>
            <a:rPr lang="en-GB" sz="2800" dirty="0"/>
            <a:t>Perpetual Income for life </a:t>
          </a:r>
        </a:p>
        <a:p xmlns:a="http://schemas.openxmlformats.org/drawingml/2006/main">
          <a:pPr algn="ctr"/>
          <a:r>
            <a:rPr lang="en-GB" sz="2800" dirty="0"/>
            <a:t>special-needs daughters</a:t>
          </a:r>
          <a:endParaRPr lang="en-GB"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GB"/>
          </a:p>
        </p:txBody>
      </p:sp>
      <p:sp>
        <p:nvSpPr>
          <p:cNvPr id="3" name="Date Placeholder 2"/>
          <p:cNvSpPr>
            <a:spLocks noGrp="1"/>
          </p:cNvSpPr>
          <p:nvPr>
            <p:ph type="dt" sz="quarter" idx="1"/>
          </p:nvPr>
        </p:nvSpPr>
        <p:spPr>
          <a:xfrm>
            <a:off x="3850443" y="1"/>
            <a:ext cx="2945659" cy="496332"/>
          </a:xfrm>
          <a:prstGeom prst="rect">
            <a:avLst/>
          </a:prstGeom>
        </p:spPr>
        <p:txBody>
          <a:bodyPr vert="horz" lIns="95562" tIns="47781" rIns="95562" bIns="47781" rtlCol="0"/>
          <a:lstStyle>
            <a:lvl1pPr algn="r">
              <a:defRPr sz="1300"/>
            </a:lvl1pPr>
          </a:lstStyle>
          <a:p>
            <a:fld id="{B64F7517-58A7-49AC-BC2D-7F4BBB6C6F02}" type="datetimeFigureOut">
              <a:rPr lang="en-GB" smtClean="0"/>
              <a:pPr/>
              <a:t>08/11/2021</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5562" tIns="47781" rIns="95562" bIns="47781" rtlCol="0" anchor="b"/>
          <a:lstStyle>
            <a:lvl1pPr algn="l">
              <a:defRPr sz="13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5562" tIns="47781" rIns="95562" bIns="47781" rtlCol="0" anchor="b"/>
          <a:lstStyle>
            <a:lvl1pPr algn="r">
              <a:defRPr sz="1300"/>
            </a:lvl1pPr>
          </a:lstStyle>
          <a:p>
            <a:fld id="{33C0F252-3412-4484-A538-67F06B2A7F7E}"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GB"/>
          </a:p>
        </p:txBody>
      </p:sp>
      <p:sp>
        <p:nvSpPr>
          <p:cNvPr id="3" name="Date Placehold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1BD9567E-27E5-4DFC-A8ED-88B7D12561B2}" type="datetimeFigureOut">
              <a:rPr lang="en-GB" smtClean="0"/>
              <a:pPr/>
              <a:t>08/11/2021</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5562" tIns="47781" rIns="95562" bIns="47781"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5FD57C7B-0DB4-42E2-91C3-F833B748A884}" type="slidenum">
              <a:rPr lang="en-GB" smtClean="0"/>
              <a:pPr/>
              <a:t>‹#›</a:t>
            </a:fld>
            <a:endParaRPr lang="en-GB"/>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0</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15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18</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19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20</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21</a:t>
            </a:fld>
            <a:endParaRPr lang="en-GB"/>
          </a:p>
        </p:txBody>
      </p:sp>
    </p:spTree>
    <p:extLst>
      <p:ext uri="{BB962C8B-B14F-4D97-AF65-F5344CB8AC3E}">
        <p14:creationId xmlns:p14="http://schemas.microsoft.com/office/powerpoint/2010/main" val="2691281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22</a:t>
            </a:fld>
            <a:endParaRPr lang="en-GB"/>
          </a:p>
        </p:txBody>
      </p:sp>
    </p:spTree>
    <p:extLst>
      <p:ext uri="{BB962C8B-B14F-4D97-AF65-F5344CB8AC3E}">
        <p14:creationId xmlns:p14="http://schemas.microsoft.com/office/powerpoint/2010/main" val="488523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23</a:t>
            </a:fld>
            <a:endParaRPr lang="en-GB"/>
          </a:p>
        </p:txBody>
      </p:sp>
    </p:spTree>
    <p:extLst>
      <p:ext uri="{BB962C8B-B14F-4D97-AF65-F5344CB8AC3E}">
        <p14:creationId xmlns:p14="http://schemas.microsoft.com/office/powerpoint/2010/main" val="326899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6</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24</a:t>
            </a:fld>
            <a:endParaRPr lang="en-GB"/>
          </a:p>
        </p:txBody>
      </p:sp>
    </p:spTree>
    <p:extLst>
      <p:ext uri="{BB962C8B-B14F-4D97-AF65-F5344CB8AC3E}">
        <p14:creationId xmlns:p14="http://schemas.microsoft.com/office/powerpoint/2010/main" val="848161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25</a:t>
            </a:fld>
            <a:endParaRPr lang="en-GB"/>
          </a:p>
        </p:txBody>
      </p:sp>
    </p:spTree>
    <p:extLst>
      <p:ext uri="{BB962C8B-B14F-4D97-AF65-F5344CB8AC3E}">
        <p14:creationId xmlns:p14="http://schemas.microsoft.com/office/powerpoint/2010/main" val="1260127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26</a:t>
            </a:fld>
            <a:endParaRPr lang="en-GB"/>
          </a:p>
        </p:txBody>
      </p:sp>
    </p:spTree>
    <p:extLst>
      <p:ext uri="{BB962C8B-B14F-4D97-AF65-F5344CB8AC3E}">
        <p14:creationId xmlns:p14="http://schemas.microsoft.com/office/powerpoint/2010/main" val="2391743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27</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28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Equitable wealth distribution. </a:t>
            </a:r>
          </a:p>
          <a:p>
            <a:r>
              <a:rPr lang="en-GB" sz="1200" kern="1200" dirty="0">
                <a:solidFill>
                  <a:schemeClr val="tx1"/>
                </a:solidFill>
                <a:effectLst/>
                <a:latin typeface="+mn-lt"/>
                <a:ea typeface="+mn-ea"/>
                <a:cs typeface="+mn-cs"/>
              </a:rPr>
              <a:t>Illiquid assets such as property are hard to sell off. </a:t>
            </a:r>
          </a:p>
          <a:p>
            <a:r>
              <a:rPr lang="en-GB" sz="1200" kern="1200" dirty="0">
                <a:solidFill>
                  <a:schemeClr val="tx1"/>
                </a:solidFill>
                <a:effectLst/>
                <a:latin typeface="+mn-lt"/>
                <a:ea typeface="+mn-ea"/>
                <a:cs typeface="+mn-cs"/>
              </a:rPr>
              <a:t>They are difficult to evaluate and to give equally to every child. </a:t>
            </a:r>
          </a:p>
          <a:p>
            <a:r>
              <a:rPr lang="en-GB" sz="1200" kern="1200" dirty="0">
                <a:solidFill>
                  <a:schemeClr val="tx1"/>
                </a:solidFill>
                <a:effectLst/>
                <a:latin typeface="+mn-lt"/>
                <a:ea typeface="+mn-ea"/>
                <a:cs typeface="+mn-cs"/>
              </a:rPr>
              <a:t>Each property is valued at a different price due to location/district and size. </a:t>
            </a:r>
          </a:p>
          <a:p>
            <a:r>
              <a:rPr lang="en-GB" sz="1200" kern="1200" dirty="0">
                <a:solidFill>
                  <a:schemeClr val="tx1"/>
                </a:solidFill>
                <a:effectLst/>
                <a:latin typeface="+mn-lt"/>
                <a:ea typeface="+mn-ea"/>
                <a:cs typeface="+mn-cs"/>
              </a:rPr>
              <a:t>Freeing up cash by creating a proxy to his net-worth (Partially)</a:t>
            </a:r>
          </a:p>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D57C7B-0DB4-42E2-91C3-F833B748A884}"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Blue">
    <p:spTree>
      <p:nvGrpSpPr>
        <p:cNvPr id="1" name=""/>
        <p:cNvGrpSpPr/>
        <p:nvPr/>
      </p:nvGrpSpPr>
      <p:grpSpPr>
        <a:xfrm>
          <a:off x="0" y="0"/>
          <a:ext cx="0" cy="0"/>
          <a:chOff x="0" y="0"/>
          <a:chExt cx="0" cy="0"/>
        </a:xfrm>
      </p:grpSpPr>
      <p:pic>
        <p:nvPicPr>
          <p:cNvPr id="7" name="Picture 6" descr="SCWB_PPTcover-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2225"/>
          <a:stretch/>
        </p:blipFill>
        <p:spPr>
          <a:xfrm>
            <a:off x="2" y="12599"/>
            <a:ext cx="9905998" cy="6832801"/>
          </a:xfrm>
          <a:prstGeom prst="rect">
            <a:avLst/>
          </a:prstGeom>
        </p:spPr>
      </p:pic>
      <p:pic>
        <p:nvPicPr>
          <p:cNvPr id="8" name="Picture 7"/>
          <p:cNvPicPr>
            <a:picLocks noChangeAspect="1"/>
          </p:cNvPicPr>
          <p:nvPr userDrawn="1"/>
        </p:nvPicPr>
        <p:blipFill>
          <a:blip r:embed="rId3" cstate="print"/>
          <a:stretch>
            <a:fillRect/>
          </a:stretch>
        </p:blipFill>
        <p:spPr>
          <a:xfrm>
            <a:off x="8134137" y="245287"/>
            <a:ext cx="1449701" cy="554026"/>
          </a:xfrm>
          <a:prstGeom prst="rect">
            <a:avLst/>
          </a:prstGeom>
        </p:spPr>
      </p:pic>
      <p:pic>
        <p:nvPicPr>
          <p:cNvPr id="9" name="Picture 8"/>
          <p:cNvPicPr>
            <a:picLocks noChangeAspect="1"/>
          </p:cNvPicPr>
          <p:nvPr userDrawn="1"/>
        </p:nvPicPr>
        <p:blipFill>
          <a:blip r:embed="rId4" cstate="print"/>
          <a:stretch>
            <a:fillRect/>
          </a:stretch>
        </p:blipFill>
        <p:spPr>
          <a:xfrm>
            <a:off x="8134132" y="6283800"/>
            <a:ext cx="1449706" cy="226951"/>
          </a:xfrm>
          <a:prstGeom prst="rect">
            <a:avLst/>
          </a:prstGeom>
        </p:spPr>
      </p:pic>
      <p:sp>
        <p:nvSpPr>
          <p:cNvPr id="2" name="Title 1"/>
          <p:cNvSpPr>
            <a:spLocks noGrp="1"/>
          </p:cNvSpPr>
          <p:nvPr>
            <p:ph type="ctrTitle"/>
          </p:nvPr>
        </p:nvSpPr>
        <p:spPr>
          <a:xfrm>
            <a:off x="4251000" y="2008097"/>
            <a:ext cx="5316116" cy="1495525"/>
          </a:xfrm>
        </p:spPr>
        <p:txBody>
          <a:bodyPr anchor="b">
            <a:normAutofit/>
          </a:bodyPr>
          <a:lstStyle>
            <a:lvl1pPr algn="r">
              <a:defRPr sz="3500" baseline="0">
                <a:solidFill>
                  <a:schemeClr val="bg1"/>
                </a:solidFill>
                <a:latin typeface="Cover Title"/>
              </a:defRPr>
            </a:lvl1pPr>
          </a:lstStyle>
          <a:p>
            <a:r>
              <a:rPr lang="en-US"/>
              <a:t>Click to edit Master title style</a:t>
            </a:r>
            <a:endParaRPr lang="en-US" dirty="0"/>
          </a:p>
        </p:txBody>
      </p:sp>
      <p:sp>
        <p:nvSpPr>
          <p:cNvPr id="3" name="Subtitle 2"/>
          <p:cNvSpPr>
            <a:spLocks noGrp="1"/>
          </p:cNvSpPr>
          <p:nvPr>
            <p:ph type="subTitle" idx="1"/>
          </p:nvPr>
        </p:nvSpPr>
        <p:spPr>
          <a:xfrm>
            <a:off x="4531893" y="3703460"/>
            <a:ext cx="5035223" cy="726458"/>
          </a:xfrm>
        </p:spPr>
        <p:txBody>
          <a:bodyPr>
            <a:normAutofit/>
          </a:bodyPr>
          <a:lstStyle>
            <a:lvl1pPr marL="0" indent="0" algn="r">
              <a:buNone/>
              <a:defRPr sz="2000" baseline="0">
                <a:solidFill>
                  <a:schemeClr val="bg1"/>
                </a:solidFill>
                <a:latin typeface="Cover Descriptio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26" descr="Visual Identitiy Band"/>
          <p:cNvPicPr preferRelativeResize="0">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1039623"/>
            <a:ext cx="9905997" cy="48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6681895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Sub-Heading &amp;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2"/>
          <p:cNvSpPr>
            <a:spLocks noGrp="1"/>
          </p:cNvSpPr>
          <p:nvPr>
            <p:ph idx="12" hasCustomPrompt="1"/>
          </p:nvPr>
        </p:nvSpPr>
        <p:spPr>
          <a:xfrm>
            <a:off x="324091" y="1323001"/>
            <a:ext cx="9259747" cy="561598"/>
          </a:xfrm>
          <a:prstGeom prst="rect">
            <a:avLst/>
          </a:prstGeom>
        </p:spPr>
        <p:txBody>
          <a:bodyPr vert="horz" lIns="0" tIns="0" rIns="0" bIns="0" rtlCol="0">
            <a:noAutofit/>
          </a:bodyPr>
          <a:lstStyle>
            <a:lvl1pPr marL="0" indent="0">
              <a:buFontTx/>
              <a:buNone/>
              <a:defRPr b="1" baseline="0">
                <a:solidFill>
                  <a:schemeClr val="accent3"/>
                </a:solidFill>
                <a:latin typeface="Sub-Heading Gree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2"/>
          <p:cNvSpPr>
            <a:spLocks noGrp="1"/>
          </p:cNvSpPr>
          <p:nvPr>
            <p:ph idx="1"/>
          </p:nvPr>
        </p:nvSpPr>
        <p:spPr>
          <a:xfrm>
            <a:off x="324091" y="2025000"/>
            <a:ext cx="4488509" cy="4145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3"/>
          </p:nvPr>
        </p:nvSpPr>
        <p:spPr>
          <a:xfrm>
            <a:off x="5093400" y="2025000"/>
            <a:ext cx="4490438" cy="4145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355398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Sub-Heading &amp; 2 Column Text &amp;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2"/>
          <p:cNvSpPr>
            <a:spLocks noGrp="1"/>
          </p:cNvSpPr>
          <p:nvPr>
            <p:ph idx="12" hasCustomPrompt="1"/>
          </p:nvPr>
        </p:nvSpPr>
        <p:spPr>
          <a:xfrm>
            <a:off x="324091" y="1323001"/>
            <a:ext cx="9259747" cy="561598"/>
          </a:xfrm>
          <a:prstGeom prst="rect">
            <a:avLst/>
          </a:prstGeom>
        </p:spPr>
        <p:txBody>
          <a:bodyPr vert="horz" lIns="0" tIns="0" rIns="0" bIns="0" rtlCol="0">
            <a:noAutofit/>
          </a:bodyPr>
          <a:lstStyle>
            <a:lvl1pPr marL="0" indent="0">
              <a:buFontTx/>
              <a:buNone/>
              <a:defRPr b="1" baseline="0">
                <a:solidFill>
                  <a:schemeClr val="accent3"/>
                </a:solidFill>
                <a:latin typeface="Sub-Heading Gree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2"/>
          <p:cNvSpPr>
            <a:spLocks noGrp="1"/>
          </p:cNvSpPr>
          <p:nvPr>
            <p:ph idx="1"/>
          </p:nvPr>
        </p:nvSpPr>
        <p:spPr>
          <a:xfrm>
            <a:off x="324091" y="2025000"/>
            <a:ext cx="4488509" cy="354706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idx="14"/>
          </p:nvPr>
        </p:nvSpPr>
        <p:spPr>
          <a:xfrm>
            <a:off x="5093400" y="2025000"/>
            <a:ext cx="4490438" cy="354706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idx="13" hasCustomPrompt="1"/>
          </p:nvPr>
        </p:nvSpPr>
        <p:spPr>
          <a:xfrm>
            <a:off x="324091" y="5769000"/>
            <a:ext cx="9259747" cy="401010"/>
          </a:xfrm>
          <a:prstGeom prst="rect">
            <a:avLst/>
          </a:prstGeom>
        </p:spPr>
        <p:txBody>
          <a:bodyPr vert="horz" lIns="0" tIns="0" rIns="0" bIns="0" rtlCol="0">
            <a:noAutofit/>
          </a:bodyPr>
          <a:lstStyle>
            <a:lvl1pPr marL="0" indent="0" algn="l">
              <a:buFontTx/>
              <a:buNone/>
              <a:defRPr sz="900" baseline="0">
                <a:solidFill>
                  <a:schemeClr val="accent5"/>
                </a:solidFill>
                <a:latin typeface="Footnote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85240735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amp; 4 Quadrant">
    <p:spTree>
      <p:nvGrpSpPr>
        <p:cNvPr id="1" name=""/>
        <p:cNvGrpSpPr/>
        <p:nvPr/>
      </p:nvGrpSpPr>
      <p:grpSpPr>
        <a:xfrm>
          <a:off x="0" y="0"/>
          <a:ext cx="0" cy="0"/>
          <a:chOff x="0" y="0"/>
          <a:chExt cx="0" cy="0"/>
        </a:xfrm>
      </p:grpSpPr>
      <p:sp>
        <p:nvSpPr>
          <p:cNvPr id="2" name="Title 1"/>
          <p:cNvSpPr>
            <a:spLocks noGrp="1"/>
          </p:cNvSpPr>
          <p:nvPr>
            <p:ph type="title"/>
          </p:nvPr>
        </p:nvSpPr>
        <p:spPr>
          <a:xfrm>
            <a:off x="324091" y="199800"/>
            <a:ext cx="9259747" cy="702000"/>
          </a:xfrm>
        </p:spPr>
        <p:txBody>
          <a:bodyPr/>
          <a:lstStyle/>
          <a:p>
            <a:r>
              <a:rPr lang="en-US"/>
              <a:t>Click to edit Master title style</a:t>
            </a:r>
            <a:endParaRPr lang="en-GB"/>
          </a:p>
        </p:txBody>
      </p:sp>
      <p:sp>
        <p:nvSpPr>
          <p:cNvPr id="12" name="Text Placeholder 2"/>
          <p:cNvSpPr>
            <a:spLocks noGrp="1"/>
          </p:cNvSpPr>
          <p:nvPr>
            <p:ph idx="16"/>
          </p:nvPr>
        </p:nvSpPr>
        <p:spPr>
          <a:xfrm>
            <a:off x="324091" y="1323001"/>
            <a:ext cx="4490438" cy="23011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idx="20"/>
          </p:nvPr>
        </p:nvSpPr>
        <p:spPr>
          <a:xfrm>
            <a:off x="324091" y="3868840"/>
            <a:ext cx="4490438" cy="23011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idx="21"/>
          </p:nvPr>
        </p:nvSpPr>
        <p:spPr>
          <a:xfrm>
            <a:off x="5093400" y="1323001"/>
            <a:ext cx="4490438" cy="23011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p:cNvSpPr>
            <a:spLocks noGrp="1"/>
          </p:cNvSpPr>
          <p:nvPr>
            <p:ph idx="22"/>
          </p:nvPr>
        </p:nvSpPr>
        <p:spPr>
          <a:xfrm>
            <a:off x="5093400" y="3868840"/>
            <a:ext cx="4490438" cy="23011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90346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amp; 4 Quadrant Base Image">
    <p:spTree>
      <p:nvGrpSpPr>
        <p:cNvPr id="1" name=""/>
        <p:cNvGrpSpPr/>
        <p:nvPr/>
      </p:nvGrpSpPr>
      <p:grpSpPr>
        <a:xfrm>
          <a:off x="0" y="0"/>
          <a:ext cx="0" cy="0"/>
          <a:chOff x="0" y="0"/>
          <a:chExt cx="0" cy="0"/>
        </a:xfrm>
      </p:grpSpPr>
      <p:sp>
        <p:nvSpPr>
          <p:cNvPr id="2" name="Title 1"/>
          <p:cNvSpPr>
            <a:spLocks noGrp="1"/>
          </p:cNvSpPr>
          <p:nvPr>
            <p:ph type="title"/>
          </p:nvPr>
        </p:nvSpPr>
        <p:spPr>
          <a:xfrm>
            <a:off x="324091" y="199800"/>
            <a:ext cx="9259747" cy="702000"/>
          </a:xfrm>
        </p:spPr>
        <p:txBody>
          <a:bodyPr/>
          <a:lstStyle/>
          <a:p>
            <a:r>
              <a:rPr lang="en-US"/>
              <a:t>Click to edit Master title style</a:t>
            </a:r>
            <a:endParaRPr lang="en-GB"/>
          </a:p>
        </p:txBody>
      </p:sp>
      <p:sp>
        <p:nvSpPr>
          <p:cNvPr id="12" name="Text Placeholder 2"/>
          <p:cNvSpPr>
            <a:spLocks noGrp="1"/>
          </p:cNvSpPr>
          <p:nvPr>
            <p:ph idx="16"/>
          </p:nvPr>
        </p:nvSpPr>
        <p:spPr>
          <a:xfrm>
            <a:off x="324091" y="1323001"/>
            <a:ext cx="4490438" cy="23011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idx="20"/>
          </p:nvPr>
        </p:nvSpPr>
        <p:spPr>
          <a:xfrm>
            <a:off x="324090" y="3868840"/>
            <a:ext cx="9259747" cy="23011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idx="21"/>
          </p:nvPr>
        </p:nvSpPr>
        <p:spPr>
          <a:xfrm>
            <a:off x="5093400" y="1323001"/>
            <a:ext cx="4490438" cy="23011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41074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amp; 4 Quadrant R Image">
    <p:spTree>
      <p:nvGrpSpPr>
        <p:cNvPr id="1" name=""/>
        <p:cNvGrpSpPr/>
        <p:nvPr/>
      </p:nvGrpSpPr>
      <p:grpSpPr>
        <a:xfrm>
          <a:off x="0" y="0"/>
          <a:ext cx="0" cy="0"/>
          <a:chOff x="0" y="0"/>
          <a:chExt cx="0" cy="0"/>
        </a:xfrm>
      </p:grpSpPr>
      <p:sp>
        <p:nvSpPr>
          <p:cNvPr id="2" name="Title 1"/>
          <p:cNvSpPr>
            <a:spLocks noGrp="1"/>
          </p:cNvSpPr>
          <p:nvPr>
            <p:ph type="title"/>
          </p:nvPr>
        </p:nvSpPr>
        <p:spPr>
          <a:xfrm>
            <a:off x="324091" y="199800"/>
            <a:ext cx="9259747" cy="702000"/>
          </a:xfrm>
        </p:spPr>
        <p:txBody>
          <a:bodyPr/>
          <a:lstStyle/>
          <a:p>
            <a:r>
              <a:rPr lang="en-US"/>
              <a:t>Click to edit Master title style</a:t>
            </a:r>
            <a:endParaRPr lang="en-GB"/>
          </a:p>
        </p:txBody>
      </p:sp>
      <p:sp>
        <p:nvSpPr>
          <p:cNvPr id="12" name="Text Placeholder 2"/>
          <p:cNvSpPr>
            <a:spLocks noGrp="1"/>
          </p:cNvSpPr>
          <p:nvPr>
            <p:ph idx="16"/>
          </p:nvPr>
        </p:nvSpPr>
        <p:spPr>
          <a:xfrm>
            <a:off x="324091" y="1323001"/>
            <a:ext cx="4490438" cy="23011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idx="20"/>
          </p:nvPr>
        </p:nvSpPr>
        <p:spPr>
          <a:xfrm>
            <a:off x="324091" y="3868840"/>
            <a:ext cx="4490438" cy="23011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idx="21"/>
          </p:nvPr>
        </p:nvSpPr>
        <p:spPr>
          <a:xfrm>
            <a:off x="5093400" y="1323001"/>
            <a:ext cx="4490438" cy="4847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04269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amp; 4 Quadrant L Image">
    <p:spTree>
      <p:nvGrpSpPr>
        <p:cNvPr id="1" name=""/>
        <p:cNvGrpSpPr/>
        <p:nvPr/>
      </p:nvGrpSpPr>
      <p:grpSpPr>
        <a:xfrm>
          <a:off x="0" y="0"/>
          <a:ext cx="0" cy="0"/>
          <a:chOff x="0" y="0"/>
          <a:chExt cx="0" cy="0"/>
        </a:xfrm>
      </p:grpSpPr>
      <p:sp>
        <p:nvSpPr>
          <p:cNvPr id="2" name="Title 1"/>
          <p:cNvSpPr>
            <a:spLocks noGrp="1"/>
          </p:cNvSpPr>
          <p:nvPr>
            <p:ph type="title"/>
          </p:nvPr>
        </p:nvSpPr>
        <p:spPr>
          <a:xfrm>
            <a:off x="324091" y="199800"/>
            <a:ext cx="9259747" cy="702000"/>
          </a:xfrm>
        </p:spPr>
        <p:txBody>
          <a:bodyPr/>
          <a:lstStyle/>
          <a:p>
            <a:r>
              <a:rPr lang="en-US"/>
              <a:t>Click to edit Master title style</a:t>
            </a:r>
            <a:endParaRPr lang="en-GB"/>
          </a:p>
        </p:txBody>
      </p:sp>
      <p:sp>
        <p:nvSpPr>
          <p:cNvPr id="12" name="Text Placeholder 2"/>
          <p:cNvSpPr>
            <a:spLocks noGrp="1"/>
          </p:cNvSpPr>
          <p:nvPr>
            <p:ph idx="16"/>
          </p:nvPr>
        </p:nvSpPr>
        <p:spPr>
          <a:xfrm>
            <a:off x="324091" y="1323001"/>
            <a:ext cx="4490438" cy="4847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idx="21"/>
          </p:nvPr>
        </p:nvSpPr>
        <p:spPr>
          <a:xfrm>
            <a:off x="5093400" y="1323001"/>
            <a:ext cx="4490438" cy="23011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p:cNvSpPr>
            <a:spLocks noGrp="1"/>
          </p:cNvSpPr>
          <p:nvPr>
            <p:ph idx="22"/>
          </p:nvPr>
        </p:nvSpPr>
        <p:spPr>
          <a:xfrm>
            <a:off x="5093400" y="3868840"/>
            <a:ext cx="4490438" cy="23011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59070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Sub-heading &amp; 4 Quadrant">
    <p:spTree>
      <p:nvGrpSpPr>
        <p:cNvPr id="1" name=""/>
        <p:cNvGrpSpPr/>
        <p:nvPr/>
      </p:nvGrpSpPr>
      <p:grpSpPr>
        <a:xfrm>
          <a:off x="0" y="0"/>
          <a:ext cx="0" cy="0"/>
          <a:chOff x="0" y="0"/>
          <a:chExt cx="0" cy="0"/>
        </a:xfrm>
      </p:grpSpPr>
      <p:sp>
        <p:nvSpPr>
          <p:cNvPr id="8" name="Text Placeholder 2"/>
          <p:cNvSpPr>
            <a:spLocks noGrp="1"/>
          </p:cNvSpPr>
          <p:nvPr>
            <p:ph idx="12" hasCustomPrompt="1"/>
          </p:nvPr>
        </p:nvSpPr>
        <p:spPr>
          <a:xfrm>
            <a:off x="324091" y="1323001"/>
            <a:ext cx="9259747" cy="561598"/>
          </a:xfrm>
          <a:prstGeom prst="rect">
            <a:avLst/>
          </a:prstGeom>
        </p:spPr>
        <p:txBody>
          <a:bodyPr vert="horz" lIns="0" tIns="0" rIns="0" bIns="0" rtlCol="0">
            <a:noAutofit/>
          </a:bodyPr>
          <a:lstStyle>
            <a:lvl1pPr marL="0" indent="0">
              <a:buFontTx/>
              <a:buNone/>
              <a:defRPr b="1" baseline="0">
                <a:solidFill>
                  <a:schemeClr val="accent3"/>
                </a:solidFill>
                <a:latin typeface="Sub-Heading Gree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7" name="Text Placeholder 2"/>
          <p:cNvSpPr>
            <a:spLocks noGrp="1"/>
          </p:cNvSpPr>
          <p:nvPr>
            <p:ph idx="14"/>
          </p:nvPr>
        </p:nvSpPr>
        <p:spPr>
          <a:xfrm>
            <a:off x="5093400" y="2025000"/>
            <a:ext cx="4490438" cy="1965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idx="18"/>
          </p:nvPr>
        </p:nvSpPr>
        <p:spPr>
          <a:xfrm>
            <a:off x="5093400" y="4204410"/>
            <a:ext cx="4490438" cy="1965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p:cNvSpPr>
            <a:spLocks noGrp="1"/>
          </p:cNvSpPr>
          <p:nvPr>
            <p:ph idx="19"/>
          </p:nvPr>
        </p:nvSpPr>
        <p:spPr>
          <a:xfrm>
            <a:off x="324091" y="2025000"/>
            <a:ext cx="4490438" cy="1965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idx="20"/>
          </p:nvPr>
        </p:nvSpPr>
        <p:spPr>
          <a:xfrm>
            <a:off x="324091" y="4204410"/>
            <a:ext cx="4490438" cy="1965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791737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Sub-heading &amp; 4 Quadrant Bottom Image">
    <p:spTree>
      <p:nvGrpSpPr>
        <p:cNvPr id="1" name=""/>
        <p:cNvGrpSpPr/>
        <p:nvPr/>
      </p:nvGrpSpPr>
      <p:grpSpPr>
        <a:xfrm>
          <a:off x="0" y="0"/>
          <a:ext cx="0" cy="0"/>
          <a:chOff x="0" y="0"/>
          <a:chExt cx="0" cy="0"/>
        </a:xfrm>
      </p:grpSpPr>
      <p:sp>
        <p:nvSpPr>
          <p:cNvPr id="8" name="Text Placeholder 2"/>
          <p:cNvSpPr>
            <a:spLocks noGrp="1"/>
          </p:cNvSpPr>
          <p:nvPr>
            <p:ph idx="12" hasCustomPrompt="1"/>
          </p:nvPr>
        </p:nvSpPr>
        <p:spPr>
          <a:xfrm>
            <a:off x="324091" y="1323001"/>
            <a:ext cx="9259747" cy="561598"/>
          </a:xfrm>
          <a:prstGeom prst="rect">
            <a:avLst/>
          </a:prstGeom>
        </p:spPr>
        <p:txBody>
          <a:bodyPr vert="horz" lIns="0" tIns="0" rIns="0" bIns="0" rtlCol="0">
            <a:noAutofit/>
          </a:bodyPr>
          <a:lstStyle>
            <a:lvl1pPr marL="0" indent="0">
              <a:buFontTx/>
              <a:buNone/>
              <a:defRPr b="1" baseline="0">
                <a:solidFill>
                  <a:schemeClr val="accent3"/>
                </a:solidFill>
                <a:latin typeface="Sub-Heading Gree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7" name="Text Placeholder 2"/>
          <p:cNvSpPr>
            <a:spLocks noGrp="1"/>
          </p:cNvSpPr>
          <p:nvPr>
            <p:ph idx="14"/>
          </p:nvPr>
        </p:nvSpPr>
        <p:spPr>
          <a:xfrm>
            <a:off x="5093400" y="2025000"/>
            <a:ext cx="4490438" cy="1965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p:cNvSpPr>
            <a:spLocks noGrp="1"/>
          </p:cNvSpPr>
          <p:nvPr>
            <p:ph idx="19"/>
          </p:nvPr>
        </p:nvSpPr>
        <p:spPr>
          <a:xfrm>
            <a:off x="324091" y="2025000"/>
            <a:ext cx="4490438" cy="1965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idx="20"/>
          </p:nvPr>
        </p:nvSpPr>
        <p:spPr>
          <a:xfrm>
            <a:off x="324090" y="4204410"/>
            <a:ext cx="9259747" cy="1965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510478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Sub-heading &amp; 4 Quadrant R Image">
    <p:spTree>
      <p:nvGrpSpPr>
        <p:cNvPr id="1" name=""/>
        <p:cNvGrpSpPr/>
        <p:nvPr/>
      </p:nvGrpSpPr>
      <p:grpSpPr>
        <a:xfrm>
          <a:off x="0" y="0"/>
          <a:ext cx="0" cy="0"/>
          <a:chOff x="0" y="0"/>
          <a:chExt cx="0" cy="0"/>
        </a:xfrm>
      </p:grpSpPr>
      <p:sp>
        <p:nvSpPr>
          <p:cNvPr id="8" name="Text Placeholder 2"/>
          <p:cNvSpPr>
            <a:spLocks noGrp="1"/>
          </p:cNvSpPr>
          <p:nvPr>
            <p:ph idx="12" hasCustomPrompt="1"/>
          </p:nvPr>
        </p:nvSpPr>
        <p:spPr>
          <a:xfrm>
            <a:off x="324091" y="1323001"/>
            <a:ext cx="9259747" cy="561598"/>
          </a:xfrm>
          <a:prstGeom prst="rect">
            <a:avLst/>
          </a:prstGeom>
        </p:spPr>
        <p:txBody>
          <a:bodyPr vert="horz" lIns="0" tIns="0" rIns="0" bIns="0" rtlCol="0">
            <a:noAutofit/>
          </a:bodyPr>
          <a:lstStyle>
            <a:lvl1pPr marL="0" indent="0">
              <a:buFontTx/>
              <a:buNone/>
              <a:defRPr b="1" baseline="0">
                <a:solidFill>
                  <a:schemeClr val="accent3"/>
                </a:solidFill>
                <a:latin typeface="Sub-Heading Gree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7" name="Text Placeholder 2"/>
          <p:cNvSpPr>
            <a:spLocks noGrp="1"/>
          </p:cNvSpPr>
          <p:nvPr>
            <p:ph idx="14"/>
          </p:nvPr>
        </p:nvSpPr>
        <p:spPr>
          <a:xfrm>
            <a:off x="5093400" y="2025000"/>
            <a:ext cx="4490438" cy="4145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p:cNvSpPr>
            <a:spLocks noGrp="1"/>
          </p:cNvSpPr>
          <p:nvPr>
            <p:ph idx="19"/>
          </p:nvPr>
        </p:nvSpPr>
        <p:spPr>
          <a:xfrm>
            <a:off x="324091" y="2025000"/>
            <a:ext cx="4490438" cy="1965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idx="20"/>
          </p:nvPr>
        </p:nvSpPr>
        <p:spPr>
          <a:xfrm>
            <a:off x="324091" y="4204410"/>
            <a:ext cx="4490438" cy="1965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956639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Sub-heading &amp; 4 Quadrant L Image">
    <p:spTree>
      <p:nvGrpSpPr>
        <p:cNvPr id="1" name=""/>
        <p:cNvGrpSpPr/>
        <p:nvPr/>
      </p:nvGrpSpPr>
      <p:grpSpPr>
        <a:xfrm>
          <a:off x="0" y="0"/>
          <a:ext cx="0" cy="0"/>
          <a:chOff x="0" y="0"/>
          <a:chExt cx="0" cy="0"/>
        </a:xfrm>
      </p:grpSpPr>
      <p:sp>
        <p:nvSpPr>
          <p:cNvPr id="8" name="Text Placeholder 2"/>
          <p:cNvSpPr>
            <a:spLocks noGrp="1"/>
          </p:cNvSpPr>
          <p:nvPr>
            <p:ph idx="12" hasCustomPrompt="1"/>
          </p:nvPr>
        </p:nvSpPr>
        <p:spPr>
          <a:xfrm>
            <a:off x="324091" y="1323001"/>
            <a:ext cx="9259747" cy="561598"/>
          </a:xfrm>
          <a:prstGeom prst="rect">
            <a:avLst/>
          </a:prstGeom>
        </p:spPr>
        <p:txBody>
          <a:bodyPr vert="horz" lIns="0" tIns="0" rIns="0" bIns="0" rtlCol="0">
            <a:noAutofit/>
          </a:bodyPr>
          <a:lstStyle>
            <a:lvl1pPr marL="0" indent="0">
              <a:buFontTx/>
              <a:buNone/>
              <a:defRPr b="1" baseline="0">
                <a:solidFill>
                  <a:schemeClr val="accent3"/>
                </a:solidFill>
                <a:latin typeface="Sub-Heading Gree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7" name="Text Placeholder 2"/>
          <p:cNvSpPr>
            <a:spLocks noGrp="1"/>
          </p:cNvSpPr>
          <p:nvPr>
            <p:ph idx="14"/>
          </p:nvPr>
        </p:nvSpPr>
        <p:spPr>
          <a:xfrm>
            <a:off x="5093400" y="2025000"/>
            <a:ext cx="4490438" cy="1965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idx="18"/>
          </p:nvPr>
        </p:nvSpPr>
        <p:spPr>
          <a:xfrm>
            <a:off x="5093400" y="4204410"/>
            <a:ext cx="4490438" cy="1965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p:cNvSpPr>
            <a:spLocks noGrp="1"/>
          </p:cNvSpPr>
          <p:nvPr>
            <p:ph idx="19"/>
          </p:nvPr>
        </p:nvSpPr>
        <p:spPr>
          <a:xfrm>
            <a:off x="324091" y="2025000"/>
            <a:ext cx="4490438" cy="4145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32460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Green">
    <p:spTree>
      <p:nvGrpSpPr>
        <p:cNvPr id="1" name=""/>
        <p:cNvGrpSpPr/>
        <p:nvPr/>
      </p:nvGrpSpPr>
      <p:grpSpPr>
        <a:xfrm>
          <a:off x="0" y="0"/>
          <a:ext cx="0" cy="0"/>
          <a:chOff x="0" y="0"/>
          <a:chExt cx="0" cy="0"/>
        </a:xfrm>
      </p:grpSpPr>
      <p:pic>
        <p:nvPicPr>
          <p:cNvPr id="11" name="Picture 10" descr="SCWB_PPTcover-Gr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2252"/>
          <a:stretch/>
        </p:blipFill>
        <p:spPr>
          <a:xfrm>
            <a:off x="3" y="12600"/>
            <a:ext cx="9908664" cy="6832800"/>
          </a:xfrm>
          <a:prstGeom prst="rect">
            <a:avLst/>
          </a:prstGeom>
        </p:spPr>
      </p:pic>
      <p:pic>
        <p:nvPicPr>
          <p:cNvPr id="8" name="Picture 7"/>
          <p:cNvPicPr>
            <a:picLocks noChangeAspect="1"/>
          </p:cNvPicPr>
          <p:nvPr userDrawn="1"/>
        </p:nvPicPr>
        <p:blipFill>
          <a:blip r:embed="rId3" cstate="print"/>
          <a:stretch>
            <a:fillRect/>
          </a:stretch>
        </p:blipFill>
        <p:spPr>
          <a:xfrm>
            <a:off x="8134137" y="245287"/>
            <a:ext cx="1449701" cy="554026"/>
          </a:xfrm>
          <a:prstGeom prst="rect">
            <a:avLst/>
          </a:prstGeom>
        </p:spPr>
      </p:pic>
      <p:pic>
        <p:nvPicPr>
          <p:cNvPr id="9" name="Picture 8"/>
          <p:cNvPicPr>
            <a:picLocks noChangeAspect="1"/>
          </p:cNvPicPr>
          <p:nvPr userDrawn="1"/>
        </p:nvPicPr>
        <p:blipFill>
          <a:blip r:embed="rId4" cstate="print"/>
          <a:stretch>
            <a:fillRect/>
          </a:stretch>
        </p:blipFill>
        <p:spPr>
          <a:xfrm>
            <a:off x="8134132" y="6283800"/>
            <a:ext cx="1449706" cy="226951"/>
          </a:xfrm>
          <a:prstGeom prst="rect">
            <a:avLst/>
          </a:prstGeom>
        </p:spPr>
      </p:pic>
      <p:pic>
        <p:nvPicPr>
          <p:cNvPr id="10" name="Picture 26" descr="Visual Identitiy Band"/>
          <p:cNvPicPr preferRelativeResize="0">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1039623"/>
            <a:ext cx="9905997" cy="48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a:spLocks noGrp="1"/>
          </p:cNvSpPr>
          <p:nvPr>
            <p:ph type="ctrTitle"/>
          </p:nvPr>
        </p:nvSpPr>
        <p:spPr>
          <a:xfrm>
            <a:off x="4251000" y="2008097"/>
            <a:ext cx="5316116" cy="1495525"/>
          </a:xfrm>
        </p:spPr>
        <p:txBody>
          <a:bodyPr anchor="b">
            <a:normAutofit/>
          </a:bodyPr>
          <a:lstStyle>
            <a:lvl1pPr algn="r">
              <a:defRPr sz="3500" baseline="0">
                <a:solidFill>
                  <a:schemeClr val="bg1"/>
                </a:solidFill>
                <a:latin typeface="Cover Title"/>
              </a:defRPr>
            </a:lvl1pPr>
          </a:lstStyle>
          <a:p>
            <a:r>
              <a:rPr lang="en-US"/>
              <a:t>Click to edit Master title style</a:t>
            </a:r>
            <a:endParaRPr lang="en-US" dirty="0"/>
          </a:p>
        </p:txBody>
      </p:sp>
      <p:sp>
        <p:nvSpPr>
          <p:cNvPr id="13" name="Subtitle 2"/>
          <p:cNvSpPr>
            <a:spLocks noGrp="1"/>
          </p:cNvSpPr>
          <p:nvPr>
            <p:ph type="subTitle" idx="1"/>
          </p:nvPr>
        </p:nvSpPr>
        <p:spPr>
          <a:xfrm>
            <a:off x="4531893" y="3703460"/>
            <a:ext cx="5035223" cy="726458"/>
          </a:xfrm>
        </p:spPr>
        <p:txBody>
          <a:bodyPr>
            <a:normAutofit/>
          </a:bodyPr>
          <a:lstStyle>
            <a:lvl1pPr marL="0" indent="0" algn="r">
              <a:buNone/>
              <a:defRPr sz="2000" baseline="0">
                <a:solidFill>
                  <a:schemeClr val="bg1"/>
                </a:solidFill>
                <a:latin typeface="Cover Descriptio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68928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amp; 3 Column Text">
    <p:spTree>
      <p:nvGrpSpPr>
        <p:cNvPr id="1" name=""/>
        <p:cNvGrpSpPr/>
        <p:nvPr/>
      </p:nvGrpSpPr>
      <p:grpSpPr>
        <a:xfrm>
          <a:off x="0" y="0"/>
          <a:ext cx="0" cy="0"/>
          <a:chOff x="0" y="0"/>
          <a:chExt cx="0" cy="0"/>
        </a:xfrm>
      </p:grpSpPr>
      <p:sp>
        <p:nvSpPr>
          <p:cNvPr id="10" name="Text Placeholder 2"/>
          <p:cNvSpPr>
            <a:spLocks noGrp="1"/>
          </p:cNvSpPr>
          <p:nvPr>
            <p:ph idx="12"/>
          </p:nvPr>
        </p:nvSpPr>
        <p:spPr>
          <a:xfrm>
            <a:off x="6639726" y="1323001"/>
            <a:ext cx="2944111" cy="4847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
          </p:nvPr>
        </p:nvSpPr>
        <p:spPr>
          <a:xfrm>
            <a:off x="324091" y="1323001"/>
            <a:ext cx="2944109" cy="4847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3"/>
          </p:nvPr>
        </p:nvSpPr>
        <p:spPr>
          <a:xfrm>
            <a:off x="3481907" y="1323001"/>
            <a:ext cx="2944111" cy="4847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7959919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Sub-heading &amp; 3 Column Text">
    <p:spTree>
      <p:nvGrpSpPr>
        <p:cNvPr id="1" name=""/>
        <p:cNvGrpSpPr/>
        <p:nvPr/>
      </p:nvGrpSpPr>
      <p:grpSpPr>
        <a:xfrm>
          <a:off x="0" y="0"/>
          <a:ext cx="0" cy="0"/>
          <a:chOff x="0" y="0"/>
          <a:chExt cx="0" cy="0"/>
        </a:xfrm>
      </p:grpSpPr>
      <p:sp>
        <p:nvSpPr>
          <p:cNvPr id="7" name="Text Placeholder 2"/>
          <p:cNvSpPr>
            <a:spLocks noGrp="1"/>
          </p:cNvSpPr>
          <p:nvPr>
            <p:ph idx="15" hasCustomPrompt="1"/>
          </p:nvPr>
        </p:nvSpPr>
        <p:spPr>
          <a:xfrm>
            <a:off x="324091" y="1323001"/>
            <a:ext cx="9259747" cy="561598"/>
          </a:xfrm>
          <a:prstGeom prst="rect">
            <a:avLst/>
          </a:prstGeom>
        </p:spPr>
        <p:txBody>
          <a:bodyPr vert="horz" lIns="0" tIns="0" rIns="0" bIns="0" rtlCol="0">
            <a:normAutofit/>
          </a:bodyPr>
          <a:lstStyle>
            <a:lvl1pPr marL="0" indent="0">
              <a:buFontTx/>
              <a:buNone/>
              <a:defRPr b="1" baseline="0">
                <a:solidFill>
                  <a:schemeClr val="accent3"/>
                </a:solidFill>
                <a:latin typeface="Sub-Heading Gree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2"/>
          <p:cNvSpPr>
            <a:spLocks noGrp="1"/>
          </p:cNvSpPr>
          <p:nvPr>
            <p:ph idx="12"/>
          </p:nvPr>
        </p:nvSpPr>
        <p:spPr>
          <a:xfrm>
            <a:off x="6639726" y="2024999"/>
            <a:ext cx="2944111" cy="414501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
          </p:nvPr>
        </p:nvSpPr>
        <p:spPr>
          <a:xfrm>
            <a:off x="324091" y="2024999"/>
            <a:ext cx="2944109" cy="414501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3"/>
          </p:nvPr>
        </p:nvSpPr>
        <p:spPr>
          <a:xfrm>
            <a:off x="3481907" y="2024999"/>
            <a:ext cx="2944111" cy="414501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3893691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Sub-heading &amp; 3 Column Text &amp; Footnote">
    <p:spTree>
      <p:nvGrpSpPr>
        <p:cNvPr id="1" name=""/>
        <p:cNvGrpSpPr/>
        <p:nvPr/>
      </p:nvGrpSpPr>
      <p:grpSpPr>
        <a:xfrm>
          <a:off x="0" y="0"/>
          <a:ext cx="0" cy="0"/>
          <a:chOff x="0" y="0"/>
          <a:chExt cx="0" cy="0"/>
        </a:xfrm>
      </p:grpSpPr>
      <p:sp>
        <p:nvSpPr>
          <p:cNvPr id="7" name="Text Placeholder 2"/>
          <p:cNvSpPr>
            <a:spLocks noGrp="1"/>
          </p:cNvSpPr>
          <p:nvPr>
            <p:ph idx="15" hasCustomPrompt="1"/>
          </p:nvPr>
        </p:nvSpPr>
        <p:spPr>
          <a:xfrm>
            <a:off x="324091" y="1323001"/>
            <a:ext cx="9259747" cy="561598"/>
          </a:xfrm>
          <a:prstGeom prst="rect">
            <a:avLst/>
          </a:prstGeom>
        </p:spPr>
        <p:txBody>
          <a:bodyPr vert="horz" lIns="0" tIns="0" rIns="0" bIns="0" rtlCol="0">
            <a:normAutofit/>
          </a:bodyPr>
          <a:lstStyle>
            <a:lvl1pPr marL="0" indent="0">
              <a:buFontTx/>
              <a:buNone/>
              <a:defRPr b="1" baseline="0">
                <a:solidFill>
                  <a:schemeClr val="accent3"/>
                </a:solidFill>
                <a:latin typeface="Sub-Heading Gree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2"/>
          <p:cNvSpPr>
            <a:spLocks noGrp="1"/>
          </p:cNvSpPr>
          <p:nvPr>
            <p:ph idx="12"/>
          </p:nvPr>
        </p:nvSpPr>
        <p:spPr>
          <a:xfrm>
            <a:off x="6639726" y="2024999"/>
            <a:ext cx="2944111" cy="354706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
          </p:nvPr>
        </p:nvSpPr>
        <p:spPr>
          <a:xfrm>
            <a:off x="311204" y="2024999"/>
            <a:ext cx="2944109" cy="354706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3"/>
          </p:nvPr>
        </p:nvSpPr>
        <p:spPr>
          <a:xfrm>
            <a:off x="3481907" y="2024999"/>
            <a:ext cx="2944111" cy="354706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GB"/>
          </a:p>
        </p:txBody>
      </p:sp>
      <p:sp>
        <p:nvSpPr>
          <p:cNvPr id="9" name="Text Placeholder 2"/>
          <p:cNvSpPr>
            <a:spLocks noGrp="1"/>
          </p:cNvSpPr>
          <p:nvPr>
            <p:ph idx="17" hasCustomPrompt="1"/>
          </p:nvPr>
        </p:nvSpPr>
        <p:spPr>
          <a:xfrm>
            <a:off x="324091" y="5769000"/>
            <a:ext cx="9259747" cy="401010"/>
          </a:xfrm>
          <a:prstGeom prst="rect">
            <a:avLst/>
          </a:prstGeom>
        </p:spPr>
        <p:txBody>
          <a:bodyPr vert="horz" lIns="0" tIns="0" rIns="0" bIns="0" rtlCol="0">
            <a:normAutofit/>
          </a:bodyPr>
          <a:lstStyle>
            <a:lvl1pPr marL="0" indent="0" algn="l">
              <a:buFontTx/>
              <a:buNone/>
              <a:defRPr sz="900" baseline="0">
                <a:solidFill>
                  <a:schemeClr val="accent5"/>
                </a:solidFill>
                <a:latin typeface="Footnote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7560926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amp; 4 Column R Image">
    <p:spTree>
      <p:nvGrpSpPr>
        <p:cNvPr id="1" name=""/>
        <p:cNvGrpSpPr/>
        <p:nvPr/>
      </p:nvGrpSpPr>
      <p:grpSpPr>
        <a:xfrm>
          <a:off x="0" y="0"/>
          <a:ext cx="0" cy="0"/>
          <a:chOff x="0" y="0"/>
          <a:chExt cx="0" cy="0"/>
        </a:xfrm>
      </p:grpSpPr>
      <p:sp>
        <p:nvSpPr>
          <p:cNvPr id="5" name="Text Placeholder 2"/>
          <p:cNvSpPr>
            <a:spLocks noGrp="1"/>
          </p:cNvSpPr>
          <p:nvPr>
            <p:ph idx="1"/>
          </p:nvPr>
        </p:nvSpPr>
        <p:spPr>
          <a:xfrm>
            <a:off x="7341729" y="1320601"/>
            <a:ext cx="2242109" cy="4847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24091" y="199800"/>
            <a:ext cx="9259747" cy="702000"/>
          </a:xfrm>
        </p:spPr>
        <p:txBody>
          <a:bodyPr/>
          <a:lstStyle/>
          <a:p>
            <a:r>
              <a:rPr lang="en-US"/>
              <a:t>Click to edit Master title style</a:t>
            </a:r>
            <a:endParaRPr lang="en-GB"/>
          </a:p>
        </p:txBody>
      </p:sp>
      <p:sp>
        <p:nvSpPr>
          <p:cNvPr id="7" name="Text Placeholder 2"/>
          <p:cNvSpPr>
            <a:spLocks noGrp="1"/>
          </p:cNvSpPr>
          <p:nvPr>
            <p:ph idx="14"/>
          </p:nvPr>
        </p:nvSpPr>
        <p:spPr>
          <a:xfrm>
            <a:off x="324091" y="1323001"/>
            <a:ext cx="6783637" cy="4847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048781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Sub-heading &amp; 4 Column R Image">
    <p:spTree>
      <p:nvGrpSpPr>
        <p:cNvPr id="1" name=""/>
        <p:cNvGrpSpPr/>
        <p:nvPr/>
      </p:nvGrpSpPr>
      <p:grpSpPr>
        <a:xfrm>
          <a:off x="0" y="0"/>
          <a:ext cx="0" cy="0"/>
          <a:chOff x="0" y="0"/>
          <a:chExt cx="0" cy="0"/>
        </a:xfrm>
      </p:grpSpPr>
      <p:sp>
        <p:nvSpPr>
          <p:cNvPr id="5" name="Text Placeholder 2"/>
          <p:cNvSpPr>
            <a:spLocks noGrp="1"/>
          </p:cNvSpPr>
          <p:nvPr>
            <p:ph idx="1"/>
          </p:nvPr>
        </p:nvSpPr>
        <p:spPr>
          <a:xfrm>
            <a:off x="7341729" y="2022599"/>
            <a:ext cx="2242109" cy="414501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24091" y="199800"/>
            <a:ext cx="9259747" cy="702000"/>
          </a:xfrm>
        </p:spPr>
        <p:txBody>
          <a:bodyPr/>
          <a:lstStyle/>
          <a:p>
            <a:r>
              <a:rPr lang="en-US"/>
              <a:t>Click to edit Master title style</a:t>
            </a:r>
            <a:endParaRPr lang="en-GB"/>
          </a:p>
        </p:txBody>
      </p:sp>
      <p:sp>
        <p:nvSpPr>
          <p:cNvPr id="7" name="Text Placeholder 2"/>
          <p:cNvSpPr>
            <a:spLocks noGrp="1"/>
          </p:cNvSpPr>
          <p:nvPr>
            <p:ph idx="14"/>
          </p:nvPr>
        </p:nvSpPr>
        <p:spPr>
          <a:xfrm>
            <a:off x="324091" y="2024999"/>
            <a:ext cx="6783637" cy="414501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idx="15" hasCustomPrompt="1"/>
          </p:nvPr>
        </p:nvSpPr>
        <p:spPr>
          <a:xfrm>
            <a:off x="324091" y="1323001"/>
            <a:ext cx="9259747" cy="561598"/>
          </a:xfrm>
          <a:prstGeom prst="rect">
            <a:avLst/>
          </a:prstGeom>
        </p:spPr>
        <p:txBody>
          <a:bodyPr vert="horz" lIns="0" tIns="0" rIns="0" bIns="0" rtlCol="0">
            <a:normAutofit/>
          </a:bodyPr>
          <a:lstStyle>
            <a:lvl1pPr marL="0" indent="0">
              <a:buFontTx/>
              <a:buNone/>
              <a:defRPr b="1" baseline="0">
                <a:solidFill>
                  <a:schemeClr val="accent3"/>
                </a:solidFill>
                <a:latin typeface="Sub-Heading Gree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6734257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amp; 4 Column L Image">
    <p:spTree>
      <p:nvGrpSpPr>
        <p:cNvPr id="1" name=""/>
        <p:cNvGrpSpPr/>
        <p:nvPr/>
      </p:nvGrpSpPr>
      <p:grpSpPr>
        <a:xfrm>
          <a:off x="0" y="0"/>
          <a:ext cx="0" cy="0"/>
          <a:chOff x="0" y="0"/>
          <a:chExt cx="0" cy="0"/>
        </a:xfrm>
      </p:grpSpPr>
      <p:sp>
        <p:nvSpPr>
          <p:cNvPr id="5" name="Text Placeholder 2"/>
          <p:cNvSpPr>
            <a:spLocks noGrp="1"/>
          </p:cNvSpPr>
          <p:nvPr>
            <p:ph idx="1"/>
          </p:nvPr>
        </p:nvSpPr>
        <p:spPr>
          <a:xfrm>
            <a:off x="324091" y="1323001"/>
            <a:ext cx="2242109" cy="4847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Text Placeholder 2"/>
          <p:cNvSpPr>
            <a:spLocks noGrp="1"/>
          </p:cNvSpPr>
          <p:nvPr>
            <p:ph idx="14"/>
          </p:nvPr>
        </p:nvSpPr>
        <p:spPr>
          <a:xfrm>
            <a:off x="2800200" y="1323001"/>
            <a:ext cx="6783637" cy="4847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404931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Sub-heading &amp; 4 Column L Image">
    <p:spTree>
      <p:nvGrpSpPr>
        <p:cNvPr id="1" name=""/>
        <p:cNvGrpSpPr/>
        <p:nvPr/>
      </p:nvGrpSpPr>
      <p:grpSpPr>
        <a:xfrm>
          <a:off x="0" y="0"/>
          <a:ext cx="0" cy="0"/>
          <a:chOff x="0" y="0"/>
          <a:chExt cx="0" cy="0"/>
        </a:xfrm>
      </p:grpSpPr>
      <p:sp>
        <p:nvSpPr>
          <p:cNvPr id="6" name="Text Placeholder 2"/>
          <p:cNvSpPr>
            <a:spLocks noGrp="1"/>
          </p:cNvSpPr>
          <p:nvPr>
            <p:ph idx="15" hasCustomPrompt="1"/>
          </p:nvPr>
        </p:nvSpPr>
        <p:spPr>
          <a:xfrm>
            <a:off x="324091" y="1323001"/>
            <a:ext cx="9259747" cy="561598"/>
          </a:xfrm>
          <a:prstGeom prst="rect">
            <a:avLst/>
          </a:prstGeom>
        </p:spPr>
        <p:txBody>
          <a:bodyPr vert="horz" lIns="0" tIns="0" rIns="0" bIns="0" rtlCol="0">
            <a:normAutofit/>
          </a:bodyPr>
          <a:lstStyle>
            <a:lvl1pPr marL="0" indent="0">
              <a:buFontTx/>
              <a:buNone/>
              <a:defRPr b="1" baseline="0">
                <a:solidFill>
                  <a:schemeClr val="accent3"/>
                </a:solidFill>
                <a:latin typeface="Sub-Heading Gree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Text Placeholder 2"/>
          <p:cNvSpPr>
            <a:spLocks noGrp="1"/>
          </p:cNvSpPr>
          <p:nvPr>
            <p:ph idx="1"/>
          </p:nvPr>
        </p:nvSpPr>
        <p:spPr>
          <a:xfrm>
            <a:off x="324091" y="2024999"/>
            <a:ext cx="2242109" cy="414501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Text Placeholder 2"/>
          <p:cNvSpPr>
            <a:spLocks noGrp="1"/>
          </p:cNvSpPr>
          <p:nvPr>
            <p:ph idx="14"/>
          </p:nvPr>
        </p:nvSpPr>
        <p:spPr>
          <a:xfrm>
            <a:off x="2800200" y="2024999"/>
            <a:ext cx="6783637" cy="414501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370070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Rectangle 3"/>
          <p:cNvSpPr/>
          <p:nvPr userDrawn="1"/>
        </p:nvSpPr>
        <p:spPr>
          <a:xfrm>
            <a:off x="0" y="2514600"/>
            <a:ext cx="99060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2"/>
          <p:cNvSpPr>
            <a:spLocks noGrp="1"/>
          </p:cNvSpPr>
          <p:nvPr>
            <p:ph idx="1"/>
          </p:nvPr>
        </p:nvSpPr>
        <p:spPr>
          <a:xfrm>
            <a:off x="324091" y="1323000"/>
            <a:ext cx="9259747" cy="53351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769789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6" descr="\\10.81.0.101\t6-bernadine\SCB-SG\SCB LOCAL\SCB Jobs\Marketing Services\10377 PowerPoint Template\PPT\VIB Frame.jpg"/>
          <p:cNvPicPr>
            <a:picLocks noChangeAspect="1" noChangeArrowheads="1"/>
          </p:cNvPicPr>
          <p:nvPr userDrawn="1"/>
        </p:nvPicPr>
        <p:blipFill>
          <a:blip r:embed="rId2" cstate="print">
            <a:clrChange>
              <a:clrFrom>
                <a:srgbClr val="FFFFFF"/>
              </a:clrFrom>
              <a:clrTo>
                <a:srgbClr val="FFFFFF">
                  <a:alpha val="0"/>
                </a:srgbClr>
              </a:clrTo>
            </a:clrChange>
          </a:blip>
          <a:srcRect b="97879"/>
          <a:stretch>
            <a:fillRect/>
          </a:stretch>
        </p:blipFill>
        <p:spPr bwMode="auto">
          <a:xfrm>
            <a:off x="0" y="1066800"/>
            <a:ext cx="9906000" cy="88900"/>
          </a:xfrm>
          <a:prstGeom prst="rect">
            <a:avLst/>
          </a:prstGeom>
          <a:noFill/>
          <a:ln w="9525">
            <a:noFill/>
            <a:miter lim="800000"/>
            <a:headEnd/>
            <a:tailEnd/>
          </a:ln>
        </p:spPr>
      </p:pic>
      <p:pic>
        <p:nvPicPr>
          <p:cNvPr id="5" name="Picture 9" descr="\\10.81.0.101\t6-bernadine\SCB-SG\SCB LOCAL\SCB Jobs\Marketing Services\10377 PowerPoint Template\PPT\Trustmark2.jpg"/>
          <p:cNvPicPr>
            <a:picLocks noChangeAspect="1" noChangeArrowheads="1"/>
          </p:cNvPicPr>
          <p:nvPr userDrawn="1"/>
        </p:nvPicPr>
        <p:blipFill>
          <a:blip r:embed="rId3" cstate="print"/>
          <a:srcRect t="1563" r="28629" b="3075"/>
          <a:stretch>
            <a:fillRect/>
          </a:stretch>
        </p:blipFill>
        <p:spPr bwMode="auto">
          <a:xfrm>
            <a:off x="6925602" y="1208088"/>
            <a:ext cx="2980398" cy="5484812"/>
          </a:xfrm>
          <a:prstGeom prst="rect">
            <a:avLst/>
          </a:prstGeom>
          <a:noFill/>
          <a:ln w="9525">
            <a:noFill/>
            <a:miter lim="800000"/>
            <a:headEnd/>
            <a:tailEnd/>
          </a:ln>
        </p:spPr>
      </p:pic>
      <p:pic>
        <p:nvPicPr>
          <p:cNvPr id="6" name="Picture 2" descr="\\10.81.0.101\t6-bernadine\SCB-SG\SCB LOCAL\SCB Guidelines, Logos, Toolkits and Templates\Logos\SCB Logos\Stacked Logo\SCB logo.tif"/>
          <p:cNvPicPr>
            <a:picLocks noChangeAspect="1" noChangeArrowheads="1"/>
          </p:cNvPicPr>
          <p:nvPr userDrawn="1"/>
        </p:nvPicPr>
        <p:blipFill>
          <a:blip r:embed="rId4" cstate="print"/>
          <a:srcRect t="25497" b="24593"/>
          <a:stretch>
            <a:fillRect/>
          </a:stretch>
        </p:blipFill>
        <p:spPr bwMode="auto">
          <a:xfrm>
            <a:off x="8115698" y="444501"/>
            <a:ext cx="1372394" cy="504825"/>
          </a:xfrm>
          <a:prstGeom prst="rect">
            <a:avLst/>
          </a:prstGeom>
          <a:noFill/>
          <a:ln w="9525">
            <a:noFill/>
            <a:miter lim="800000"/>
            <a:headEnd/>
            <a:tailEnd/>
          </a:ln>
        </p:spPr>
      </p:pic>
      <p:sp>
        <p:nvSpPr>
          <p:cNvPr id="7" name="Slide Number Placeholder 5"/>
          <p:cNvSpPr txBox="1">
            <a:spLocks noGrp="1"/>
          </p:cNvSpPr>
          <p:nvPr userDrawn="1"/>
        </p:nvSpPr>
        <p:spPr bwMode="auto">
          <a:xfrm>
            <a:off x="8915400" y="6445786"/>
            <a:ext cx="412750" cy="184666"/>
          </a:xfrm>
          <a:prstGeom prst="rect">
            <a:avLst/>
          </a:prstGeom>
          <a:noFill/>
          <a:ln w="9525">
            <a:noFill/>
            <a:miter lim="800000"/>
            <a:headEnd/>
            <a:tailEnd/>
          </a:ln>
        </p:spPr>
        <p:txBody>
          <a:bodyPr lIns="0" tIns="0" rIns="0" bIns="0" anchor="ctr">
            <a:spAutoFit/>
          </a:bodyPr>
          <a:lstStyle/>
          <a:p>
            <a:pPr algn="r">
              <a:defRPr/>
            </a:pPr>
            <a:fld id="{2496EFE2-EE9F-4F8F-AD12-2265EBE49EB6}" type="slidenum">
              <a:rPr lang="en-US" sz="1200">
                <a:solidFill>
                  <a:srgbClr val="898989"/>
                </a:solidFill>
              </a:rPr>
              <a:pPr algn="r">
                <a:defRPr/>
              </a:pPr>
              <a:t>‹#›</a:t>
            </a:fld>
            <a:endParaRPr lang="en-US" sz="1200">
              <a:solidFill>
                <a:srgbClr val="898989"/>
              </a:solidFill>
            </a:endParaRPr>
          </a:p>
        </p:txBody>
      </p:sp>
      <p:sp>
        <p:nvSpPr>
          <p:cNvPr id="18" name="Title 1"/>
          <p:cNvSpPr>
            <a:spLocks noGrp="1"/>
          </p:cNvSpPr>
          <p:nvPr>
            <p:ph type="ctrTitle"/>
          </p:nvPr>
        </p:nvSpPr>
        <p:spPr>
          <a:xfrm>
            <a:off x="354820" y="3212432"/>
            <a:ext cx="8420100" cy="1338513"/>
          </a:xfrm>
        </p:spPr>
        <p:txBody>
          <a:bodyPr/>
          <a:lstStyle>
            <a:lvl1pPr algn="l">
              <a:defRPr sz="3600" b="1">
                <a:solidFill>
                  <a:srgbClr val="56C93B"/>
                </a:solidFill>
                <a:latin typeface="Arial" pitchFamily="34" charset="0"/>
                <a:cs typeface="Arial" pitchFamily="34" charset="0"/>
              </a:defRPr>
            </a:lvl1pPr>
          </a:lstStyle>
          <a:p>
            <a:r>
              <a:rPr lang="en-US" dirty="0"/>
              <a:t>Click to edit Master title style</a:t>
            </a:r>
          </a:p>
        </p:txBody>
      </p:sp>
      <p:sp>
        <p:nvSpPr>
          <p:cNvPr id="16" name="Subtitle 2"/>
          <p:cNvSpPr>
            <a:spLocks noGrp="1"/>
          </p:cNvSpPr>
          <p:nvPr>
            <p:ph type="subTitle" idx="1"/>
          </p:nvPr>
        </p:nvSpPr>
        <p:spPr>
          <a:xfrm>
            <a:off x="367854" y="4622800"/>
            <a:ext cx="6934200" cy="381000"/>
          </a:xfrm>
        </p:spPr>
        <p:txBody>
          <a:bodyPr/>
          <a:lstStyle>
            <a:lvl1pPr marL="0" indent="0" algn="l">
              <a:buNone/>
              <a:defRPr sz="2000" b="1">
                <a:solidFill>
                  <a:srgbClr val="56C93B"/>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a:xfrm>
            <a:off x="495300" y="6356351"/>
            <a:ext cx="2311400" cy="365125"/>
          </a:xfrm>
          <a:prstGeom prst="rect">
            <a:avLst/>
          </a:prstGeom>
        </p:spPr>
        <p:txBody>
          <a:bodyPr/>
          <a:lstStyle>
            <a:lvl1pPr>
              <a:defRPr>
                <a:latin typeface="Arial" pitchFamily="34" charset="0"/>
                <a:cs typeface="Arial" pitchFamily="34" charset="0"/>
              </a:defRPr>
            </a:lvl1pPr>
          </a:lstStyle>
          <a:p>
            <a:pPr>
              <a:defRPr/>
            </a:pPr>
            <a:fld id="{EAF58ABB-8794-42FF-AD27-7B1C858F12F0}" type="datetime1">
              <a:rPr lang="en-US"/>
              <a:pPr>
                <a:defRPr/>
              </a:pPr>
              <a:t>11/8/2021</a:t>
            </a:fld>
            <a:endParaRPr lang="en-US" dirty="0"/>
          </a:p>
        </p:txBody>
      </p:sp>
      <p:sp>
        <p:nvSpPr>
          <p:cNvPr id="9" name="Footer Placeholder 4"/>
          <p:cNvSpPr>
            <a:spLocks noGrp="1"/>
          </p:cNvSpPr>
          <p:nvPr>
            <p:ph type="ftr" sz="quarter" idx="11"/>
          </p:nvPr>
        </p:nvSpPr>
        <p:spPr>
          <a:xfrm>
            <a:off x="3384550" y="6356351"/>
            <a:ext cx="3136900" cy="365125"/>
          </a:xfrm>
          <a:prstGeom prst="rect">
            <a:avLst/>
          </a:prstGeom>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atermark">
    <p:spTree>
      <p:nvGrpSpPr>
        <p:cNvPr id="1" name=""/>
        <p:cNvGrpSpPr/>
        <p:nvPr/>
      </p:nvGrpSpPr>
      <p:grpSpPr>
        <a:xfrm>
          <a:off x="0" y="0"/>
          <a:ext cx="0" cy="0"/>
          <a:chOff x="0" y="0"/>
          <a:chExt cx="0" cy="0"/>
        </a:xfrm>
      </p:grpSpPr>
      <p:pic>
        <p:nvPicPr>
          <p:cNvPr id="3" name="Picture 2" descr="SCWB_PPT_Divid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21" b="2696"/>
          <a:stretch/>
        </p:blipFill>
        <p:spPr>
          <a:xfrm>
            <a:off x="2350" y="1088141"/>
            <a:ext cx="9903650" cy="5757259"/>
          </a:xfrm>
          <a:prstGeom prst="rect">
            <a:avLst/>
          </a:prstGeom>
        </p:spPr>
      </p:pic>
      <p:sp>
        <p:nvSpPr>
          <p:cNvPr id="4" name="Title 1"/>
          <p:cNvSpPr>
            <a:spLocks noGrp="1"/>
          </p:cNvSpPr>
          <p:nvPr>
            <p:ph type="ctrTitle"/>
          </p:nvPr>
        </p:nvSpPr>
        <p:spPr>
          <a:xfrm>
            <a:off x="340234" y="4833001"/>
            <a:ext cx="9259747" cy="1029600"/>
          </a:xfrm>
        </p:spPr>
        <p:txBody>
          <a:bodyPr anchor="t">
            <a:normAutofit/>
          </a:bodyPr>
          <a:lstStyle>
            <a:lvl1pPr algn="l">
              <a:defRPr sz="3500" baseline="0">
                <a:solidFill>
                  <a:schemeClr val="accent5"/>
                </a:solidFill>
                <a:latin typeface="Cover Title"/>
              </a:defRPr>
            </a:lvl1pPr>
          </a:lstStyle>
          <a:p>
            <a:r>
              <a:rPr lang="en-US"/>
              <a:t>Click to edit Master title style</a:t>
            </a:r>
            <a:endParaRPr lang="en-US" dirty="0"/>
          </a:p>
        </p:txBody>
      </p:sp>
      <p:sp>
        <p:nvSpPr>
          <p:cNvPr id="5" name="Subtitle 2"/>
          <p:cNvSpPr>
            <a:spLocks noGrp="1"/>
          </p:cNvSpPr>
          <p:nvPr>
            <p:ph type="subTitle" idx="1"/>
          </p:nvPr>
        </p:nvSpPr>
        <p:spPr>
          <a:xfrm>
            <a:off x="340234" y="3709800"/>
            <a:ext cx="9243814" cy="966040"/>
          </a:xfrm>
        </p:spPr>
        <p:txBody>
          <a:bodyPr anchor="b">
            <a:normAutofit/>
          </a:bodyPr>
          <a:lstStyle>
            <a:lvl1pPr marL="0" indent="0" algn="l">
              <a:buNone/>
              <a:defRPr sz="2000" baseline="0">
                <a:solidFill>
                  <a:schemeClr val="tx1"/>
                </a:solidFill>
                <a:latin typeface="Cover Descriptio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userDrawn="1"/>
        </p:nvPicPr>
        <p:blipFill>
          <a:blip r:embed="rId3" cstate="print"/>
          <a:stretch>
            <a:fillRect/>
          </a:stretch>
        </p:blipFill>
        <p:spPr>
          <a:xfrm>
            <a:off x="324092" y="6370184"/>
            <a:ext cx="946930" cy="361884"/>
          </a:xfrm>
          <a:prstGeom prst="rect">
            <a:avLst/>
          </a:prstGeom>
        </p:spPr>
      </p:pic>
    </p:spTree>
    <p:extLst>
      <p:ext uri="{BB962C8B-B14F-4D97-AF65-F5344CB8AC3E}">
        <p14:creationId xmlns:p14="http://schemas.microsoft.com/office/powerpoint/2010/main" val="20790826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340453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Agenda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2"/>
          <p:cNvSpPr>
            <a:spLocks noGrp="1"/>
          </p:cNvSpPr>
          <p:nvPr>
            <p:ph idx="1" hasCustomPrompt="1"/>
          </p:nvPr>
        </p:nvSpPr>
        <p:spPr>
          <a:xfrm>
            <a:off x="324091" y="1323001"/>
            <a:ext cx="9259747" cy="4847010"/>
          </a:xfrm>
          <a:prstGeom prst="rect">
            <a:avLst/>
          </a:prstGeom>
        </p:spPr>
        <p:txBody>
          <a:bodyPr vert="horz" lIns="0" tIns="72000" rIns="0" bIns="0" rtlCol="0">
            <a:normAutofit/>
          </a:bodyPr>
          <a:lstStyle>
            <a:lvl1pPr marL="328142" marR="0" indent="-328142" algn="l" defTabSz="914400" rtl="0" eaLnBrk="1" fontAlgn="auto" latinLnBrk="0" hangingPunct="1">
              <a:lnSpc>
                <a:spcPct val="130000"/>
              </a:lnSpc>
              <a:spcBef>
                <a:spcPts val="0"/>
              </a:spcBef>
              <a:spcAft>
                <a:spcPts val="0"/>
              </a:spcAft>
              <a:buClr>
                <a:schemeClr val="accent3"/>
              </a:buClr>
              <a:buSzTx/>
              <a:buFont typeface="Arial" panose="020B0604020202020204" pitchFamily="34" charset="0"/>
              <a:buNone/>
              <a:tabLst>
                <a:tab pos="6164618" algn="r"/>
              </a:tabLst>
              <a:defRPr baseline="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marL="328142" indent="-328142">
              <a:lnSpc>
                <a:spcPct val="130000"/>
              </a:lnSpc>
              <a:spcBef>
                <a:spcPts val="0"/>
              </a:spcBef>
              <a:buNone/>
              <a:tabLst>
                <a:tab pos="6164618" algn="r"/>
              </a:tabLst>
            </a:pPr>
            <a:r>
              <a:rPr lang="en-GB" dirty="0">
                <a:solidFill>
                  <a:srgbClr val="6D6E71"/>
                </a:solidFill>
                <a:latin typeface="Arial" charset="0"/>
              </a:rPr>
              <a:t>Edit Page Title	#</a:t>
            </a:r>
          </a:p>
          <a:p>
            <a:pPr marL="328142" indent="-328142">
              <a:lnSpc>
                <a:spcPct val="130000"/>
              </a:lnSpc>
              <a:spcBef>
                <a:spcPts val="0"/>
              </a:spcBef>
              <a:buNone/>
              <a:tabLst>
                <a:tab pos="6164618" algn="r"/>
              </a:tabLst>
            </a:pPr>
            <a:r>
              <a:rPr lang="en-GB" dirty="0">
                <a:solidFill>
                  <a:srgbClr val="6D6E71"/>
                </a:solidFill>
                <a:latin typeface="Arial" charset="0"/>
              </a:rPr>
              <a:t>Edit Page Title	#</a:t>
            </a:r>
          </a:p>
          <a:p>
            <a:pPr marL="328142" indent="-328142">
              <a:lnSpc>
                <a:spcPct val="130000"/>
              </a:lnSpc>
              <a:spcBef>
                <a:spcPts val="0"/>
              </a:spcBef>
              <a:buNone/>
              <a:tabLst>
                <a:tab pos="6164618" algn="r"/>
              </a:tabLst>
            </a:pPr>
            <a:r>
              <a:rPr lang="en-GB" dirty="0">
                <a:solidFill>
                  <a:srgbClr val="6D6E71"/>
                </a:solidFill>
                <a:latin typeface="Arial" charset="0"/>
              </a:rPr>
              <a:t>Edit Page Title	#</a:t>
            </a:r>
          </a:p>
          <a:p>
            <a:pPr marL="328142" indent="-328142">
              <a:lnSpc>
                <a:spcPct val="130000"/>
              </a:lnSpc>
              <a:spcBef>
                <a:spcPts val="0"/>
              </a:spcBef>
              <a:buNone/>
              <a:tabLst>
                <a:tab pos="6164618" algn="r"/>
              </a:tabLst>
            </a:pPr>
            <a:r>
              <a:rPr lang="en-GB" dirty="0">
                <a:solidFill>
                  <a:srgbClr val="6D6E71"/>
                </a:solidFill>
                <a:latin typeface="Arial" charset="0"/>
              </a:rPr>
              <a:t>Edit Page Title	#</a:t>
            </a:r>
          </a:p>
        </p:txBody>
      </p:sp>
    </p:spTree>
    <p:extLst>
      <p:ext uri="{BB962C8B-B14F-4D97-AF65-F5344CB8AC3E}">
        <p14:creationId xmlns:p14="http://schemas.microsoft.com/office/powerpoint/2010/main" val="331622951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amp; 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2"/>
          <p:cNvSpPr>
            <a:spLocks noGrp="1" noChangeAspect="1"/>
          </p:cNvSpPr>
          <p:nvPr>
            <p:ph idx="1"/>
          </p:nvPr>
        </p:nvSpPr>
        <p:spPr>
          <a:xfrm>
            <a:off x="324091" y="1323001"/>
            <a:ext cx="9259747" cy="4847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18766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mp; 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2"/>
          <p:cNvSpPr>
            <a:spLocks noGrp="1" noChangeAspect="1"/>
          </p:cNvSpPr>
          <p:nvPr>
            <p:ph idx="1"/>
          </p:nvPr>
        </p:nvSpPr>
        <p:spPr>
          <a:xfrm>
            <a:off x="324091" y="2025000"/>
            <a:ext cx="9259747" cy="4145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idx="12" hasCustomPrompt="1"/>
          </p:nvPr>
        </p:nvSpPr>
        <p:spPr>
          <a:xfrm>
            <a:off x="324091" y="1323001"/>
            <a:ext cx="9259747" cy="561598"/>
          </a:xfrm>
          <a:prstGeom prst="rect">
            <a:avLst/>
          </a:prstGeom>
        </p:spPr>
        <p:txBody>
          <a:bodyPr vert="horz" lIns="0" tIns="0" rIns="0" bIns="0" rtlCol="0">
            <a:normAutofit/>
          </a:bodyPr>
          <a:lstStyle>
            <a:lvl1pPr marL="0" indent="0">
              <a:buFontTx/>
              <a:buNone/>
              <a:defRPr b="1" baseline="0">
                <a:solidFill>
                  <a:schemeClr val="accent3"/>
                </a:solidFill>
                <a:latin typeface="Sub-Heading Gree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36029923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Sub-heading &amp; 1 Column Text &amp;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2"/>
          <p:cNvSpPr>
            <a:spLocks noGrp="1"/>
          </p:cNvSpPr>
          <p:nvPr>
            <p:ph idx="12" hasCustomPrompt="1"/>
          </p:nvPr>
        </p:nvSpPr>
        <p:spPr>
          <a:xfrm>
            <a:off x="324091" y="1323001"/>
            <a:ext cx="9259747" cy="561598"/>
          </a:xfrm>
          <a:prstGeom prst="rect">
            <a:avLst/>
          </a:prstGeom>
        </p:spPr>
        <p:txBody>
          <a:bodyPr vert="horz" lIns="0" tIns="0" rIns="0" bIns="0" rtlCol="0">
            <a:noAutofit/>
          </a:bodyPr>
          <a:lstStyle>
            <a:lvl1pPr marL="0" indent="0">
              <a:buFontTx/>
              <a:buNone/>
              <a:defRPr b="1" baseline="0">
                <a:solidFill>
                  <a:schemeClr val="accent3"/>
                </a:solidFill>
                <a:latin typeface="Sub-Heading Gree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2"/>
          <p:cNvSpPr>
            <a:spLocks noGrp="1"/>
          </p:cNvSpPr>
          <p:nvPr>
            <p:ph idx="1"/>
          </p:nvPr>
        </p:nvSpPr>
        <p:spPr>
          <a:xfrm>
            <a:off x="324091" y="2025000"/>
            <a:ext cx="9259747" cy="354706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idx="13" hasCustomPrompt="1"/>
          </p:nvPr>
        </p:nvSpPr>
        <p:spPr>
          <a:xfrm>
            <a:off x="324091" y="5769000"/>
            <a:ext cx="9259747" cy="401010"/>
          </a:xfrm>
          <a:prstGeom prst="rect">
            <a:avLst/>
          </a:prstGeom>
        </p:spPr>
        <p:txBody>
          <a:bodyPr vert="horz" lIns="0" tIns="0" rIns="0" bIns="0" rtlCol="0">
            <a:normAutofit/>
          </a:bodyPr>
          <a:lstStyle>
            <a:lvl1pPr marL="0" indent="0" algn="l">
              <a:buFontTx/>
              <a:buNone/>
              <a:defRPr sz="900" baseline="0">
                <a:solidFill>
                  <a:schemeClr val="accent5"/>
                </a:solidFill>
                <a:latin typeface="Footnote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4323315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amp;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2"/>
          <p:cNvSpPr>
            <a:spLocks noGrp="1"/>
          </p:cNvSpPr>
          <p:nvPr>
            <p:ph idx="1"/>
          </p:nvPr>
        </p:nvSpPr>
        <p:spPr>
          <a:xfrm>
            <a:off x="324091" y="1323001"/>
            <a:ext cx="4488509" cy="4847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idx="12"/>
          </p:nvPr>
        </p:nvSpPr>
        <p:spPr>
          <a:xfrm>
            <a:off x="5093400" y="1323001"/>
            <a:ext cx="4490438" cy="4847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63806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091" y="199800"/>
            <a:ext cx="9259747" cy="702000"/>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noChangeAspect="1"/>
          </p:cNvSpPr>
          <p:nvPr>
            <p:ph type="body" idx="1"/>
          </p:nvPr>
        </p:nvSpPr>
        <p:spPr>
          <a:xfrm>
            <a:off x="324091" y="1323001"/>
            <a:ext cx="9259747" cy="48470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6" descr="Visual Identitiy Band"/>
          <p:cNvPicPr preferRelativeResize="0">
            <a:picLocks noChangeAspect="1" noChangeArrowheads="1"/>
          </p:cNvPicPr>
          <p:nvPr userDrawn="1"/>
        </p:nvPicPr>
        <p:blipFill>
          <a:blip r:embed="rId30" cstate="email">
            <a:extLst>
              <a:ext uri="{28A0092B-C50C-407E-A947-70E740481C1C}">
                <a14:useLocalDpi xmlns:a14="http://schemas.microsoft.com/office/drawing/2010/main"/>
              </a:ext>
            </a:extLst>
          </a:blip>
          <a:srcRect/>
          <a:stretch>
            <a:fillRect/>
          </a:stretch>
        </p:blipFill>
        <p:spPr bwMode="auto">
          <a:xfrm>
            <a:off x="0" y="1039623"/>
            <a:ext cx="9905997" cy="48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userDrawn="1"/>
        </p:nvPicPr>
        <p:blipFill>
          <a:blip r:embed="rId31" cstate="print"/>
          <a:stretch>
            <a:fillRect/>
          </a:stretch>
        </p:blipFill>
        <p:spPr>
          <a:xfrm>
            <a:off x="324092" y="6370184"/>
            <a:ext cx="946930" cy="361884"/>
          </a:xfrm>
          <a:prstGeom prst="rect">
            <a:avLst/>
          </a:prstGeom>
        </p:spPr>
      </p:pic>
      <p:sp>
        <p:nvSpPr>
          <p:cNvPr id="13" name="Text Box 6"/>
          <p:cNvSpPr txBox="1">
            <a:spLocks noChangeArrowheads="1"/>
          </p:cNvSpPr>
          <p:nvPr userDrawn="1"/>
        </p:nvSpPr>
        <p:spPr bwMode="auto">
          <a:xfrm>
            <a:off x="9223410" y="6447452"/>
            <a:ext cx="357028" cy="298513"/>
          </a:xfrm>
          <a:prstGeom prst="rect">
            <a:avLst/>
          </a:prstGeom>
          <a:noFill/>
          <a:ln w="9525">
            <a:noFill/>
            <a:miter lim="800000"/>
            <a:headEnd/>
            <a:tailEnd/>
          </a:ln>
        </p:spPr>
        <p:txBody>
          <a:bodyPr lIns="0" tIns="0" rIns="0" bIns="0" anchor="ct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r" eaLnBrk="1" hangingPunct="1"/>
            <a:fld id="{6E0DC809-1827-F44D-A8AA-8C566384234E}" type="slidenum">
              <a:rPr lang="en-US" sz="900" baseline="0">
                <a:solidFill>
                  <a:srgbClr val="6D6E71"/>
                </a:solidFill>
                <a:latin typeface="+mn-lt"/>
              </a:rPr>
              <a:pPr algn="r" eaLnBrk="1" hangingPunct="1"/>
              <a:t>‹#›</a:t>
            </a:fld>
            <a:endParaRPr lang="en-US" sz="900" baseline="0">
              <a:solidFill>
                <a:srgbClr val="6D6E71"/>
              </a:solidFill>
              <a:latin typeface="+mn-lt"/>
            </a:endParaRPr>
          </a:p>
        </p:txBody>
      </p:sp>
      <p:sp>
        <p:nvSpPr>
          <p:cNvPr id="15" name="Text Box 25"/>
          <p:cNvSpPr txBox="1">
            <a:spLocks noChangeArrowheads="1"/>
          </p:cNvSpPr>
          <p:nvPr userDrawn="1"/>
        </p:nvSpPr>
        <p:spPr bwMode="auto">
          <a:xfrm>
            <a:off x="5661057" y="6471270"/>
            <a:ext cx="3473490" cy="252466"/>
          </a:xfrm>
          <a:prstGeom prst="rect">
            <a:avLst/>
          </a:prstGeom>
          <a:noFill/>
          <a:ln w="9525">
            <a:noFill/>
            <a:miter lim="800000"/>
            <a:headEnd/>
            <a:tailEnd/>
          </a:ln>
          <a:effectLst/>
        </p:spPr>
        <p:txBody>
          <a:bodyPr lIns="0" tIns="0" rIns="132630" bIns="0" anchor="ctr"/>
          <a:lstStyle/>
          <a:p>
            <a:pPr marL="562284" indent="-562284" algn="r" defTabSz="1122860">
              <a:spcBef>
                <a:spcPct val="40000"/>
              </a:spcBef>
              <a:spcAft>
                <a:spcPct val="40000"/>
              </a:spcAft>
              <a:defRPr/>
            </a:pPr>
            <a:r>
              <a:rPr lang="en-GB" sz="900" baseline="0" dirty="0">
                <a:solidFill>
                  <a:srgbClr val="6D6E71"/>
                </a:solidFill>
                <a:latin typeface="+mn-lt"/>
                <a:ea typeface="+mn-ea"/>
              </a:rPr>
              <a:t>Document Title</a:t>
            </a:r>
          </a:p>
        </p:txBody>
      </p:sp>
      <p:sp>
        <p:nvSpPr>
          <p:cNvPr id="4" name="MSIPCMContentMarking" descr="{&quot;HashCode&quot;:1968695115,&quot;Placement&quot;:&quot;Header&quot;}">
            <a:extLst>
              <a:ext uri="{FF2B5EF4-FFF2-40B4-BE49-F238E27FC236}">
                <a16:creationId xmlns:a16="http://schemas.microsoft.com/office/drawing/2014/main" id="{E40CB525-4398-4718-979D-B24D4629B823}"/>
              </a:ext>
            </a:extLst>
          </p:cNvPr>
          <p:cNvSpPr txBox="1"/>
          <p:nvPr userDrawn="1"/>
        </p:nvSpPr>
        <p:spPr>
          <a:xfrm>
            <a:off x="0" y="0"/>
            <a:ext cx="669061" cy="233422"/>
          </a:xfrm>
          <a:prstGeom prst="rect">
            <a:avLst/>
          </a:prstGeom>
          <a:noFill/>
        </p:spPr>
        <p:txBody>
          <a:bodyPr vert="horz" wrap="square" lIns="0" tIns="0" rIns="0" bIns="0" rtlCol="0" anchor="ctr" anchorCtr="1">
            <a:spAutoFit/>
          </a:bodyPr>
          <a:lstStyle/>
          <a:p>
            <a:pPr algn="l">
              <a:spcBef>
                <a:spcPts val="0"/>
              </a:spcBef>
              <a:spcAft>
                <a:spcPts val="0"/>
              </a:spcAft>
            </a:pPr>
            <a:r>
              <a:rPr lang="en-GB" sz="900">
                <a:solidFill>
                  <a:srgbClr val="317100"/>
                </a:solidFill>
                <a:latin typeface="Arial" panose="020B0604020202020204" pitchFamily="34" charset="0"/>
              </a:rPr>
              <a:t>PUBLIC</a:t>
            </a:r>
          </a:p>
        </p:txBody>
      </p:sp>
    </p:spTree>
    <p:extLst>
      <p:ext uri="{BB962C8B-B14F-4D97-AF65-F5344CB8AC3E}">
        <p14:creationId xmlns:p14="http://schemas.microsoft.com/office/powerpoint/2010/main" val="103315839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0" r:id="rId3"/>
    <p:sldLayoutId id="2147483662" r:id="rId4"/>
    <p:sldLayoutId id="2147483701" r:id="rId5"/>
    <p:sldLayoutId id="2147483666" r:id="rId6"/>
    <p:sldLayoutId id="2147483664" r:id="rId7"/>
    <p:sldLayoutId id="2147483667" r:id="rId8"/>
    <p:sldLayoutId id="2147483668" r:id="rId9"/>
    <p:sldLayoutId id="2147483669" r:id="rId10"/>
    <p:sldLayoutId id="2147483670" r:id="rId11"/>
    <p:sldLayoutId id="2147483688" r:id="rId12"/>
    <p:sldLayoutId id="2147483698" r:id="rId13"/>
    <p:sldLayoutId id="2147483694" r:id="rId14"/>
    <p:sldLayoutId id="2147483695" r:id="rId15"/>
    <p:sldLayoutId id="2147483689" r:id="rId16"/>
    <p:sldLayoutId id="2147483699" r:id="rId17"/>
    <p:sldLayoutId id="2147483696" r:id="rId18"/>
    <p:sldLayoutId id="2147483697" r:id="rId19"/>
    <p:sldLayoutId id="2147483685" r:id="rId20"/>
    <p:sldLayoutId id="2147483686" r:id="rId21"/>
    <p:sldLayoutId id="2147483687" r:id="rId22"/>
    <p:sldLayoutId id="2147483691" r:id="rId23"/>
    <p:sldLayoutId id="2147483692" r:id="rId24"/>
    <p:sldLayoutId id="2147483690" r:id="rId25"/>
    <p:sldLayoutId id="2147483693" r:id="rId26"/>
    <p:sldLayoutId id="2147483700" r:id="rId27"/>
    <p:sldLayoutId id="2147483703" r:id="rId28"/>
  </p:sldLayoutIdLst>
  <p:transition/>
  <p:txStyles>
    <p:titleStyle>
      <a:lvl1pPr algn="l" defTabSz="914400" rtl="0" eaLnBrk="1" latinLnBrk="0" hangingPunct="1">
        <a:lnSpc>
          <a:spcPct val="90000"/>
        </a:lnSpc>
        <a:spcBef>
          <a:spcPct val="0"/>
        </a:spcBef>
        <a:buNone/>
        <a:defRPr sz="2800" kern="1200" baseline="0">
          <a:solidFill>
            <a:schemeClr val="accent5"/>
          </a:solidFill>
          <a:latin typeface="Slide Heading"/>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1800" kern="1200" baseline="0">
          <a:solidFill>
            <a:schemeClr val="tx1"/>
          </a:solidFill>
          <a:latin typeface="Body Level 1"/>
          <a:ea typeface="+mn-ea"/>
          <a:cs typeface="+mn-cs"/>
        </a:defRPr>
      </a:lvl1pPr>
      <a:lvl2pPr marL="685800" indent="-228600" algn="l" defTabSz="914400" rtl="0" eaLnBrk="1" latinLnBrk="0" hangingPunct="1">
        <a:lnSpc>
          <a:spcPct val="90000"/>
        </a:lnSpc>
        <a:spcBef>
          <a:spcPts val="500"/>
        </a:spcBef>
        <a:buClr>
          <a:schemeClr val="accent3"/>
        </a:buClr>
        <a:buSzPct val="100000"/>
        <a:buFont typeface="Wingdings" panose="05000000000000000000" pitchFamily="2" charset="2"/>
        <a:buChar char="§"/>
        <a:defRPr sz="1600" kern="1200" baseline="0">
          <a:solidFill>
            <a:schemeClr val="tx1"/>
          </a:solidFill>
          <a:latin typeface="Body Level 2"/>
          <a:ea typeface="+mn-ea"/>
          <a:cs typeface="+mn-cs"/>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sz="1500" kern="1200" baseline="0">
          <a:solidFill>
            <a:schemeClr val="tx1"/>
          </a:solidFill>
          <a:latin typeface="Body Level 3"/>
          <a:ea typeface="+mn-ea"/>
          <a:cs typeface="+mn-cs"/>
        </a:defRPr>
      </a:lvl3pPr>
      <a:lvl4pPr marL="1600200" indent="-228600" algn="l" defTabSz="914400" rtl="0" eaLnBrk="1" latinLnBrk="0" hangingPunct="1">
        <a:lnSpc>
          <a:spcPct val="90000"/>
        </a:lnSpc>
        <a:spcBef>
          <a:spcPts val="500"/>
        </a:spcBef>
        <a:buClr>
          <a:schemeClr val="accent3"/>
        </a:buClr>
        <a:buSzPct val="60000"/>
        <a:buFont typeface="Wingdings" panose="05000000000000000000" pitchFamily="2" charset="2"/>
        <a:buChar char="q"/>
        <a:defRPr sz="1400" kern="1200" baseline="0">
          <a:solidFill>
            <a:schemeClr val="tx1"/>
          </a:solidFill>
          <a:latin typeface="Body Level 4"/>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200" kern="1200" baseline="0">
          <a:solidFill>
            <a:schemeClr val="tx1"/>
          </a:solidFill>
          <a:latin typeface="Body Level 5"/>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hyperlink" Target="http://www.freedigitalphotos.net/images/view_photog.php?photogid=196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0907" y="2082080"/>
            <a:ext cx="5316116" cy="1495525"/>
          </a:xfrm>
        </p:spPr>
        <p:txBody>
          <a:bodyPr>
            <a:normAutofit/>
          </a:bodyPr>
          <a:lstStyle/>
          <a:p>
            <a:pPr algn="ctr" eaLnBrk="0" hangingPunct="0"/>
            <a:r>
              <a:rPr lang="en-US" sz="4800" b="1" dirty="0"/>
              <a:t>         Legacy Planning </a:t>
            </a:r>
          </a:p>
        </p:txBody>
      </p:sp>
      <p:sp>
        <p:nvSpPr>
          <p:cNvPr id="4" name="Subtitle 3"/>
          <p:cNvSpPr>
            <a:spLocks noGrp="1"/>
          </p:cNvSpPr>
          <p:nvPr>
            <p:ph type="subTitle" idx="1"/>
          </p:nvPr>
        </p:nvSpPr>
        <p:spPr>
          <a:xfrm>
            <a:off x="4531800" y="3616200"/>
            <a:ext cx="5035223" cy="889200"/>
          </a:xfrm>
        </p:spPr>
        <p:txBody>
          <a:bodyPr>
            <a:noAutofit/>
          </a:bodyPr>
          <a:lstStyle/>
          <a:p>
            <a:r>
              <a:rPr lang="en-GB" sz="2400" dirty="0"/>
              <a:t>Tan Wei Lun</a:t>
            </a:r>
          </a:p>
          <a:p>
            <a:r>
              <a:rPr lang="en-GB" sz="2400" dirty="0"/>
              <a:t>Wealth Management</a:t>
            </a:r>
          </a:p>
          <a:p>
            <a:r>
              <a:rPr lang="en-GB" sz="2400" dirty="0"/>
              <a:t>Associate Director (Bancassurance)</a:t>
            </a:r>
          </a:p>
        </p:txBody>
      </p:sp>
    </p:spTree>
    <p:extLst>
      <p:ext uri="{BB962C8B-B14F-4D97-AF65-F5344CB8AC3E}">
        <p14:creationId xmlns:p14="http://schemas.microsoft.com/office/powerpoint/2010/main" val="33993737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3800" y="1197067"/>
            <a:ext cx="4820400" cy="5078313"/>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Things WE can control</a:t>
            </a:r>
            <a:endParaRPr lang="en-US" sz="3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a:p>
            <a:pPr algn="ctr"/>
            <a:r>
              <a:rPr lang="en-US" sz="4000" b="1" dirty="0">
                <a:ln w="17780" cmpd="sng">
                  <a:solidFill>
                    <a:srgbClr val="FFFFFF"/>
                  </a:solidFill>
                  <a:prstDash val="solid"/>
                  <a:miter lim="800000"/>
                </a:ln>
                <a:solidFill>
                  <a:schemeClr val="tx2">
                    <a:lumMod val="50000"/>
                    <a:lumOff val="50000"/>
                  </a:schemeClr>
                </a:solidFill>
              </a:rPr>
              <a:t>Who</a:t>
            </a:r>
            <a:endParaRPr lang="en-US" sz="3200" b="1" dirty="0">
              <a:ln w="17780" cmpd="sng">
                <a:solidFill>
                  <a:srgbClr val="FFFFFF"/>
                </a:solidFill>
                <a:prstDash val="solid"/>
                <a:miter lim="800000"/>
              </a:ln>
              <a:solidFill>
                <a:schemeClr val="tx2">
                  <a:lumMod val="50000"/>
                  <a:lumOff val="50000"/>
                </a:schemeClr>
              </a:solidFill>
            </a:endParaRPr>
          </a:p>
          <a:p>
            <a:pPr algn="ct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a:p>
            <a:pPr algn="ctr"/>
            <a:r>
              <a:rPr lang="en-US" sz="4000" b="1" dirty="0">
                <a:ln w="17780" cmpd="sng">
                  <a:solidFill>
                    <a:srgbClr val="FFFFFF"/>
                  </a:solidFill>
                  <a:prstDash val="solid"/>
                  <a:miter lim="800000"/>
                </a:ln>
                <a:solidFill>
                  <a:srgbClr val="FFC000"/>
                </a:solidFill>
              </a:rPr>
              <a:t>Amount</a:t>
            </a:r>
            <a:endParaRPr lang="en-US" sz="3200" b="1" dirty="0">
              <a:ln w="17780" cmpd="sng">
                <a:solidFill>
                  <a:srgbClr val="FFFFFF"/>
                </a:solidFill>
                <a:prstDash val="solid"/>
                <a:miter lim="800000"/>
              </a:ln>
              <a:solidFill>
                <a:srgbClr val="FFC000"/>
              </a:solidFill>
            </a:endParaRPr>
          </a:p>
          <a:p>
            <a:pPr algn="ct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a:p>
            <a:pPr algn="ctr"/>
            <a:r>
              <a:rPr lang="en-US" sz="4000" b="1" dirty="0">
                <a:ln w="17780" cmpd="sng">
                  <a:solidFill>
                    <a:srgbClr val="FFFFFF"/>
                  </a:solidFill>
                  <a:prstDash val="solid"/>
                  <a:miter lim="800000"/>
                </a:ln>
                <a:solidFill>
                  <a:srgbClr val="6AC17B"/>
                </a:solidFill>
              </a:rPr>
              <a:t>Fairness</a:t>
            </a:r>
            <a:endParaRPr lang="en-US" sz="3200" b="1" dirty="0">
              <a:ln w="17780" cmpd="sng">
                <a:solidFill>
                  <a:srgbClr val="FFFFFF"/>
                </a:solidFill>
                <a:prstDash val="solid"/>
                <a:miter lim="800000"/>
              </a:ln>
              <a:solidFill>
                <a:srgbClr val="6AC17B"/>
              </a:solidFill>
            </a:endParaRPr>
          </a:p>
          <a:p>
            <a:pPr algn="ct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a:p>
            <a:pPr algn="ctr"/>
            <a:r>
              <a:rPr lang="en-US" sz="4000" b="1" dirty="0">
                <a:ln w="17780" cmpd="sng">
                  <a:solidFill>
                    <a:srgbClr val="FFFFFF"/>
                  </a:solidFill>
                  <a:prstDash val="solid"/>
                  <a:miter lim="800000"/>
                </a:ln>
                <a:solidFill>
                  <a:srgbClr val="FF0000"/>
                </a:solidFill>
              </a:rPr>
              <a:t>Family</a:t>
            </a:r>
            <a:r>
              <a:rPr lang="en-US" sz="3200" b="1" dirty="0">
                <a:ln w="17780" cmpd="sng">
                  <a:solidFill>
                    <a:srgbClr val="FFFFFF"/>
                  </a:solidFill>
                  <a:prstDash val="solid"/>
                  <a:miter lim="800000"/>
                </a:ln>
                <a:solidFill>
                  <a:srgbClr val="FF0000"/>
                </a:solidFill>
              </a:rPr>
              <a:t> </a:t>
            </a:r>
            <a:r>
              <a:rPr lang="en-US" sz="4000" b="1" dirty="0">
                <a:ln w="17780" cmpd="sng">
                  <a:solidFill>
                    <a:srgbClr val="FFFFFF"/>
                  </a:solidFill>
                  <a:prstDash val="solid"/>
                  <a:miter lim="800000"/>
                </a:ln>
                <a:solidFill>
                  <a:srgbClr val="FF0000"/>
                </a:solidFill>
              </a:rPr>
              <a:t>Feud</a:t>
            </a:r>
            <a:endParaRPr lang="en-US" sz="3200" b="1" dirty="0">
              <a:ln w="18000">
                <a:solidFill>
                  <a:schemeClr val="accent2">
                    <a:satMod val="140000"/>
                  </a:schemeClr>
                </a:solidFill>
                <a:prstDash val="solid"/>
                <a:miter lim="800000"/>
              </a:ln>
              <a:solidFill>
                <a:srgbClr val="FF0000"/>
              </a:solidFill>
            </a:endParaRPr>
          </a:p>
        </p:txBody>
      </p:sp>
      <p:sp>
        <p:nvSpPr>
          <p:cNvPr id="4" name="TextBox 3"/>
          <p:cNvSpPr txBox="1"/>
          <p:nvPr/>
        </p:nvSpPr>
        <p:spPr>
          <a:xfrm>
            <a:off x="1536600" y="6424200"/>
            <a:ext cx="5241600" cy="246221"/>
          </a:xfrm>
          <a:prstGeom prst="rect">
            <a:avLst/>
          </a:prstGeom>
          <a:noFill/>
        </p:spPr>
        <p:txBody>
          <a:bodyPr wrap="square" rtlCol="0">
            <a:spAutoFit/>
          </a:bodyPr>
          <a:lstStyle/>
          <a:p>
            <a:r>
              <a:rPr lang="en-GB" sz="1000" i="1" dirty="0">
                <a:solidFill>
                  <a:schemeClr val="accent2"/>
                </a:solidFill>
              </a:rPr>
              <a:t>Who what why when where - Image courtesy by Stuart Miles at </a:t>
            </a:r>
            <a:r>
              <a:rPr lang="en-GB" sz="1000" i="1" dirty="0" err="1">
                <a:solidFill>
                  <a:schemeClr val="accent2"/>
                </a:solidFill>
              </a:rPr>
              <a:t>FreeDigitalPhotos.nets</a:t>
            </a:r>
            <a:endParaRPr lang="en-GB" sz="1000" i="1" dirty="0">
              <a:solidFill>
                <a:schemeClr val="accent2"/>
              </a:solidFill>
            </a:endParaRPr>
          </a:p>
        </p:txBody>
      </p:sp>
      <p:pic>
        <p:nvPicPr>
          <p:cNvPr id="5" name="Picture 3" descr="C:\Users\1490966\Desktop\PRESO IMAGES\Who What Why When Where Signpost” by Stuart Miles.jpg"/>
          <p:cNvPicPr>
            <a:picLocks noChangeAspect="1" noChangeArrowheads="1"/>
          </p:cNvPicPr>
          <p:nvPr/>
        </p:nvPicPr>
        <p:blipFill>
          <a:blip r:embed="rId3" cstate="print"/>
          <a:srcRect/>
          <a:stretch>
            <a:fillRect/>
          </a:stretch>
        </p:blipFill>
        <p:spPr bwMode="auto">
          <a:xfrm>
            <a:off x="5655000" y="1744200"/>
            <a:ext cx="3048000" cy="3931200"/>
          </a:xfrm>
          <a:prstGeom prst="rect">
            <a:avLst/>
          </a:prstGeom>
          <a:noFill/>
        </p:spPr>
      </p:pic>
      <p:sp>
        <p:nvSpPr>
          <p:cNvPr id="6" name="Title 2"/>
          <p:cNvSpPr txBox="1">
            <a:spLocks/>
          </p:cNvSpPr>
          <p:nvPr/>
        </p:nvSpPr>
        <p:spPr>
          <a:xfrm>
            <a:off x="324091" y="199800"/>
            <a:ext cx="9259747" cy="702000"/>
          </a:xfrm>
          <a:prstGeom prst="rect">
            <a:avLst/>
          </a:prstGeom>
        </p:spPr>
        <p:txBody>
          <a:bodyPr vert="horz" lIns="0" tIns="0" rIns="0" bIns="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6"/>
                </a:solidFill>
                <a:effectLst/>
                <a:uLnTx/>
                <a:uFillTx/>
                <a:latin typeface="Arial" pitchFamily="34" charset="0"/>
                <a:ea typeface="+mj-ea"/>
                <a:cs typeface="Arial" pitchFamily="34" charset="0"/>
              </a:rPr>
              <a:t>What is Legacy Planning?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p:cTn id="3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324091" y="199800"/>
            <a:ext cx="9259747" cy="702000"/>
          </a:xfrm>
          <a:prstGeom prst="rect">
            <a:avLst/>
          </a:prstGeom>
        </p:spPr>
        <p:txBody>
          <a:bodyPr vert="horz" lIns="0" tIns="0" rIns="0" bIns="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6"/>
                </a:solidFill>
                <a:effectLst/>
                <a:uLnTx/>
                <a:uFillTx/>
                <a:latin typeface="Arial" pitchFamily="34" charset="0"/>
                <a:ea typeface="+mj-ea"/>
                <a:cs typeface="Arial" pitchFamily="34" charset="0"/>
              </a:rPr>
              <a:t>Why do I need Legacy Planning? </a:t>
            </a:r>
          </a:p>
        </p:txBody>
      </p:sp>
      <p:sp>
        <p:nvSpPr>
          <p:cNvPr id="3" name="Rectangle 2"/>
          <p:cNvSpPr/>
          <p:nvPr/>
        </p:nvSpPr>
        <p:spPr>
          <a:xfrm>
            <a:off x="319800" y="1276200"/>
            <a:ext cx="5616000" cy="4739759"/>
          </a:xfrm>
          <a:prstGeom prst="rect">
            <a:avLst/>
          </a:prstGeom>
          <a:noFill/>
        </p:spPr>
        <p:txBody>
          <a:bodyPr wrap="square" lIns="91440" tIns="45720" rIns="91440" bIns="45720">
            <a:spAutoFit/>
          </a:bodyPr>
          <a:lstStyle/>
          <a:p>
            <a:pPr algn="ctr"/>
            <a:r>
              <a:rPr lang="en-US"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Things WE can’t control</a:t>
            </a:r>
          </a:p>
          <a:p>
            <a:pPr algn="just"/>
            <a:endParaRPr lang="en-US" sz="3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a:p>
            <a:pPr algn="ct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Inflation</a:t>
            </a:r>
          </a:p>
          <a:p>
            <a:pPr algn="ct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a:p>
            <a:pPr algn="ct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Market Volatility</a:t>
            </a:r>
          </a:p>
          <a:p>
            <a:pPr algn="ct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a:p>
            <a:pPr algn="ct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Taxes</a:t>
            </a:r>
          </a:p>
          <a:p>
            <a:pPr algn="just"/>
            <a:endParaRPr lang="en-US" sz="3400" dirty="0">
              <a:ln w="18000">
                <a:solidFill>
                  <a:schemeClr val="accent2">
                    <a:satMod val="140000"/>
                  </a:schemeClr>
                </a:solidFill>
                <a:prstDash val="solid"/>
                <a:miter lim="800000"/>
              </a:ln>
              <a:solidFill>
                <a:srgbClr val="00B0F0"/>
              </a:solidFill>
            </a:endParaRPr>
          </a:p>
        </p:txBody>
      </p:sp>
      <p:sp>
        <p:nvSpPr>
          <p:cNvPr id="4" name="TextBox 3"/>
          <p:cNvSpPr txBox="1"/>
          <p:nvPr/>
        </p:nvSpPr>
        <p:spPr>
          <a:xfrm>
            <a:off x="1583400" y="6377400"/>
            <a:ext cx="5241600" cy="246221"/>
          </a:xfrm>
          <a:prstGeom prst="rect">
            <a:avLst/>
          </a:prstGeom>
          <a:noFill/>
        </p:spPr>
        <p:txBody>
          <a:bodyPr wrap="square" rtlCol="0">
            <a:spAutoFit/>
          </a:bodyPr>
          <a:lstStyle/>
          <a:p>
            <a:r>
              <a:rPr lang="en-GB" sz="1000" i="1" dirty="0">
                <a:solidFill>
                  <a:schemeClr val="tx1">
                    <a:lumMod val="60000"/>
                    <a:lumOff val="40000"/>
                  </a:schemeClr>
                </a:solidFill>
              </a:rPr>
              <a:t>Home on Scales - Image courtesy of </a:t>
            </a:r>
            <a:r>
              <a:rPr lang="en-GB" sz="1000" i="1" dirty="0" err="1">
                <a:solidFill>
                  <a:schemeClr val="tx1">
                    <a:lumMod val="60000"/>
                    <a:lumOff val="40000"/>
                  </a:schemeClr>
                </a:solidFill>
              </a:rPr>
              <a:t>Renjith</a:t>
            </a:r>
            <a:r>
              <a:rPr lang="en-GB" sz="1000" i="1" dirty="0">
                <a:solidFill>
                  <a:schemeClr val="tx1">
                    <a:lumMod val="60000"/>
                    <a:lumOff val="40000"/>
                  </a:schemeClr>
                </a:solidFill>
              </a:rPr>
              <a:t> Krishnan at FreeDigitalPhotos.net</a:t>
            </a:r>
          </a:p>
        </p:txBody>
      </p:sp>
      <p:pic>
        <p:nvPicPr>
          <p:cNvPr id="5" name="Picture 2" descr="C:\Users\1490966\Desktop\PRESO IMAGES\ID-10071845[1].jpg"/>
          <p:cNvPicPr>
            <a:picLocks noChangeAspect="1" noChangeArrowheads="1"/>
          </p:cNvPicPr>
          <p:nvPr/>
        </p:nvPicPr>
        <p:blipFill>
          <a:blip r:embed="rId3" cstate="print"/>
          <a:srcRect/>
          <a:stretch>
            <a:fillRect/>
          </a:stretch>
        </p:blipFill>
        <p:spPr bwMode="auto">
          <a:xfrm>
            <a:off x="6216600" y="1416600"/>
            <a:ext cx="3048000" cy="4305600"/>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324091" y="199800"/>
            <a:ext cx="9259747" cy="702000"/>
          </a:xfrm>
          <a:prstGeom prst="rect">
            <a:avLst/>
          </a:prstGeom>
        </p:spPr>
        <p:txBody>
          <a:bodyPr vert="horz" lIns="0" tIns="0" rIns="0" bIns="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6"/>
                </a:solidFill>
                <a:effectLst/>
                <a:uLnTx/>
                <a:uFillTx/>
                <a:latin typeface="Arial" pitchFamily="34" charset="0"/>
                <a:ea typeface="+mj-ea"/>
                <a:cs typeface="Arial" pitchFamily="34" charset="0"/>
              </a:rPr>
              <a:t>Why do I need Legacy Planning? </a:t>
            </a:r>
          </a:p>
        </p:txBody>
      </p:sp>
      <p:sp>
        <p:nvSpPr>
          <p:cNvPr id="3" name="TextBox 2"/>
          <p:cNvSpPr txBox="1"/>
          <p:nvPr/>
        </p:nvSpPr>
        <p:spPr>
          <a:xfrm>
            <a:off x="2706600" y="1276200"/>
            <a:ext cx="4726800" cy="584775"/>
          </a:xfrm>
          <a:prstGeom prst="rect">
            <a:avLst/>
          </a:prstGeom>
          <a:noFill/>
        </p:spPr>
        <p:txBody>
          <a:bodyPr wrap="square" rtlCol="0">
            <a:spAutoFit/>
          </a:bodyPr>
          <a:lstStyle/>
          <a:p>
            <a:pPr algn="ctr"/>
            <a:r>
              <a:rPr lang="en-GB" sz="3200" b="1" dirty="0"/>
              <a:t>Inflation</a:t>
            </a:r>
          </a:p>
        </p:txBody>
      </p:sp>
      <p:sp>
        <p:nvSpPr>
          <p:cNvPr id="4" name="TextBox 3"/>
          <p:cNvSpPr txBox="1"/>
          <p:nvPr/>
        </p:nvSpPr>
        <p:spPr>
          <a:xfrm>
            <a:off x="1396200" y="6096600"/>
            <a:ext cx="5662800" cy="553998"/>
          </a:xfrm>
          <a:prstGeom prst="rect">
            <a:avLst/>
          </a:prstGeom>
          <a:noFill/>
        </p:spPr>
        <p:txBody>
          <a:bodyPr wrap="square" rtlCol="0">
            <a:spAutoFit/>
          </a:bodyPr>
          <a:lstStyle/>
          <a:p>
            <a:r>
              <a:rPr lang="en-GB" sz="1000" i="1" dirty="0"/>
              <a:t>Graph of Housing Market - mage courtesy from </a:t>
            </a:r>
            <a:r>
              <a:rPr lang="en-GB" sz="1000" i="1" dirty="0" err="1"/>
              <a:t>Hywards</a:t>
            </a:r>
            <a:r>
              <a:rPr lang="en-GB" sz="1000" i="1" dirty="0"/>
              <a:t> at FreeDigitalPhotos.net </a:t>
            </a:r>
          </a:p>
          <a:p>
            <a:r>
              <a:rPr lang="en-GB" sz="1000" i="1" dirty="0"/>
              <a:t>Golden Dollar – Image courtesy by Stuart Miles at FreeDigitalPhotos.net</a:t>
            </a:r>
          </a:p>
          <a:p>
            <a:endParaRPr lang="en-GB" sz="1000" i="1" dirty="0"/>
          </a:p>
        </p:txBody>
      </p:sp>
      <p:pic>
        <p:nvPicPr>
          <p:cNvPr id="6" name="Picture 4" descr="C:\Users\1490966\Desktop\PRESO IMAGES\Golden Dollar” by Stuart Miles.jpg"/>
          <p:cNvPicPr>
            <a:picLocks noChangeAspect="1" noChangeArrowheads="1"/>
          </p:cNvPicPr>
          <p:nvPr/>
        </p:nvPicPr>
        <p:blipFill>
          <a:blip r:embed="rId3" cstate="print"/>
          <a:srcRect/>
          <a:stretch>
            <a:fillRect/>
          </a:stretch>
        </p:blipFill>
        <p:spPr bwMode="auto">
          <a:xfrm>
            <a:off x="4344600" y="2680200"/>
            <a:ext cx="2081561" cy="2620800"/>
          </a:xfrm>
          <a:prstGeom prst="rect">
            <a:avLst/>
          </a:prstGeom>
          <a:noFill/>
        </p:spPr>
      </p:pic>
      <p:pic>
        <p:nvPicPr>
          <p:cNvPr id="7" name="Picture 2" descr="C:\Users\1490966\Desktop\PRESO IMAGES\ID-inflation.jpg"/>
          <p:cNvPicPr>
            <a:picLocks noChangeAspect="1" noChangeArrowheads="1"/>
          </p:cNvPicPr>
          <p:nvPr/>
        </p:nvPicPr>
        <p:blipFill>
          <a:blip r:embed="rId4" cstate="print"/>
          <a:srcRect/>
          <a:stretch>
            <a:fillRect/>
          </a:stretch>
        </p:blipFill>
        <p:spPr bwMode="auto">
          <a:xfrm>
            <a:off x="179400" y="2025000"/>
            <a:ext cx="4294457" cy="3837600"/>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324091" y="199800"/>
            <a:ext cx="9259747" cy="702000"/>
          </a:xfrm>
          <a:prstGeom prst="rect">
            <a:avLst/>
          </a:prstGeom>
        </p:spPr>
        <p:txBody>
          <a:bodyPr vert="horz" lIns="0" tIns="0" rIns="0" bIns="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6"/>
                </a:solidFill>
                <a:effectLst/>
                <a:uLnTx/>
                <a:uFillTx/>
                <a:latin typeface="Arial" pitchFamily="34" charset="0"/>
                <a:ea typeface="+mj-ea"/>
                <a:cs typeface="Arial" pitchFamily="34" charset="0"/>
              </a:rPr>
              <a:t>Why do I need Legacy Planning? </a:t>
            </a:r>
          </a:p>
        </p:txBody>
      </p:sp>
      <p:sp>
        <p:nvSpPr>
          <p:cNvPr id="3" name="TextBox 2"/>
          <p:cNvSpPr txBox="1"/>
          <p:nvPr/>
        </p:nvSpPr>
        <p:spPr>
          <a:xfrm>
            <a:off x="366600" y="1744200"/>
            <a:ext cx="4914000" cy="584775"/>
          </a:xfrm>
          <a:prstGeom prst="rect">
            <a:avLst/>
          </a:prstGeom>
          <a:noFill/>
        </p:spPr>
        <p:txBody>
          <a:bodyPr wrap="square" rtlCol="0">
            <a:spAutoFit/>
          </a:bodyPr>
          <a:lstStyle/>
          <a:p>
            <a:pPr algn="ctr"/>
            <a:r>
              <a:rPr lang="en-GB" sz="3200" b="1" dirty="0"/>
              <a:t>Stock Market Volatility</a:t>
            </a:r>
          </a:p>
        </p:txBody>
      </p:sp>
      <p:pic>
        <p:nvPicPr>
          <p:cNvPr id="4" name="Picture 2" descr="C:\Users\1490966\Desktop\PRESO IMAGES\ID-10024351[1].jpg"/>
          <p:cNvPicPr>
            <a:picLocks noChangeAspect="1" noChangeArrowheads="1"/>
          </p:cNvPicPr>
          <p:nvPr/>
        </p:nvPicPr>
        <p:blipFill>
          <a:blip r:embed="rId3" cstate="print"/>
          <a:srcRect/>
          <a:stretch>
            <a:fillRect/>
          </a:stretch>
        </p:blipFill>
        <p:spPr bwMode="auto">
          <a:xfrm>
            <a:off x="5233800" y="1135800"/>
            <a:ext cx="3435600" cy="1871050"/>
          </a:xfrm>
          <a:prstGeom prst="rect">
            <a:avLst/>
          </a:prstGeom>
          <a:noFill/>
        </p:spPr>
      </p:pic>
      <p:sp>
        <p:nvSpPr>
          <p:cNvPr id="5" name="TextBox 4"/>
          <p:cNvSpPr txBox="1"/>
          <p:nvPr/>
        </p:nvSpPr>
        <p:spPr>
          <a:xfrm>
            <a:off x="1302600" y="6237000"/>
            <a:ext cx="6271200" cy="400110"/>
          </a:xfrm>
          <a:prstGeom prst="rect">
            <a:avLst/>
          </a:prstGeom>
          <a:noFill/>
        </p:spPr>
        <p:txBody>
          <a:bodyPr wrap="square" rtlCol="0">
            <a:spAutoFit/>
          </a:bodyPr>
          <a:lstStyle/>
          <a:p>
            <a:r>
              <a:rPr lang="en-GB" sz="1000" i="1" dirty="0"/>
              <a:t>Image courtesy of Stuart Miles at FreeDigitalPhotos.net – Crisis Tablet</a:t>
            </a:r>
          </a:p>
          <a:p>
            <a:r>
              <a:rPr lang="en-GB" sz="1000" i="1" dirty="0"/>
              <a:t>Image courtesy of </a:t>
            </a:r>
            <a:r>
              <a:rPr lang="en-GB" sz="1000" i="1" dirty="0" err="1"/>
              <a:t>Renjith</a:t>
            </a:r>
            <a:r>
              <a:rPr lang="en-GB" sz="1000" i="1" dirty="0"/>
              <a:t> Krishnan at FreeDigitalPhotos.net – Recession arrow </a:t>
            </a:r>
          </a:p>
        </p:txBody>
      </p:sp>
      <p:pic>
        <p:nvPicPr>
          <p:cNvPr id="6" name="Picture 3" descr="C:\Users\1490966\Desktop\PRESO IMAGES\ID-100286994.jpg"/>
          <p:cNvPicPr>
            <a:picLocks noChangeAspect="1" noChangeArrowheads="1"/>
          </p:cNvPicPr>
          <p:nvPr/>
        </p:nvPicPr>
        <p:blipFill>
          <a:blip r:embed="rId4" cstate="print"/>
          <a:srcRect/>
          <a:stretch>
            <a:fillRect/>
          </a:stretch>
        </p:blipFill>
        <p:spPr bwMode="auto">
          <a:xfrm>
            <a:off x="507000" y="2867400"/>
            <a:ext cx="8564400" cy="3009900"/>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0" y="293400"/>
            <a:ext cx="9259747" cy="702000"/>
          </a:xfrm>
          <a:prstGeom prst="rect">
            <a:avLst/>
          </a:prstGeom>
        </p:spPr>
        <p:txBody>
          <a:bodyPr vert="horz" lIns="0" tIns="0" rIns="0" bIns="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Planning for Your Legacy: Case Study 1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(Wealth Protection)</a:t>
            </a:r>
            <a:endParaRPr kumimoji="0" lang="en-GB" sz="32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0C77869A-FFF6-413B-A9EF-0A34C1A0844B}"/>
              </a:ext>
            </a:extLst>
          </p:cNvPr>
          <p:cNvSpPr>
            <a:spLocks noGrp="1"/>
          </p:cNvSpPr>
          <p:nvPr>
            <p:ph idx="1"/>
          </p:nvPr>
        </p:nvSpPr>
        <p:spPr/>
        <p:txBody>
          <a:bodyPr>
            <a:normAutofit lnSpcReduction="10000"/>
          </a:bodyPr>
          <a:lstStyle/>
          <a:p>
            <a:pPr marL="0" indent="0">
              <a:buNone/>
            </a:pPr>
            <a:r>
              <a:rPr lang="en-GB" sz="3500" b="1" u="sng" dirty="0"/>
              <a:t>Profile of Client</a:t>
            </a:r>
            <a:endParaRPr lang="en-GB" sz="3900" b="1" u="sng" dirty="0"/>
          </a:p>
          <a:p>
            <a:r>
              <a:rPr lang="en-GB" sz="3200" dirty="0"/>
              <a:t>Mr. X, Age 45, Resides in Manila</a:t>
            </a:r>
          </a:p>
          <a:p>
            <a:r>
              <a:rPr lang="en-GB" sz="3200" dirty="0"/>
              <a:t>Key executive in diversified business and a savvy investor</a:t>
            </a:r>
          </a:p>
          <a:p>
            <a:r>
              <a:rPr lang="en-GB" sz="3200" dirty="0"/>
              <a:t>A caring husband to his wife of 20 years and has 3 teenage children Age 18,15 and 11</a:t>
            </a:r>
          </a:p>
          <a:p>
            <a:pPr>
              <a:buFont typeface="Wingdings" pitchFamily="2" charset="2"/>
              <a:buChar char="Ø"/>
            </a:pPr>
            <a:endParaRPr lang="en-GB" sz="3200" dirty="0"/>
          </a:p>
          <a:p>
            <a:pPr marL="0" indent="0">
              <a:buNone/>
            </a:pPr>
            <a:r>
              <a:rPr lang="en-GB" sz="3500" b="1" u="sng" dirty="0"/>
              <a:t>His Concerns </a:t>
            </a:r>
            <a:endParaRPr lang="en-GB" sz="3500" dirty="0"/>
          </a:p>
          <a:p>
            <a:pPr marL="0" indent="0">
              <a:buNone/>
            </a:pPr>
            <a:r>
              <a:rPr lang="en-GB" sz="3200" dirty="0"/>
              <a:t>He wants provide a financial security for his family in the event of his untimely death.</a:t>
            </a:r>
          </a:p>
          <a:p>
            <a:r>
              <a:rPr lang="en-US" sz="3200" dirty="0"/>
              <a:t>No panic sell on property and investment</a:t>
            </a:r>
            <a:endParaRPr lang="en-GB" sz="3200" dirty="0"/>
          </a:p>
          <a:p>
            <a:pPr marL="0" indent="0">
              <a:buNone/>
            </a:pPr>
            <a:endParaRPr lang="en-GB" sz="3200" dirty="0"/>
          </a:p>
          <a:p>
            <a:endParaRPr lang="en-GB"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p:cNvSpPr txBox="1">
            <a:spLocks/>
          </p:cNvSpPr>
          <p:nvPr/>
        </p:nvSpPr>
        <p:spPr>
          <a:xfrm>
            <a:off x="0" y="293400"/>
            <a:ext cx="9259747" cy="702000"/>
          </a:xfrm>
          <a:prstGeom prst="rect">
            <a:avLst/>
          </a:prstGeom>
        </p:spPr>
        <p:txBody>
          <a:bodyPr vert="horz" lIns="0" tIns="0" rIns="0" bIns="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Planning for Your Legacy: Case Study 1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(Wealth Protection)</a:t>
            </a:r>
            <a:endParaRPr kumimoji="0" lang="en-GB" sz="32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endParaRPr>
          </a:p>
        </p:txBody>
      </p:sp>
      <p:graphicFrame>
        <p:nvGraphicFramePr>
          <p:cNvPr id="4" name="Chart 3"/>
          <p:cNvGraphicFramePr/>
          <p:nvPr/>
        </p:nvGraphicFramePr>
        <p:xfrm>
          <a:off x="179400" y="2165400"/>
          <a:ext cx="3884400" cy="3743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719000" y="1557000"/>
          <a:ext cx="5187000" cy="5011067"/>
        </p:xfrm>
        <a:graphic>
          <a:graphicData uri="http://schemas.openxmlformats.org/drawingml/2006/chart">
            <c:chart xmlns:c="http://schemas.openxmlformats.org/drawingml/2006/chart" xmlns:r="http://schemas.openxmlformats.org/officeDocument/2006/relationships" r:id="rId4"/>
          </a:graphicData>
        </a:graphic>
      </p:graphicFrame>
      <p:sp>
        <p:nvSpPr>
          <p:cNvPr id="6" name="Curved Up Arrow 5"/>
          <p:cNvSpPr/>
          <p:nvPr/>
        </p:nvSpPr>
        <p:spPr>
          <a:xfrm>
            <a:off x="2847000" y="4926600"/>
            <a:ext cx="2901600" cy="1263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p:cNvSpPr txBox="1"/>
          <p:nvPr/>
        </p:nvSpPr>
        <p:spPr>
          <a:xfrm>
            <a:off x="3315000" y="5031603"/>
            <a:ext cx="1778400" cy="830997"/>
          </a:xfrm>
          <a:prstGeom prst="rect">
            <a:avLst/>
          </a:prstGeom>
          <a:noFill/>
        </p:spPr>
        <p:txBody>
          <a:bodyPr wrap="square" rtlCol="0">
            <a:spAutoFit/>
          </a:bodyPr>
          <a:lstStyle/>
          <a:p>
            <a:pPr algn="ctr"/>
            <a:r>
              <a:rPr lang="en-GB" sz="1600" b="1" dirty="0">
                <a:solidFill>
                  <a:srgbClr val="000000"/>
                </a:solidFill>
              </a:rPr>
              <a:t>Use US$ </a:t>
            </a:r>
            <a:r>
              <a:rPr lang="en-GB" sz="1600" b="1" u="sng" dirty="0">
                <a:solidFill>
                  <a:srgbClr val="000000"/>
                </a:solidFill>
              </a:rPr>
              <a:t>2M</a:t>
            </a:r>
            <a:r>
              <a:rPr lang="en-GB" sz="1600" b="1" dirty="0">
                <a:solidFill>
                  <a:srgbClr val="000000"/>
                </a:solidFill>
              </a:rPr>
              <a:t> to place into a Legacy Plan</a:t>
            </a:r>
          </a:p>
        </p:txBody>
      </p:sp>
      <p:sp>
        <p:nvSpPr>
          <p:cNvPr id="8" name="Rectangle 7"/>
          <p:cNvSpPr/>
          <p:nvPr/>
        </p:nvSpPr>
        <p:spPr>
          <a:xfrm>
            <a:off x="5608200" y="1565869"/>
            <a:ext cx="3884400" cy="707886"/>
          </a:xfrm>
          <a:prstGeom prst="rect">
            <a:avLst/>
          </a:prstGeom>
        </p:spPr>
        <p:txBody>
          <a:bodyPr wrap="square">
            <a:spAutoFit/>
          </a:bodyPr>
          <a:lstStyle/>
          <a:p>
            <a:pPr algn="ctr"/>
            <a:r>
              <a:rPr lang="en-US" sz="2000" b="1" spc="300" dirty="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rPr>
              <a:t>Total Assets  </a:t>
            </a:r>
          </a:p>
          <a:p>
            <a:pPr algn="ctr"/>
            <a:r>
              <a:rPr lang="en-US" sz="2000" b="1" spc="300" dirty="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rPr>
              <a:t>US$14 Million</a:t>
            </a:r>
          </a:p>
        </p:txBody>
      </p:sp>
      <p:sp>
        <p:nvSpPr>
          <p:cNvPr id="9" name="TextBox 8"/>
          <p:cNvSpPr txBox="1"/>
          <p:nvPr/>
        </p:nvSpPr>
        <p:spPr>
          <a:xfrm>
            <a:off x="5655000" y="1182600"/>
            <a:ext cx="3790800" cy="461665"/>
          </a:xfrm>
          <a:prstGeom prst="rect">
            <a:avLst/>
          </a:prstGeom>
          <a:noFill/>
        </p:spPr>
        <p:txBody>
          <a:bodyPr wrap="square" rtlCol="0">
            <a:spAutoFit/>
          </a:bodyPr>
          <a:lstStyle/>
          <a:p>
            <a:pPr algn="ctr"/>
            <a:r>
              <a:rPr lang="en-GB" sz="2400" b="1" dirty="0"/>
              <a:t>Solution</a:t>
            </a:r>
          </a:p>
        </p:txBody>
      </p:sp>
      <p:sp>
        <p:nvSpPr>
          <p:cNvPr id="10" name="TextBox 9"/>
          <p:cNvSpPr txBox="1"/>
          <p:nvPr/>
        </p:nvSpPr>
        <p:spPr>
          <a:xfrm>
            <a:off x="507000" y="1182600"/>
            <a:ext cx="3463200" cy="461665"/>
          </a:xfrm>
          <a:prstGeom prst="rect">
            <a:avLst/>
          </a:prstGeom>
          <a:noFill/>
        </p:spPr>
        <p:txBody>
          <a:bodyPr wrap="square" rtlCol="0">
            <a:spAutoFit/>
          </a:bodyPr>
          <a:lstStyle/>
          <a:p>
            <a:pPr algn="ctr"/>
            <a:r>
              <a:rPr lang="en-GB" sz="2400" b="1" dirty="0"/>
              <a:t>His Assets</a:t>
            </a:r>
          </a:p>
        </p:txBody>
      </p:sp>
      <p:sp>
        <p:nvSpPr>
          <p:cNvPr id="11" name="Up Arrow 10"/>
          <p:cNvSpPr/>
          <p:nvPr/>
        </p:nvSpPr>
        <p:spPr>
          <a:xfrm>
            <a:off x="8697000" y="1229400"/>
            <a:ext cx="468000" cy="982800"/>
          </a:xfrm>
          <a:prstGeom prst="up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34254" y="1603800"/>
            <a:ext cx="3435946" cy="70788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spc="300" dirty="0">
                <a:ln w="11430" cmpd="sng">
                  <a:solidFill>
                    <a:srgbClr val="0075B0">
                      <a:tint val="10000"/>
                    </a:srgbClr>
                  </a:solidFill>
                  <a:prstDash val="solid"/>
                  <a:miter lim="800000"/>
                </a:ln>
                <a:solidFill>
                  <a:srgbClr val="000F46"/>
                </a:solidFill>
                <a:effectLst>
                  <a:glow rad="45500">
                    <a:srgbClr val="0075B0">
                      <a:satMod val="220000"/>
                      <a:alpha val="35000"/>
                    </a:srgbClr>
                  </a:glow>
                </a:effectLst>
              </a:rPr>
              <a:t>Total Assets  </a:t>
            </a:r>
          </a:p>
          <a:p>
            <a:pPr algn="ctr"/>
            <a:r>
              <a:rPr lang="en-US" sz="2000" b="1" spc="300" dirty="0">
                <a:ln w="11430" cmpd="sng">
                  <a:solidFill>
                    <a:srgbClr val="0075B0">
                      <a:tint val="10000"/>
                    </a:srgbClr>
                  </a:solidFill>
                  <a:prstDash val="solid"/>
                  <a:miter lim="800000"/>
                </a:ln>
                <a:solidFill>
                  <a:srgbClr val="000F46"/>
                </a:solidFill>
                <a:effectLst>
                  <a:glow rad="45500">
                    <a:srgbClr val="0075B0">
                      <a:satMod val="220000"/>
                      <a:alpha val="35000"/>
                    </a:srgbClr>
                  </a:glow>
                </a:effectLst>
              </a:rPr>
              <a:t>US$10 Million</a:t>
            </a:r>
          </a:p>
        </p:txBody>
      </p:sp>
      <p:sp>
        <p:nvSpPr>
          <p:cNvPr id="12" name="TextBox 11"/>
          <p:cNvSpPr txBox="1"/>
          <p:nvPr/>
        </p:nvSpPr>
        <p:spPr>
          <a:xfrm>
            <a:off x="3970200" y="1199139"/>
            <a:ext cx="1778400" cy="1508105"/>
          </a:xfrm>
          <a:prstGeom prst="rect">
            <a:avLst/>
          </a:prstGeom>
          <a:noFill/>
        </p:spPr>
        <p:txBody>
          <a:bodyPr wrap="square" rtlCol="0">
            <a:spAutoFit/>
          </a:bodyPr>
          <a:lstStyle/>
          <a:p>
            <a:pPr algn="ctr"/>
            <a:r>
              <a:rPr lang="en-GB" sz="13800" b="1" baseline="-25000" dirty="0">
                <a:solidFill>
                  <a:srgbClr val="000000"/>
                </a:solidFill>
              </a:rPr>
              <a:t>3x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animBg="1"/>
      <p:bldP spid="7" grpId="0"/>
      <p:bldP spid="9" grpId="0"/>
      <p:bldP spid="10" grpId="0"/>
      <p:bldP spid="11" grpId="0" animBg="1"/>
      <p:bldP spid="1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p:cNvSpPr txBox="1">
            <a:spLocks/>
          </p:cNvSpPr>
          <p:nvPr/>
        </p:nvSpPr>
        <p:spPr>
          <a:xfrm>
            <a:off x="0" y="293400"/>
            <a:ext cx="9259747" cy="702000"/>
          </a:xfrm>
          <a:prstGeom prst="rect">
            <a:avLst/>
          </a:prstGeom>
        </p:spPr>
        <p:txBody>
          <a:bodyPr vert="horz" lIns="0" tIns="0" rIns="0" bIns="0" rtlCol="0" anchor="b">
            <a:noAutofit/>
          </a:bodyPr>
          <a:lstStyle/>
          <a:p>
            <a:pPr lvl="0" algn="ctr">
              <a:lnSpc>
                <a:spcPct val="90000"/>
              </a:lnSpc>
              <a:spcBef>
                <a:spcPct val="0"/>
              </a:spcBef>
              <a:defRPr/>
            </a:pPr>
            <a:r>
              <a:rPr lang="en-US" sz="3200" b="1" dirty="0">
                <a:solidFill>
                  <a:schemeClr val="accent5">
                    <a:lumMod val="60000"/>
                    <a:lumOff val="40000"/>
                  </a:schemeClr>
                </a:solidFill>
                <a:latin typeface="Arial" pitchFamily="34" charset="0"/>
                <a:cs typeface="Arial" pitchFamily="34" charset="0"/>
              </a:rPr>
              <a:t>Planning for Your Legacy: Case Study 1 </a:t>
            </a:r>
          </a:p>
          <a:p>
            <a:pPr lvl="0" algn="ctr">
              <a:lnSpc>
                <a:spcPct val="90000"/>
              </a:lnSpc>
              <a:spcBef>
                <a:spcPct val="0"/>
              </a:spcBef>
              <a:defRPr/>
            </a:pPr>
            <a:r>
              <a:rPr lang="en-US" sz="3200" b="1" dirty="0">
                <a:solidFill>
                  <a:schemeClr val="accent5">
                    <a:lumMod val="60000"/>
                    <a:lumOff val="40000"/>
                  </a:schemeClr>
                </a:solidFill>
                <a:latin typeface="Arial" pitchFamily="34" charset="0"/>
                <a:cs typeface="Arial" pitchFamily="34" charset="0"/>
              </a:rPr>
              <a:t>(Wealth Protection)</a:t>
            </a:r>
            <a:endParaRPr lang="en-GB" sz="3200" b="1" dirty="0">
              <a:solidFill>
                <a:schemeClr val="accent5">
                  <a:lumMod val="60000"/>
                  <a:lumOff val="40000"/>
                </a:schemeClr>
              </a:solidFill>
              <a:latin typeface="Arial" pitchFamily="34" charset="0"/>
              <a:cs typeface="Arial" pitchFamily="34" charset="0"/>
            </a:endParaRPr>
          </a:p>
        </p:txBody>
      </p:sp>
      <p:sp>
        <p:nvSpPr>
          <p:cNvPr id="2" name="Content Placeholder 1">
            <a:extLst>
              <a:ext uri="{FF2B5EF4-FFF2-40B4-BE49-F238E27FC236}">
                <a16:creationId xmlns:a16="http://schemas.microsoft.com/office/drawing/2014/main" id="{20CA421D-ACDB-4F88-BA4C-05D67FF18A66}"/>
              </a:ext>
            </a:extLst>
          </p:cNvPr>
          <p:cNvSpPr>
            <a:spLocks noGrp="1"/>
          </p:cNvSpPr>
          <p:nvPr>
            <p:ph idx="1"/>
          </p:nvPr>
        </p:nvSpPr>
        <p:spPr/>
        <p:txBody>
          <a:bodyPr>
            <a:normAutofit/>
          </a:bodyPr>
          <a:lstStyle/>
          <a:p>
            <a:pPr marL="0" indent="0">
              <a:buNone/>
            </a:pPr>
            <a:r>
              <a:rPr lang="en-US" sz="3600" b="1" u="sng" dirty="0"/>
              <a:t>Using Legacy Plan</a:t>
            </a:r>
            <a:endParaRPr lang="en-GB" sz="3600" b="1" u="sng" dirty="0"/>
          </a:p>
          <a:p>
            <a:r>
              <a:rPr lang="en-GB" sz="3600" b="1" dirty="0"/>
              <a:t>Protect</a:t>
            </a:r>
            <a:r>
              <a:rPr lang="en-GB" sz="3600" dirty="0"/>
              <a:t> his family in event of his early demise</a:t>
            </a:r>
          </a:p>
          <a:p>
            <a:endParaRPr lang="en-GB" sz="3600" dirty="0"/>
          </a:p>
          <a:p>
            <a:r>
              <a:rPr lang="en-GB" sz="3600" b="1" dirty="0"/>
              <a:t>Protect</a:t>
            </a:r>
            <a:r>
              <a:rPr lang="en-GB" sz="3600" dirty="0"/>
              <a:t> his investments </a:t>
            </a:r>
          </a:p>
          <a:p>
            <a:endParaRPr lang="en-GB" sz="4000" dirty="0"/>
          </a:p>
          <a:p>
            <a:r>
              <a:rPr lang="en-GB" sz="3600" dirty="0"/>
              <a:t>Created </a:t>
            </a:r>
            <a:r>
              <a:rPr lang="en-GB" sz="3600" b="1" dirty="0"/>
              <a:t>additional liquidity </a:t>
            </a:r>
            <a:r>
              <a:rPr lang="en-GB" sz="3600" dirty="0"/>
              <a:t>of US$4M to </a:t>
            </a:r>
            <a:r>
              <a:rPr lang="en-GB" sz="3600" b="1" dirty="0"/>
              <a:t>fund</a:t>
            </a:r>
            <a:r>
              <a:rPr lang="en-GB" sz="3600" dirty="0"/>
              <a:t> his retirement</a:t>
            </a:r>
            <a:endParaRPr lang="en-GB" sz="4000" dirty="0"/>
          </a:p>
          <a:p>
            <a:endParaRPr lang="en-GB"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0" y="293400"/>
            <a:ext cx="9259747" cy="702000"/>
          </a:xfrm>
          <a:prstGeom prst="rect">
            <a:avLst/>
          </a:prstGeom>
        </p:spPr>
        <p:txBody>
          <a:bodyPr vert="horz" lIns="0" tIns="0" rIns="0" bIns="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Planning for Your Legacy: Case Study 2</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 (Estate Equalization)</a:t>
            </a:r>
            <a:endParaRPr kumimoji="0" lang="en-GB"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DA0EEC9F-8F0F-4AAC-9084-E7D3F7296861}"/>
              </a:ext>
            </a:extLst>
          </p:cNvPr>
          <p:cNvSpPr>
            <a:spLocks noGrp="1"/>
          </p:cNvSpPr>
          <p:nvPr>
            <p:ph idx="1"/>
          </p:nvPr>
        </p:nvSpPr>
        <p:spPr/>
        <p:txBody>
          <a:bodyPr/>
          <a:lstStyle/>
          <a:p>
            <a:pPr marL="0" indent="0">
              <a:buNone/>
            </a:pPr>
            <a:r>
              <a:rPr lang="en-GB" sz="3200" b="1" u="sng" dirty="0"/>
              <a:t>Profile of Client</a:t>
            </a:r>
            <a:endParaRPr lang="en-GB" sz="3200" dirty="0"/>
          </a:p>
          <a:p>
            <a:pPr marL="0" indent="0">
              <a:buNone/>
            </a:pPr>
            <a:r>
              <a:rPr lang="en-GB" sz="2800" dirty="0"/>
              <a:t>Mr Y, age 55 and residing in HCM City</a:t>
            </a:r>
            <a:endParaRPr lang="en-GB" dirty="0"/>
          </a:p>
          <a:p>
            <a:r>
              <a:rPr lang="en-GB" sz="2800" dirty="0"/>
              <a:t>Successful businessman in the premium home and commercial appliances distributorship internationally.</a:t>
            </a:r>
          </a:p>
          <a:p>
            <a:endParaRPr lang="en-GB" sz="2800" dirty="0"/>
          </a:p>
          <a:p>
            <a:r>
              <a:rPr lang="en-GB" sz="2800" dirty="0"/>
              <a:t>Grooming his eldest son, age 25 to take over his business.</a:t>
            </a:r>
          </a:p>
          <a:p>
            <a:endParaRPr lang="en-GB" sz="2800" dirty="0"/>
          </a:p>
          <a:p>
            <a:r>
              <a:rPr lang="en-GB" sz="2800" dirty="0"/>
              <a:t>Two beautiful daughters age 18 and 21 but they are not interested in the business.  His wife is a homemaker.  </a:t>
            </a:r>
          </a:p>
          <a:p>
            <a:endParaRPr lang="en-GB" dirty="0"/>
          </a:p>
          <a:p>
            <a:endParaRPr lang="en-GB"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0" y="293400"/>
            <a:ext cx="9259747" cy="702000"/>
          </a:xfrm>
          <a:prstGeom prst="rect">
            <a:avLst/>
          </a:prstGeom>
        </p:spPr>
        <p:txBody>
          <a:bodyPr vert="horz" lIns="0" tIns="0" rIns="0" bIns="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Planning for Your Legacy: Case Study 2</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 (Estate Equalization)</a:t>
            </a:r>
            <a:endParaRPr kumimoji="0" lang="en-GB"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36158AE0-DE19-44C0-84B7-DD485B4BE8DE}"/>
              </a:ext>
            </a:extLst>
          </p:cNvPr>
          <p:cNvSpPr>
            <a:spLocks noGrp="1"/>
          </p:cNvSpPr>
          <p:nvPr>
            <p:ph idx="1"/>
          </p:nvPr>
        </p:nvSpPr>
        <p:spPr/>
        <p:txBody>
          <a:bodyPr>
            <a:normAutofit/>
          </a:bodyPr>
          <a:lstStyle/>
          <a:p>
            <a:pPr marL="0" indent="0">
              <a:buNone/>
            </a:pPr>
            <a:r>
              <a:rPr lang="en-GB" sz="3200" b="1" u="sng" dirty="0"/>
              <a:t>His concerns</a:t>
            </a:r>
            <a:endParaRPr lang="en-GB" dirty="0"/>
          </a:p>
          <a:p>
            <a:r>
              <a:rPr lang="en-GB" sz="2800" dirty="0"/>
              <a:t>Mr Y’s wish is to transfer the business shares equally to his 3 children, upon his demise.  </a:t>
            </a:r>
          </a:p>
          <a:p>
            <a:endParaRPr lang="en-GB" sz="2800" dirty="0"/>
          </a:p>
          <a:p>
            <a:pPr lvl="1"/>
            <a:r>
              <a:rPr lang="en-GB" sz="2800" dirty="0"/>
              <a:t>However, illiquid assets such as property and family business are hard to divide and he is aware of the possible conflict amongst his children and wants to avoid it.  </a:t>
            </a:r>
          </a:p>
          <a:p>
            <a:pPr marL="0" indent="0">
              <a:buNone/>
            </a:pPr>
            <a:endParaRPr lang="en-GB" dirty="0"/>
          </a:p>
          <a:p>
            <a:endParaRPr lang="en-GB"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0" y="293400"/>
            <a:ext cx="9259747" cy="702000"/>
          </a:xfrm>
          <a:prstGeom prst="rect">
            <a:avLst/>
          </a:prstGeom>
        </p:spPr>
        <p:txBody>
          <a:bodyPr vert="horz" lIns="0" tIns="0" rIns="0" bIns="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Planning for Your Legacy: Case Study 2</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 (Estate Equalization)</a:t>
            </a:r>
            <a:endParaRPr kumimoji="0" lang="en-GB"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endParaRPr>
          </a:p>
        </p:txBody>
      </p:sp>
      <p:graphicFrame>
        <p:nvGraphicFramePr>
          <p:cNvPr id="7" name="Chart 6"/>
          <p:cNvGraphicFramePr/>
          <p:nvPr>
            <p:extLst>
              <p:ext uri="{D42A27DB-BD31-4B8C-83A1-F6EECF244321}">
                <p14:modId xmlns:p14="http://schemas.microsoft.com/office/powerpoint/2010/main" val="505687571"/>
              </p:ext>
            </p:extLst>
          </p:nvPr>
        </p:nvGraphicFramePr>
        <p:xfrm>
          <a:off x="226200" y="1791000"/>
          <a:ext cx="4352400" cy="43073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358860300"/>
              </p:ext>
            </p:extLst>
          </p:nvPr>
        </p:nvGraphicFramePr>
        <p:xfrm>
          <a:off x="4578600" y="1135800"/>
          <a:ext cx="5327400" cy="5722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5374200" y="1557000"/>
            <a:ext cx="3884400" cy="646331"/>
          </a:xfrm>
          <a:prstGeom prst="rect">
            <a:avLst/>
          </a:prstGeom>
        </p:spPr>
        <p:txBody>
          <a:bodyPr wrap="square">
            <a:spAutoFit/>
          </a:bodyPr>
          <a:lstStyle/>
          <a:p>
            <a:pPr algn="ctr"/>
            <a:r>
              <a:rPr lang="en-US" b="1" spc="300" dirty="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rPr>
              <a:t>Total Assets  </a:t>
            </a:r>
          </a:p>
          <a:p>
            <a:pPr algn="ctr"/>
            <a:r>
              <a:rPr lang="en-US" b="1" spc="300" dirty="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rPr>
              <a:t>US$ 30Million</a:t>
            </a:r>
          </a:p>
        </p:txBody>
      </p:sp>
      <p:sp>
        <p:nvSpPr>
          <p:cNvPr id="14" name="Curved Up Arrow 13"/>
          <p:cNvSpPr/>
          <p:nvPr/>
        </p:nvSpPr>
        <p:spPr>
          <a:xfrm>
            <a:off x="3127800" y="5347800"/>
            <a:ext cx="2901600" cy="1263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p:cNvSpPr txBox="1"/>
          <p:nvPr/>
        </p:nvSpPr>
        <p:spPr>
          <a:xfrm>
            <a:off x="3642600" y="5452803"/>
            <a:ext cx="1778400" cy="830997"/>
          </a:xfrm>
          <a:prstGeom prst="rect">
            <a:avLst/>
          </a:prstGeom>
          <a:noFill/>
        </p:spPr>
        <p:txBody>
          <a:bodyPr wrap="square" rtlCol="0">
            <a:spAutoFit/>
          </a:bodyPr>
          <a:lstStyle/>
          <a:p>
            <a:pPr algn="ctr"/>
            <a:r>
              <a:rPr lang="en-GB" sz="1600" b="1" dirty="0">
                <a:solidFill>
                  <a:srgbClr val="000000"/>
                </a:solidFill>
              </a:rPr>
              <a:t>Use US$ </a:t>
            </a:r>
            <a:r>
              <a:rPr lang="en-GB" sz="1600" b="1" u="sng" dirty="0">
                <a:solidFill>
                  <a:srgbClr val="000000"/>
                </a:solidFill>
              </a:rPr>
              <a:t>4M</a:t>
            </a:r>
            <a:r>
              <a:rPr lang="en-GB" sz="1600" b="1" dirty="0">
                <a:solidFill>
                  <a:srgbClr val="000000"/>
                </a:solidFill>
              </a:rPr>
              <a:t> to place into a Legacy Plan</a:t>
            </a:r>
          </a:p>
        </p:txBody>
      </p:sp>
      <p:sp>
        <p:nvSpPr>
          <p:cNvPr id="16" name="TextBox 15"/>
          <p:cNvSpPr txBox="1"/>
          <p:nvPr/>
        </p:nvSpPr>
        <p:spPr>
          <a:xfrm>
            <a:off x="5561400" y="1182600"/>
            <a:ext cx="3790800" cy="461665"/>
          </a:xfrm>
          <a:prstGeom prst="rect">
            <a:avLst/>
          </a:prstGeom>
          <a:noFill/>
        </p:spPr>
        <p:txBody>
          <a:bodyPr wrap="square" rtlCol="0">
            <a:spAutoFit/>
          </a:bodyPr>
          <a:lstStyle/>
          <a:p>
            <a:pPr algn="ctr"/>
            <a:r>
              <a:rPr lang="en-GB" sz="2400" b="1" dirty="0"/>
              <a:t>Solution</a:t>
            </a:r>
          </a:p>
        </p:txBody>
      </p:sp>
      <p:sp>
        <p:nvSpPr>
          <p:cNvPr id="17" name="TextBox 16"/>
          <p:cNvSpPr txBox="1"/>
          <p:nvPr/>
        </p:nvSpPr>
        <p:spPr>
          <a:xfrm>
            <a:off x="413400" y="1182600"/>
            <a:ext cx="3463200" cy="461665"/>
          </a:xfrm>
          <a:prstGeom prst="rect">
            <a:avLst/>
          </a:prstGeom>
          <a:noFill/>
        </p:spPr>
        <p:txBody>
          <a:bodyPr wrap="square" rtlCol="0">
            <a:spAutoFit/>
          </a:bodyPr>
          <a:lstStyle/>
          <a:p>
            <a:pPr algn="ctr"/>
            <a:r>
              <a:rPr lang="en-GB" sz="2400" b="1" dirty="0"/>
              <a:t>His Assets</a:t>
            </a:r>
          </a:p>
        </p:txBody>
      </p:sp>
      <p:sp>
        <p:nvSpPr>
          <p:cNvPr id="18" name="Rectangle 17"/>
          <p:cNvSpPr/>
          <p:nvPr/>
        </p:nvSpPr>
        <p:spPr>
          <a:xfrm>
            <a:off x="226200" y="1557000"/>
            <a:ext cx="3884386" cy="64633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spc="300" dirty="0">
                <a:ln w="11430" cmpd="sng">
                  <a:solidFill>
                    <a:srgbClr val="0075B0">
                      <a:tint val="10000"/>
                    </a:srgbClr>
                  </a:solidFill>
                  <a:prstDash val="solid"/>
                  <a:miter lim="800000"/>
                </a:ln>
                <a:solidFill>
                  <a:srgbClr val="000F46"/>
                </a:solidFill>
                <a:effectLst>
                  <a:glow rad="45500">
                    <a:srgbClr val="0075B0">
                      <a:satMod val="220000"/>
                      <a:alpha val="35000"/>
                    </a:srgbClr>
                  </a:glow>
                </a:effectLst>
              </a:rPr>
              <a:t>Total Assets</a:t>
            </a:r>
          </a:p>
          <a:p>
            <a:pPr algn="ctr"/>
            <a:r>
              <a:rPr lang="en-US" sz="1800" b="1" spc="300" dirty="0">
                <a:ln w="11430" cmpd="sng">
                  <a:solidFill>
                    <a:srgbClr val="0075B0">
                      <a:tint val="10000"/>
                    </a:srgbClr>
                  </a:solidFill>
                  <a:prstDash val="solid"/>
                  <a:miter lim="800000"/>
                </a:ln>
                <a:solidFill>
                  <a:srgbClr val="000F46"/>
                </a:solidFill>
                <a:effectLst>
                  <a:glow rad="45500">
                    <a:srgbClr val="0075B0">
                      <a:satMod val="220000"/>
                      <a:alpha val="35000"/>
                    </a:srgbClr>
                  </a:glow>
                </a:effectLst>
              </a:rPr>
              <a:t>US$ 22Million</a:t>
            </a:r>
          </a:p>
        </p:txBody>
      </p:sp>
      <p:sp>
        <p:nvSpPr>
          <p:cNvPr id="11" name="TextBox 10"/>
          <p:cNvSpPr txBox="1"/>
          <p:nvPr/>
        </p:nvSpPr>
        <p:spPr>
          <a:xfrm>
            <a:off x="3736200" y="995401"/>
            <a:ext cx="2293200" cy="1508105"/>
          </a:xfrm>
          <a:prstGeom prst="rect">
            <a:avLst/>
          </a:prstGeom>
          <a:noFill/>
        </p:spPr>
        <p:txBody>
          <a:bodyPr wrap="square" rtlCol="0">
            <a:spAutoFit/>
          </a:bodyPr>
          <a:lstStyle/>
          <a:p>
            <a:pPr algn="ctr"/>
            <a:r>
              <a:rPr lang="en-GB" sz="13800" b="1" baseline="-25000" dirty="0">
                <a:solidFill>
                  <a:srgbClr val="000000"/>
                </a:solidFill>
              </a:rPr>
              <a:t>3x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12" grpId="0"/>
      <p:bldP spid="14" grpId="0" animBg="1"/>
      <p:bldP spid="15" grpId="0"/>
      <p:bldP spid="16" grpId="0"/>
      <p:bldP spid="17" grpId="0"/>
      <p:bldP spid="1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854993-0F9C-46A4-8420-A3E44BEB64AE}"/>
              </a:ext>
            </a:extLst>
          </p:cNvPr>
          <p:cNvSpPr txBox="1"/>
          <p:nvPr/>
        </p:nvSpPr>
        <p:spPr>
          <a:xfrm>
            <a:off x="413400" y="1323000"/>
            <a:ext cx="9219600" cy="1661993"/>
          </a:xfrm>
          <a:prstGeom prst="rect">
            <a:avLst/>
          </a:prstGeom>
          <a:noFill/>
        </p:spPr>
        <p:txBody>
          <a:bodyPr wrap="square" rtlCol="0">
            <a:spAutoFit/>
          </a:bodyPr>
          <a:lstStyle/>
          <a:p>
            <a:r>
              <a:rPr lang="en-US" dirty="0"/>
              <a:t>THIS IS NOT A RESEARCH REPORT AND HAS NOT BEEN PRODUCED BY A RESEARCH UNIT.</a:t>
            </a:r>
          </a:p>
          <a:p>
            <a:endParaRPr lang="en-US" dirty="0"/>
          </a:p>
          <a:p>
            <a:r>
              <a:rPr lang="en-US" sz="1200" dirty="0"/>
              <a:t>This document is not research material and it has not been prepared in accordance with legal requirements designed to promote the independence of investment research and is not subject to any prohibition on dealing ahead of the dissemination of investment research. This document does not necessarily represent the views of every function within Standard Chartered Bank, particularly those of the Global Research function. </a:t>
            </a:r>
          </a:p>
        </p:txBody>
      </p:sp>
      <p:sp>
        <p:nvSpPr>
          <p:cNvPr id="6" name="Rectangle 5">
            <a:extLst>
              <a:ext uri="{FF2B5EF4-FFF2-40B4-BE49-F238E27FC236}">
                <a16:creationId xmlns:a16="http://schemas.microsoft.com/office/drawing/2014/main" id="{CF9DC9CD-1642-4232-AE10-971DBD1FF717}"/>
              </a:ext>
            </a:extLst>
          </p:cNvPr>
          <p:cNvSpPr/>
          <p:nvPr/>
        </p:nvSpPr>
        <p:spPr>
          <a:xfrm>
            <a:off x="413400" y="2898003"/>
            <a:ext cx="9113880" cy="1292662"/>
          </a:xfrm>
          <a:prstGeom prst="rect">
            <a:avLst/>
          </a:prstGeom>
        </p:spPr>
        <p:txBody>
          <a:bodyPr wrap="square">
            <a:spAutoFit/>
          </a:bodyPr>
          <a:lstStyle/>
          <a:p>
            <a:endParaRPr lang="en-US" sz="1200" dirty="0"/>
          </a:p>
          <a:p>
            <a:r>
              <a:rPr lang="en-US" sz="1200" dirty="0"/>
              <a:t>Standard Chartered Bank is incorporated in England with limited liability by Royal Charter 1853 Reference Number ZC18. The Principal Office of the Company is situated in England at 1 </a:t>
            </a:r>
            <a:r>
              <a:rPr lang="en-US" sz="1200" dirty="0" err="1"/>
              <a:t>Basinghall</a:t>
            </a:r>
            <a:r>
              <a:rPr lang="en-US" sz="1200" dirty="0"/>
              <a:t> Avenue, London, EC2V 5DD. Standard Chartered Bank is </a:t>
            </a:r>
            <a:r>
              <a:rPr lang="en-US" sz="1200" dirty="0" err="1"/>
              <a:t>authorised</a:t>
            </a:r>
            <a:r>
              <a:rPr lang="en-US" sz="1200" dirty="0"/>
              <a:t> by the Prudential Regulation Authority and regulated by the Financial Conduct Authority and Prudential Regulation Authority. </a:t>
            </a:r>
          </a:p>
          <a:p>
            <a:endParaRPr lang="en-US" dirty="0"/>
          </a:p>
        </p:txBody>
      </p:sp>
      <p:sp>
        <p:nvSpPr>
          <p:cNvPr id="7" name="TextBox 6">
            <a:extLst>
              <a:ext uri="{FF2B5EF4-FFF2-40B4-BE49-F238E27FC236}">
                <a16:creationId xmlns:a16="http://schemas.microsoft.com/office/drawing/2014/main" id="{F61E6419-64C1-4942-84E5-71CE58A9E0FE}"/>
              </a:ext>
            </a:extLst>
          </p:cNvPr>
          <p:cNvSpPr txBox="1"/>
          <p:nvPr/>
        </p:nvSpPr>
        <p:spPr>
          <a:xfrm>
            <a:off x="413400" y="3865115"/>
            <a:ext cx="9113880" cy="1015663"/>
          </a:xfrm>
          <a:prstGeom prst="rect">
            <a:avLst/>
          </a:prstGeom>
          <a:noFill/>
        </p:spPr>
        <p:txBody>
          <a:bodyPr wrap="square" rtlCol="0">
            <a:spAutoFit/>
          </a:bodyPr>
          <a:lstStyle/>
          <a:p>
            <a:r>
              <a:rPr lang="en-US" sz="1200" dirty="0"/>
              <a:t>Banking activities may be carried out internationally by different Standard Chartered Bank branches, subsidiaries and affiliates (collectively “SCB”) according to local regulatory requirements. With respect to any jurisdiction in which there is a SCB entity, this document is distributed in such jurisdiction by, and is attributable to, such local SCB entity. Recipients in any jurisdiction should contact the local SCB entity in relation to any matters arising from, or in connection with, this document. Not all products and services are provided by all SCB entities. </a:t>
            </a:r>
            <a:endParaRPr lang="en-GB" sz="1200" dirty="0"/>
          </a:p>
        </p:txBody>
      </p:sp>
      <p:sp>
        <p:nvSpPr>
          <p:cNvPr id="8" name="Rectangle 7">
            <a:extLst>
              <a:ext uri="{FF2B5EF4-FFF2-40B4-BE49-F238E27FC236}">
                <a16:creationId xmlns:a16="http://schemas.microsoft.com/office/drawing/2014/main" id="{522B3D70-67E4-4AE2-8A40-F4724AD7F4FF}"/>
              </a:ext>
            </a:extLst>
          </p:cNvPr>
          <p:cNvSpPr/>
          <p:nvPr/>
        </p:nvSpPr>
        <p:spPr>
          <a:xfrm>
            <a:off x="425520" y="4859092"/>
            <a:ext cx="8798400" cy="1015663"/>
          </a:xfrm>
          <a:prstGeom prst="rect">
            <a:avLst/>
          </a:prstGeom>
        </p:spPr>
        <p:txBody>
          <a:bodyPr wrap="square">
            <a:spAutoFit/>
          </a:bodyPr>
          <a:lstStyle/>
          <a:p>
            <a:r>
              <a:rPr lang="en-US" sz="1200" dirty="0"/>
              <a:t>This document is being distributed for general information only and it does not constitute an offer, recommendation or solicitation to enter into any transaction or adopt any hedging, trading or investment strategy, in relation to any securities or other financial instruments. This document is for general evaluation only, it does not take into account the specific investment objectives, financial situation or particular needs of any particular person or class of persons and it has not been prepared for any particular person or class of persons. </a:t>
            </a:r>
            <a:endParaRPr lang="en-GB" sz="1200" dirty="0"/>
          </a:p>
        </p:txBody>
      </p:sp>
    </p:spTree>
    <p:extLst>
      <p:ext uri="{BB962C8B-B14F-4D97-AF65-F5344CB8AC3E}">
        <p14:creationId xmlns:p14="http://schemas.microsoft.com/office/powerpoint/2010/main" val="72018905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0" y="293400"/>
            <a:ext cx="9259747" cy="702000"/>
          </a:xfrm>
          <a:prstGeom prst="rect">
            <a:avLst/>
          </a:prstGeom>
        </p:spPr>
        <p:txBody>
          <a:bodyPr vert="horz" lIns="0" tIns="0" rIns="0" bIns="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Planning for Your Legacy: Case Study 2</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 (Estate Equalization)</a:t>
            </a:r>
            <a:endParaRPr kumimoji="0" lang="en-GB"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endParaRPr>
          </a:p>
        </p:txBody>
      </p:sp>
      <p:graphicFrame>
        <p:nvGraphicFramePr>
          <p:cNvPr id="12" name="Chart 11"/>
          <p:cNvGraphicFramePr/>
          <p:nvPr>
            <p:extLst>
              <p:ext uri="{D42A27DB-BD31-4B8C-83A1-F6EECF244321}">
                <p14:modId xmlns:p14="http://schemas.microsoft.com/office/powerpoint/2010/main" val="3379632335"/>
              </p:ext>
            </p:extLst>
          </p:nvPr>
        </p:nvGraphicFramePr>
        <p:xfrm>
          <a:off x="413400" y="1557000"/>
          <a:ext cx="8704800" cy="4726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2706600" y="1182600"/>
            <a:ext cx="4118400" cy="523220"/>
          </a:xfrm>
          <a:prstGeom prst="rect">
            <a:avLst/>
          </a:prstGeom>
          <a:noFill/>
        </p:spPr>
        <p:txBody>
          <a:bodyPr wrap="square" rtlCol="0">
            <a:spAutoFit/>
          </a:bodyPr>
          <a:lstStyle/>
          <a:p>
            <a:pPr algn="ctr"/>
            <a:r>
              <a:rPr lang="en-GB" sz="2800" b="1" dirty="0"/>
              <a:t>Estate Equalization</a:t>
            </a:r>
          </a:p>
        </p:txBody>
      </p:sp>
      <p:sp>
        <p:nvSpPr>
          <p:cNvPr id="5" name="TextBox 4"/>
          <p:cNvSpPr txBox="1"/>
          <p:nvPr/>
        </p:nvSpPr>
        <p:spPr>
          <a:xfrm>
            <a:off x="2940600" y="6330600"/>
            <a:ext cx="4024800" cy="369332"/>
          </a:xfrm>
          <a:prstGeom prst="rect">
            <a:avLst/>
          </a:prstGeom>
          <a:noFill/>
        </p:spPr>
        <p:txBody>
          <a:bodyPr wrap="square" rtlCol="0">
            <a:spAutoFit/>
          </a:bodyPr>
          <a:lstStyle/>
          <a:p>
            <a:pPr algn="ctr"/>
            <a:r>
              <a:rPr lang="en-GB" b="1" dirty="0"/>
              <a:t>For Illustration Purposes Only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0" y="293400"/>
            <a:ext cx="9259747" cy="702000"/>
          </a:xfrm>
          <a:prstGeom prst="rect">
            <a:avLst/>
          </a:prstGeom>
        </p:spPr>
        <p:txBody>
          <a:bodyPr vert="horz" lIns="0" tIns="0" rIns="0" bIns="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Planning for Your Legacy: Case Study 2</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 (Estate Equalization)</a:t>
            </a:r>
            <a:endParaRPr kumimoji="0" lang="en-GB"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B1F4434E-C9A8-41FA-A338-DC1C3DFAF77D}"/>
              </a:ext>
            </a:extLst>
          </p:cNvPr>
          <p:cNvSpPr>
            <a:spLocks noGrp="1"/>
          </p:cNvSpPr>
          <p:nvPr>
            <p:ph idx="1"/>
          </p:nvPr>
        </p:nvSpPr>
        <p:spPr/>
        <p:txBody>
          <a:bodyPr/>
          <a:lstStyle/>
          <a:p>
            <a:pPr marL="0" indent="0">
              <a:buNone/>
            </a:pPr>
            <a:r>
              <a:rPr lang="en-GB" sz="3200" b="1" u="sng" dirty="0"/>
              <a:t>Using Legacy Plan  </a:t>
            </a:r>
            <a:endParaRPr lang="en-GB" sz="2800" dirty="0"/>
          </a:p>
          <a:p>
            <a:r>
              <a:rPr lang="en-GB" sz="2800" dirty="0"/>
              <a:t>Wealth </a:t>
            </a:r>
            <a:r>
              <a:rPr lang="en-GB" sz="2800" b="1" dirty="0"/>
              <a:t>Preservation</a:t>
            </a:r>
          </a:p>
          <a:p>
            <a:pPr>
              <a:buFont typeface="Wingdings" pitchFamily="2" charset="2"/>
              <a:buChar char="v"/>
            </a:pPr>
            <a:endParaRPr lang="en-GB" sz="2800" dirty="0"/>
          </a:p>
          <a:p>
            <a:r>
              <a:rPr lang="en-GB" sz="2800" b="1" dirty="0"/>
              <a:t>Unlock</a:t>
            </a:r>
            <a:r>
              <a:rPr lang="en-GB" sz="2800" dirty="0"/>
              <a:t> liquidity out of illiquid assets such as business and property</a:t>
            </a:r>
          </a:p>
          <a:p>
            <a:pPr>
              <a:buFont typeface="Wingdings" pitchFamily="2" charset="2"/>
              <a:buChar char="v"/>
            </a:pPr>
            <a:endParaRPr lang="en-GB" sz="2800" b="1" dirty="0"/>
          </a:p>
          <a:p>
            <a:r>
              <a:rPr lang="en-GB" sz="2800" dirty="0"/>
              <a:t>Achieve </a:t>
            </a:r>
            <a:r>
              <a:rPr lang="en-GB" sz="2800" b="1" dirty="0"/>
              <a:t>Fair and Equitable </a:t>
            </a:r>
            <a:r>
              <a:rPr lang="en-GB" sz="2800" dirty="0"/>
              <a:t>transfer of his wealth to his children</a:t>
            </a:r>
          </a:p>
          <a:p>
            <a:endParaRPr lang="en-GB"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0" y="293400"/>
            <a:ext cx="9259747" cy="702000"/>
          </a:xfrm>
          <a:prstGeom prst="rect">
            <a:avLst/>
          </a:prstGeom>
        </p:spPr>
        <p:txBody>
          <a:bodyPr vert="horz" lIns="0" tIns="0" rIns="0" bIns="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Planning for Your Legacy: Case Study 3</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 (Leaving a Lasting Legacy)</a:t>
            </a:r>
            <a:endParaRPr kumimoji="0" lang="en-GB"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DA0EEC9F-8F0F-4AAC-9084-E7D3F7296861}"/>
              </a:ext>
            </a:extLst>
          </p:cNvPr>
          <p:cNvSpPr>
            <a:spLocks noGrp="1"/>
          </p:cNvSpPr>
          <p:nvPr>
            <p:ph idx="1"/>
          </p:nvPr>
        </p:nvSpPr>
        <p:spPr/>
        <p:txBody>
          <a:bodyPr/>
          <a:lstStyle/>
          <a:p>
            <a:pPr marL="0" indent="0">
              <a:buNone/>
            </a:pPr>
            <a:r>
              <a:rPr lang="en-GB" sz="3200" b="1" u="sng" dirty="0"/>
              <a:t>Profile of Client</a:t>
            </a:r>
            <a:endParaRPr lang="en-GB" sz="3200" dirty="0"/>
          </a:p>
          <a:p>
            <a:pPr marL="0" indent="0">
              <a:buNone/>
            </a:pPr>
            <a:r>
              <a:rPr lang="en-GB" sz="2800" dirty="0"/>
              <a:t>Ms. Z, age 45 and residing in Malaysia. </a:t>
            </a:r>
          </a:p>
          <a:p>
            <a:pPr marL="0" indent="0">
              <a:buNone/>
            </a:pPr>
            <a:endParaRPr lang="en-GB" dirty="0"/>
          </a:p>
          <a:p>
            <a:r>
              <a:rPr lang="en-GB" sz="2800" dirty="0"/>
              <a:t>Spouse passes on leaving huge inheritance. </a:t>
            </a:r>
          </a:p>
          <a:p>
            <a:endParaRPr lang="en-GB" sz="2800" dirty="0"/>
          </a:p>
          <a:p>
            <a:r>
              <a:rPr lang="en-GB" sz="2800" dirty="0"/>
              <a:t>2 beautiful daughters, 1 requires special attention. </a:t>
            </a:r>
          </a:p>
          <a:p>
            <a:pPr marL="0" indent="0">
              <a:buNone/>
            </a:pPr>
            <a:endParaRPr lang="en-GB" dirty="0"/>
          </a:p>
          <a:p>
            <a:endParaRPr lang="en-GB" dirty="0"/>
          </a:p>
        </p:txBody>
      </p:sp>
    </p:spTree>
    <p:extLst>
      <p:ext uri="{BB962C8B-B14F-4D97-AF65-F5344CB8AC3E}">
        <p14:creationId xmlns:p14="http://schemas.microsoft.com/office/powerpoint/2010/main" val="38504830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0" y="293400"/>
            <a:ext cx="9259747" cy="702000"/>
          </a:xfrm>
          <a:prstGeom prst="rect">
            <a:avLst/>
          </a:prstGeom>
        </p:spPr>
        <p:txBody>
          <a:bodyPr vert="horz" lIns="0" tIns="0" rIns="0" bIns="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Planning for Your Legacy: Case Study 3</a:t>
            </a:r>
          </a:p>
          <a:p>
            <a:pPr lvl="0" algn="ctr">
              <a:lnSpc>
                <a:spcPct val="90000"/>
              </a:lnSpc>
              <a:spcBef>
                <a:spcPct val="0"/>
              </a:spcBef>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 (</a:t>
            </a:r>
            <a:r>
              <a:rPr lang="en-US" sz="2800" b="1" dirty="0">
                <a:solidFill>
                  <a:schemeClr val="accent5">
                    <a:lumMod val="60000"/>
                    <a:lumOff val="40000"/>
                  </a:schemeClr>
                </a:solidFill>
                <a:latin typeface="Arial" pitchFamily="34" charset="0"/>
                <a:cs typeface="Arial" pitchFamily="34" charset="0"/>
              </a:rPr>
              <a:t>Leaving a Lasting Legacy</a:t>
            </a: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a:t>
            </a:r>
            <a:endParaRPr kumimoji="0" lang="en-GB"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36158AE0-DE19-44C0-84B7-DD485B4BE8DE}"/>
              </a:ext>
            </a:extLst>
          </p:cNvPr>
          <p:cNvSpPr>
            <a:spLocks noGrp="1"/>
          </p:cNvSpPr>
          <p:nvPr>
            <p:ph idx="1"/>
          </p:nvPr>
        </p:nvSpPr>
        <p:spPr/>
        <p:txBody>
          <a:bodyPr>
            <a:normAutofit/>
          </a:bodyPr>
          <a:lstStyle/>
          <a:p>
            <a:pPr marL="0" indent="0">
              <a:buNone/>
            </a:pPr>
            <a:r>
              <a:rPr lang="en-GB" sz="3200" b="1" u="sng" dirty="0"/>
              <a:t>Her Concerns</a:t>
            </a:r>
            <a:endParaRPr lang="en-GB" dirty="0"/>
          </a:p>
          <a:p>
            <a:r>
              <a:rPr lang="en-GB" sz="2800" dirty="0"/>
              <a:t>Daughter will outlive her and she wish to continue to provide for them</a:t>
            </a:r>
          </a:p>
          <a:p>
            <a:pPr lvl="1"/>
            <a:r>
              <a:rPr lang="en-GB" sz="2800" dirty="0"/>
              <a:t>However, leaving lump sum will not benefit them especially to the special needs child. </a:t>
            </a:r>
          </a:p>
          <a:p>
            <a:pPr marL="457200" lvl="1" indent="0">
              <a:buNone/>
            </a:pPr>
            <a:endParaRPr lang="en-GB" sz="2800" dirty="0"/>
          </a:p>
          <a:p>
            <a:pPr lvl="1"/>
            <a:r>
              <a:rPr lang="en-GB" sz="2800" dirty="0"/>
              <a:t>Worried that the family home will be sold off and they do not have a shelter to live in.</a:t>
            </a:r>
          </a:p>
          <a:p>
            <a:pPr marL="457200" lvl="1" indent="0">
              <a:buNone/>
            </a:pPr>
            <a:endParaRPr lang="en-GB" sz="2800" dirty="0"/>
          </a:p>
          <a:p>
            <a:pPr lvl="1"/>
            <a:r>
              <a:rPr lang="en-GB" sz="2800" dirty="0"/>
              <a:t>Wish to have harmony between the daughters even if they will to get married eventually.</a:t>
            </a:r>
          </a:p>
          <a:p>
            <a:pPr marL="0" indent="0">
              <a:buNone/>
            </a:pPr>
            <a:endParaRPr lang="en-GB" dirty="0"/>
          </a:p>
          <a:p>
            <a:endParaRPr lang="en-GB" dirty="0"/>
          </a:p>
        </p:txBody>
      </p:sp>
    </p:spTree>
    <p:extLst>
      <p:ext uri="{BB962C8B-B14F-4D97-AF65-F5344CB8AC3E}">
        <p14:creationId xmlns:p14="http://schemas.microsoft.com/office/powerpoint/2010/main" val="21920390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0" y="293400"/>
            <a:ext cx="9259747" cy="702000"/>
          </a:xfrm>
          <a:prstGeom prst="rect">
            <a:avLst/>
          </a:prstGeom>
        </p:spPr>
        <p:txBody>
          <a:bodyPr vert="horz" lIns="0" tIns="0" rIns="0" bIns="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Planning for Your Legacy: Case Study 3</a:t>
            </a:r>
          </a:p>
          <a:p>
            <a:pPr lvl="0" algn="ctr">
              <a:lnSpc>
                <a:spcPct val="90000"/>
              </a:lnSpc>
              <a:spcBef>
                <a:spcPct val="0"/>
              </a:spcBef>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 (</a:t>
            </a:r>
            <a:r>
              <a:rPr lang="en-US" sz="2800" b="1" dirty="0">
                <a:solidFill>
                  <a:schemeClr val="accent5">
                    <a:lumMod val="60000"/>
                    <a:lumOff val="40000"/>
                  </a:schemeClr>
                </a:solidFill>
                <a:latin typeface="Arial" pitchFamily="34" charset="0"/>
                <a:cs typeface="Arial" pitchFamily="34" charset="0"/>
              </a:rPr>
              <a:t>Leaving a Lasting Legacy</a:t>
            </a: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a:t>
            </a:r>
            <a:endParaRPr kumimoji="0" lang="en-GB"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endParaRPr>
          </a:p>
        </p:txBody>
      </p:sp>
      <p:graphicFrame>
        <p:nvGraphicFramePr>
          <p:cNvPr id="7" name="Chart 6"/>
          <p:cNvGraphicFramePr/>
          <p:nvPr>
            <p:extLst>
              <p:ext uri="{D42A27DB-BD31-4B8C-83A1-F6EECF244321}">
                <p14:modId xmlns:p14="http://schemas.microsoft.com/office/powerpoint/2010/main" val="431092097"/>
              </p:ext>
            </p:extLst>
          </p:nvPr>
        </p:nvGraphicFramePr>
        <p:xfrm>
          <a:off x="-54600" y="1059658"/>
          <a:ext cx="5288400" cy="5224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189366303"/>
              </p:ext>
            </p:extLst>
          </p:nvPr>
        </p:nvGraphicFramePr>
        <p:xfrm>
          <a:off x="4850454" y="761400"/>
          <a:ext cx="5156946" cy="6177600"/>
        </p:xfrm>
        <a:graphic>
          <a:graphicData uri="http://schemas.openxmlformats.org/drawingml/2006/chart">
            <c:chart xmlns:c="http://schemas.openxmlformats.org/drawingml/2006/chart" xmlns:r="http://schemas.openxmlformats.org/officeDocument/2006/relationships" r:id="rId4"/>
          </a:graphicData>
        </a:graphic>
      </p:graphicFrame>
      <p:sp>
        <p:nvSpPr>
          <p:cNvPr id="14" name="Curved Up Arrow 13"/>
          <p:cNvSpPr/>
          <p:nvPr/>
        </p:nvSpPr>
        <p:spPr>
          <a:xfrm>
            <a:off x="3399654" y="5207400"/>
            <a:ext cx="2901600" cy="1263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p:cNvSpPr txBox="1"/>
          <p:nvPr/>
        </p:nvSpPr>
        <p:spPr>
          <a:xfrm>
            <a:off x="3876600" y="4941169"/>
            <a:ext cx="1872000" cy="1323439"/>
          </a:xfrm>
          <a:prstGeom prst="rect">
            <a:avLst/>
          </a:prstGeom>
          <a:noFill/>
        </p:spPr>
        <p:txBody>
          <a:bodyPr wrap="square" rtlCol="0">
            <a:spAutoFit/>
          </a:bodyPr>
          <a:lstStyle/>
          <a:p>
            <a:pPr algn="ctr"/>
            <a:r>
              <a:rPr lang="en-GB" sz="2000" b="1" dirty="0">
                <a:solidFill>
                  <a:srgbClr val="000000"/>
                </a:solidFill>
              </a:rPr>
              <a:t>Use US$ </a:t>
            </a:r>
            <a:r>
              <a:rPr lang="en-GB" sz="2000" b="1" u="sng" dirty="0">
                <a:solidFill>
                  <a:srgbClr val="000000"/>
                </a:solidFill>
              </a:rPr>
              <a:t>4M</a:t>
            </a:r>
            <a:r>
              <a:rPr lang="en-GB" sz="2000" b="1" dirty="0">
                <a:solidFill>
                  <a:srgbClr val="000000"/>
                </a:solidFill>
              </a:rPr>
              <a:t> to place into Endowment Plan</a:t>
            </a:r>
          </a:p>
        </p:txBody>
      </p:sp>
      <p:sp>
        <p:nvSpPr>
          <p:cNvPr id="16" name="TextBox 15"/>
          <p:cNvSpPr txBox="1"/>
          <p:nvPr/>
        </p:nvSpPr>
        <p:spPr>
          <a:xfrm>
            <a:off x="5561400" y="1182600"/>
            <a:ext cx="3790800" cy="461665"/>
          </a:xfrm>
          <a:prstGeom prst="rect">
            <a:avLst/>
          </a:prstGeom>
          <a:noFill/>
        </p:spPr>
        <p:txBody>
          <a:bodyPr wrap="square" rtlCol="0">
            <a:spAutoFit/>
          </a:bodyPr>
          <a:lstStyle/>
          <a:p>
            <a:pPr algn="ctr"/>
            <a:r>
              <a:rPr lang="en-GB" sz="2400" b="1" dirty="0"/>
              <a:t>Solution</a:t>
            </a:r>
          </a:p>
        </p:txBody>
      </p:sp>
      <p:sp>
        <p:nvSpPr>
          <p:cNvPr id="17" name="TextBox 16"/>
          <p:cNvSpPr txBox="1"/>
          <p:nvPr/>
        </p:nvSpPr>
        <p:spPr>
          <a:xfrm>
            <a:off x="413400" y="1182600"/>
            <a:ext cx="3463200" cy="461665"/>
          </a:xfrm>
          <a:prstGeom prst="rect">
            <a:avLst/>
          </a:prstGeom>
          <a:noFill/>
        </p:spPr>
        <p:txBody>
          <a:bodyPr wrap="square" rtlCol="0">
            <a:spAutoFit/>
          </a:bodyPr>
          <a:lstStyle/>
          <a:p>
            <a:pPr algn="ctr"/>
            <a:r>
              <a:rPr lang="en-GB" sz="2400" b="1" dirty="0"/>
              <a:t>Her Assets</a:t>
            </a:r>
          </a:p>
        </p:txBody>
      </p:sp>
      <p:sp>
        <p:nvSpPr>
          <p:cNvPr id="13" name="Rectangle 12">
            <a:extLst>
              <a:ext uri="{FF2B5EF4-FFF2-40B4-BE49-F238E27FC236}">
                <a16:creationId xmlns:a16="http://schemas.microsoft.com/office/drawing/2014/main" id="{C778B7B8-E3CE-4D67-910E-2ED6D1067D17}"/>
              </a:ext>
            </a:extLst>
          </p:cNvPr>
          <p:cNvSpPr/>
          <p:nvPr/>
        </p:nvSpPr>
        <p:spPr>
          <a:xfrm>
            <a:off x="226200" y="1557000"/>
            <a:ext cx="3884386" cy="64633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spc="300" dirty="0">
                <a:ln w="11430" cmpd="sng">
                  <a:solidFill>
                    <a:srgbClr val="0075B0">
                      <a:tint val="10000"/>
                    </a:srgbClr>
                  </a:solidFill>
                  <a:prstDash val="solid"/>
                  <a:miter lim="800000"/>
                </a:ln>
                <a:solidFill>
                  <a:srgbClr val="000F46"/>
                </a:solidFill>
                <a:effectLst>
                  <a:glow rad="45500">
                    <a:srgbClr val="0075B0">
                      <a:satMod val="220000"/>
                      <a:alpha val="35000"/>
                    </a:srgbClr>
                  </a:glow>
                </a:effectLst>
              </a:rPr>
              <a:t>Total Assets</a:t>
            </a:r>
          </a:p>
          <a:p>
            <a:pPr algn="ctr"/>
            <a:r>
              <a:rPr lang="en-US" sz="1800" b="1" spc="300" dirty="0">
                <a:ln w="11430" cmpd="sng">
                  <a:solidFill>
                    <a:srgbClr val="0075B0">
                      <a:tint val="10000"/>
                    </a:srgbClr>
                  </a:solidFill>
                  <a:prstDash val="solid"/>
                  <a:miter lim="800000"/>
                </a:ln>
                <a:solidFill>
                  <a:srgbClr val="000F46"/>
                </a:solidFill>
                <a:effectLst>
                  <a:glow rad="45500">
                    <a:srgbClr val="0075B0">
                      <a:satMod val="220000"/>
                      <a:alpha val="35000"/>
                    </a:srgbClr>
                  </a:glow>
                </a:effectLst>
              </a:rPr>
              <a:t>US$ 11Million</a:t>
            </a:r>
          </a:p>
        </p:txBody>
      </p:sp>
    </p:spTree>
    <p:extLst>
      <p:ext uri="{BB962C8B-B14F-4D97-AF65-F5344CB8AC3E}">
        <p14:creationId xmlns:p14="http://schemas.microsoft.com/office/powerpoint/2010/main" val="4096867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14" grpId="0" animBg="1"/>
      <p:bldP spid="15" grpId="0"/>
      <p:bldP spid="16" grpId="0"/>
      <p:bldP spid="17"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0" y="293400"/>
            <a:ext cx="9259747" cy="702000"/>
          </a:xfrm>
          <a:prstGeom prst="rect">
            <a:avLst/>
          </a:prstGeom>
        </p:spPr>
        <p:txBody>
          <a:bodyPr vert="horz" lIns="0" tIns="0" rIns="0" bIns="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Planning for Your Legacy: Case Study 3</a:t>
            </a:r>
          </a:p>
          <a:p>
            <a:pPr lvl="0" algn="ctr">
              <a:lnSpc>
                <a:spcPct val="90000"/>
              </a:lnSpc>
              <a:spcBef>
                <a:spcPct val="0"/>
              </a:spcBef>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 (</a:t>
            </a:r>
            <a:r>
              <a:rPr lang="en-US" sz="2800" b="1" dirty="0">
                <a:solidFill>
                  <a:schemeClr val="accent5">
                    <a:lumMod val="60000"/>
                    <a:lumOff val="40000"/>
                  </a:schemeClr>
                </a:solidFill>
                <a:latin typeface="Arial" pitchFamily="34" charset="0"/>
                <a:cs typeface="Arial" pitchFamily="34" charset="0"/>
              </a:rPr>
              <a:t>Leaving a Lasting Legacy</a:t>
            </a: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a:t>
            </a:r>
            <a:endParaRPr kumimoji="0" lang="en-GB"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endParaRPr>
          </a:p>
        </p:txBody>
      </p:sp>
      <p:graphicFrame>
        <p:nvGraphicFramePr>
          <p:cNvPr id="12" name="Chart 11"/>
          <p:cNvGraphicFramePr/>
          <p:nvPr>
            <p:extLst>
              <p:ext uri="{D42A27DB-BD31-4B8C-83A1-F6EECF244321}">
                <p14:modId xmlns:p14="http://schemas.microsoft.com/office/powerpoint/2010/main" val="1288311794"/>
              </p:ext>
            </p:extLst>
          </p:nvPr>
        </p:nvGraphicFramePr>
        <p:xfrm>
          <a:off x="0" y="1135800"/>
          <a:ext cx="9820200" cy="519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40600" y="6330600"/>
            <a:ext cx="4024800" cy="369332"/>
          </a:xfrm>
          <a:prstGeom prst="rect">
            <a:avLst/>
          </a:prstGeom>
          <a:noFill/>
        </p:spPr>
        <p:txBody>
          <a:bodyPr wrap="square" rtlCol="0">
            <a:spAutoFit/>
          </a:bodyPr>
          <a:lstStyle/>
          <a:p>
            <a:pPr algn="ctr"/>
            <a:r>
              <a:rPr lang="en-GB" b="1" dirty="0"/>
              <a:t>For Illustration Purposes Only</a:t>
            </a:r>
          </a:p>
        </p:txBody>
      </p:sp>
    </p:spTree>
    <p:extLst>
      <p:ext uri="{BB962C8B-B14F-4D97-AF65-F5344CB8AC3E}">
        <p14:creationId xmlns:p14="http://schemas.microsoft.com/office/powerpoint/2010/main" val="3886422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0" y="293400"/>
            <a:ext cx="9259747" cy="702000"/>
          </a:xfrm>
          <a:prstGeom prst="rect">
            <a:avLst/>
          </a:prstGeom>
        </p:spPr>
        <p:txBody>
          <a:bodyPr vert="horz" lIns="0" tIns="0" rIns="0" bIns="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Planning for Your Legacy: Case Study 2</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 (Estate Equalization)</a:t>
            </a:r>
            <a:endParaRPr kumimoji="0" lang="en-GB"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B1F4434E-C9A8-41FA-A338-DC1C3DFAF77D}"/>
              </a:ext>
            </a:extLst>
          </p:cNvPr>
          <p:cNvSpPr>
            <a:spLocks noGrp="1"/>
          </p:cNvSpPr>
          <p:nvPr>
            <p:ph idx="1"/>
          </p:nvPr>
        </p:nvSpPr>
        <p:spPr/>
        <p:txBody>
          <a:bodyPr/>
          <a:lstStyle/>
          <a:p>
            <a:pPr marL="0" indent="0">
              <a:buNone/>
            </a:pPr>
            <a:r>
              <a:rPr lang="en-GB" sz="3200" b="1" u="sng" dirty="0"/>
              <a:t>Using Endowment Plan</a:t>
            </a:r>
            <a:endParaRPr lang="en-GB" sz="2800" dirty="0"/>
          </a:p>
          <a:p>
            <a:r>
              <a:rPr lang="en-GB" sz="2800" dirty="0"/>
              <a:t>Wealth </a:t>
            </a:r>
            <a:r>
              <a:rPr lang="en-GB" sz="2800" b="1" dirty="0"/>
              <a:t>Preservation</a:t>
            </a:r>
          </a:p>
          <a:p>
            <a:pPr marL="0" indent="0">
              <a:buNone/>
            </a:pPr>
            <a:endParaRPr lang="en-GB" sz="2800" b="1" dirty="0"/>
          </a:p>
          <a:p>
            <a:r>
              <a:rPr lang="en-GB" sz="2800" dirty="0"/>
              <a:t>Achieve </a:t>
            </a:r>
            <a:r>
              <a:rPr lang="en-GB" sz="2800" b="1" dirty="0"/>
              <a:t>Fair and Equitable </a:t>
            </a:r>
            <a:r>
              <a:rPr lang="en-GB" sz="2800" dirty="0"/>
              <a:t>transfer of his wealth to her children</a:t>
            </a:r>
          </a:p>
          <a:p>
            <a:endParaRPr lang="en-GB" sz="2800" dirty="0"/>
          </a:p>
          <a:p>
            <a:r>
              <a:rPr lang="en-GB" sz="2800" dirty="0"/>
              <a:t>Special needs child can be taken care of perpetually</a:t>
            </a:r>
          </a:p>
          <a:p>
            <a:endParaRPr lang="en-GB" dirty="0"/>
          </a:p>
        </p:txBody>
      </p:sp>
    </p:spTree>
    <p:extLst>
      <p:ext uri="{BB962C8B-B14F-4D97-AF65-F5344CB8AC3E}">
        <p14:creationId xmlns:p14="http://schemas.microsoft.com/office/powerpoint/2010/main" val="428686689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txBox="1">
            <a:spLocks/>
          </p:cNvSpPr>
          <p:nvPr/>
        </p:nvSpPr>
        <p:spPr>
          <a:xfrm>
            <a:off x="324091" y="199800"/>
            <a:ext cx="9259747" cy="702000"/>
          </a:xfrm>
          <a:prstGeom prst="rect">
            <a:avLst/>
          </a:prstGeom>
        </p:spPr>
        <p:txBody>
          <a:bodyPr vert="horz" lIns="0" tIns="0" rIns="0" bIns="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Recap</a:t>
            </a:r>
            <a:endParaRPr kumimoji="0" lang="en-GB" sz="32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B2CEFCE0-70F4-4D16-83DB-27E637F9B62F}"/>
              </a:ext>
            </a:extLst>
          </p:cNvPr>
          <p:cNvSpPr>
            <a:spLocks noGrp="1"/>
          </p:cNvSpPr>
          <p:nvPr>
            <p:ph idx="1"/>
          </p:nvPr>
        </p:nvSpPr>
        <p:spPr/>
        <p:txBody>
          <a:bodyPr>
            <a:normAutofit/>
          </a:bodyPr>
          <a:lstStyle/>
          <a:p>
            <a:pPr marL="514350" indent="-514350">
              <a:buFont typeface="+mj-lt"/>
              <a:buAutoNum type="arabicPeriod"/>
            </a:pPr>
            <a:r>
              <a:rPr lang="en-US" sz="3200" dirty="0"/>
              <a:t>Many reason and motivation why people plan for legacy</a:t>
            </a:r>
          </a:p>
          <a:p>
            <a:pPr marL="514350" indent="-514350">
              <a:buFont typeface="+mj-lt"/>
              <a:buAutoNum type="arabicPeriod"/>
            </a:pPr>
            <a:endParaRPr lang="en-US" sz="3200" dirty="0"/>
          </a:p>
          <a:p>
            <a:pPr marL="514350" indent="-514350">
              <a:buFont typeface="+mj-lt"/>
              <a:buAutoNum type="arabicPeriod"/>
            </a:pPr>
            <a:r>
              <a:rPr lang="en-US" sz="3200" dirty="0"/>
              <a:t>Protect family especially with young children + free up cash for retirement (3x)</a:t>
            </a:r>
          </a:p>
          <a:p>
            <a:pPr marL="514350" indent="-514350">
              <a:buFont typeface="+mj-lt"/>
              <a:buAutoNum type="arabicPeriod"/>
            </a:pPr>
            <a:endParaRPr lang="en-US" sz="3200" dirty="0"/>
          </a:p>
          <a:p>
            <a:pPr marL="514350" indent="-514350">
              <a:buFont typeface="+mj-lt"/>
              <a:buAutoNum type="arabicPeriod"/>
            </a:pPr>
            <a:r>
              <a:rPr lang="en-US" sz="3200" dirty="0"/>
              <a:t>Estate Equalization to ensure fairness (3x)</a:t>
            </a:r>
          </a:p>
          <a:p>
            <a:pPr marL="514350" indent="-514350">
              <a:buFont typeface="+mj-lt"/>
              <a:buAutoNum type="arabicPeriod"/>
            </a:pPr>
            <a:endParaRPr lang="en-US" sz="3200" dirty="0"/>
          </a:p>
          <a:p>
            <a:pPr marL="514350" indent="-514350">
              <a:buFont typeface="+mj-lt"/>
              <a:buAutoNum type="arabicPeriod"/>
            </a:pPr>
            <a:r>
              <a:rPr lang="en-US" sz="3200" dirty="0"/>
              <a:t>Use of endowment for special needs child</a:t>
            </a:r>
          </a:p>
          <a:p>
            <a:endParaRPr lang="en-GB" sz="3200" dirty="0"/>
          </a:p>
        </p:txBody>
      </p:sp>
    </p:spTree>
    <p:extLst>
      <p:ext uri="{BB962C8B-B14F-4D97-AF65-F5344CB8AC3E}">
        <p14:creationId xmlns:p14="http://schemas.microsoft.com/office/powerpoint/2010/main" val="1421127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53800" y="457200"/>
            <a:ext cx="9144000" cy="609600"/>
          </a:xfrm>
          <a:prstGeom prst="rect">
            <a:avLst/>
          </a:prstGeom>
          <a:noFill/>
          <a:ln w="12700">
            <a:noFill/>
            <a:miter lim="800000"/>
            <a:headEnd/>
            <a:tailEnd/>
          </a:ln>
        </p:spPr>
        <p:txBody>
          <a:bodyPr lIns="63500" tIns="63500" rIns="63500" bIns="63500" anchor="ctr"/>
          <a:lstStyle/>
          <a:p>
            <a:r>
              <a:rPr lang="en-US" sz="3200" dirty="0"/>
              <a:t>Something to think about……</a:t>
            </a:r>
            <a:endParaRPr lang="en-US" sz="3000" dirty="0"/>
          </a:p>
        </p:txBody>
      </p:sp>
      <p:sp>
        <p:nvSpPr>
          <p:cNvPr id="7" name="Rectangle 6"/>
          <p:cNvSpPr/>
          <p:nvPr/>
        </p:nvSpPr>
        <p:spPr>
          <a:xfrm>
            <a:off x="694200" y="1978200"/>
            <a:ext cx="8283600" cy="3785652"/>
          </a:xfrm>
          <a:prstGeom prst="rect">
            <a:avLst/>
          </a:prstGeom>
        </p:spPr>
        <p:txBody>
          <a:bodyPr wrap="square">
            <a:spAutoFit/>
          </a:bodyPr>
          <a:lstStyle/>
          <a:p>
            <a:pPr algn="ctr"/>
            <a:r>
              <a:rPr lang="en-US" sz="4000" dirty="0"/>
              <a:t>“The Best Way To </a:t>
            </a:r>
            <a:r>
              <a:rPr lang="en-US" sz="4000" b="1" u="sng" dirty="0"/>
              <a:t>Predict</a:t>
            </a:r>
            <a:r>
              <a:rPr lang="en-US" sz="4000" dirty="0"/>
              <a:t> The Future Is To </a:t>
            </a:r>
            <a:r>
              <a:rPr lang="en-US" sz="4000" b="1" u="sng" dirty="0"/>
              <a:t>Create</a:t>
            </a:r>
            <a:r>
              <a:rPr lang="en-US" sz="4000" dirty="0"/>
              <a:t> It”</a:t>
            </a:r>
          </a:p>
          <a:p>
            <a:pPr algn="ctr"/>
            <a:endParaRPr lang="en-US" sz="4000" dirty="0"/>
          </a:p>
          <a:p>
            <a:pPr algn="r"/>
            <a:r>
              <a:rPr lang="en-US" sz="3200" dirty="0"/>
              <a:t>Abraham</a:t>
            </a:r>
            <a:r>
              <a:rPr lang="en-US" sz="4000" dirty="0"/>
              <a:t> </a:t>
            </a:r>
            <a:r>
              <a:rPr lang="en-US" sz="3200" dirty="0"/>
              <a:t>Lincoln</a:t>
            </a:r>
            <a:endParaRPr lang="en-US" sz="3600" dirty="0"/>
          </a:p>
          <a:p>
            <a:pPr algn="r"/>
            <a:br>
              <a:rPr lang="en-US" sz="4000" b="1" dirty="0"/>
            </a:br>
            <a:r>
              <a:rPr lang="en-US" sz="4000" b="1" dirty="0"/>
              <a:t>	</a:t>
            </a:r>
            <a:endParaRPr lang="en-US" sz="24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000" y="2118600"/>
            <a:ext cx="8420100" cy="1446550"/>
          </a:xfrm>
          <a:prstGeom prst="rect">
            <a:avLst/>
          </a:prstGeom>
          <a:noFill/>
        </p:spPr>
        <p:txBody>
          <a:bodyPr wrap="square" rtlCol="0">
            <a:spAutoFit/>
          </a:bodyPr>
          <a:lstStyle/>
          <a:p>
            <a:pPr algn="ctr"/>
            <a:r>
              <a:rPr lang="en-GB" sz="8800" dirty="0"/>
              <a:t>Thank You</a:t>
            </a:r>
          </a:p>
        </p:txBody>
      </p:sp>
      <p:sp>
        <p:nvSpPr>
          <p:cNvPr id="6" name="Rectangle 1"/>
          <p:cNvSpPr>
            <a:spLocks noChangeArrowheads="1"/>
          </p:cNvSpPr>
          <p:nvPr/>
        </p:nvSpPr>
        <p:spPr bwMode="auto">
          <a:xfrm>
            <a:off x="273000" y="5113800"/>
            <a:ext cx="94107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dirty="0">
                <a:ln>
                  <a:noFill/>
                </a:ln>
                <a:solidFill>
                  <a:srgbClr val="000000"/>
                </a:solidFill>
                <a:effectLst/>
                <a:latin typeface="Arial" pitchFamily="34" charset="0"/>
                <a:ea typeface="Calibri" pitchFamily="34" charset="0"/>
                <a:cs typeface="Arial" pitchFamily="34" charset="0"/>
              </a:rPr>
              <a:t>“The information and figures presented in the scenarios are purely hypothetical and for illustrative purposes only and must not be relied upon by you as they may not reflect your actual circumstances or your actual needs. You should review the information provided herein and seek independent financial, tax or legal advice where needed.  Standard Chartered Bank and its affiliates are not responsible or liable for any errors or omissions in relation to the information and figures or for any decisions or actions taken by you or anyone else in reliance upon or as a result of the information provided herein.”</a:t>
            </a:r>
            <a:endParaRPr kumimoji="0" lang="en-GB" sz="1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933BB3-40CD-4474-8547-9D01038AE880}"/>
              </a:ext>
            </a:extLst>
          </p:cNvPr>
          <p:cNvSpPr txBox="1"/>
          <p:nvPr/>
        </p:nvSpPr>
        <p:spPr>
          <a:xfrm>
            <a:off x="460200" y="1463400"/>
            <a:ext cx="9079200" cy="4616648"/>
          </a:xfrm>
          <a:prstGeom prst="rect">
            <a:avLst/>
          </a:prstGeom>
          <a:noFill/>
        </p:spPr>
        <p:txBody>
          <a:bodyPr wrap="square" rtlCol="0">
            <a:spAutoFit/>
          </a:bodyPr>
          <a:lstStyle/>
          <a:p>
            <a:r>
              <a:rPr lang="en-US" sz="1200" dirty="0"/>
              <a:t>Investment involves risks. The prices of investment products fluctuate, sometimes dramatically. The price of investment products may move up or down, and may become valueless. It is as likely that losses will be incurred rather than profit made as a result of buying and selling investment products. You should not rely on any contents of this document in making any investment decisions. Before making any investment, you should carefully read the relevant offering documents and seek independent legal, tax and regulatory advice. In particular, we recommend you to seek advice regarding the suitability of the investment product, taking into account your specific investment objectives, financial situation or particular needs, before you make a commitment to purchase the investment product. </a:t>
            </a:r>
          </a:p>
          <a:p>
            <a:endParaRPr lang="en-US" sz="1200" dirty="0"/>
          </a:p>
          <a:p>
            <a:r>
              <a:rPr lang="en-US" sz="1200" dirty="0"/>
              <a:t>Opinions, projections and estimates are solely those of SCB at the date of this document and subject to change without notice. Past performance is not indicative of future results and no representation or warranty is made regarding future performance. Any forecast contained herein as to likely future movements in rates or prices or likely future events or occurrences constitutes an opinion only and is not indicative of actual future movements in rates or prices or actual future events or occurrences (as the case may be). This document has not been and will not be registered as a prospectus in any jurisdiction and it is not </a:t>
            </a:r>
            <a:r>
              <a:rPr lang="en-US" sz="1200" dirty="0" err="1"/>
              <a:t>authorised</a:t>
            </a:r>
            <a:r>
              <a:rPr lang="en-US" sz="1200" dirty="0"/>
              <a:t> by any regulatory authority under any regulations. </a:t>
            </a:r>
          </a:p>
          <a:p>
            <a:endParaRPr lang="en-US" sz="1200" dirty="0"/>
          </a:p>
          <a:p>
            <a:r>
              <a:rPr lang="en-US" sz="1200" dirty="0"/>
              <a:t>SCB makes no representation or warranty of any kind, express, implied or statutory regarding, but not limited to, the accuracy of this document or the completeness of any information contained or referred to in this document. This document is distributed on the express understanding that, whilst the information in it is believed to be reliable, it has not been independently verified by us. SCB accepts no liability and will not be liable for any loss or damage arising directly or indirectly (including special, incidental or consequential loss or damage) from your use of this document, howsoever arising, and </a:t>
            </a:r>
            <a:r>
              <a:rPr lang="en-GB" sz="1200" dirty="0"/>
              <a:t>including any loss, damage or expense arising from, but not limited to, any defect, error, imperfection, fault, mistake or inaccuracy with this document, its contents or associated services, or due to any unavailability of the document or any part thereof or any contents. </a:t>
            </a:r>
          </a:p>
          <a:p>
            <a:r>
              <a:rPr lang="en-GB" dirty="0"/>
              <a:t> </a:t>
            </a:r>
          </a:p>
          <a:p>
            <a:endParaRPr lang="en-GB" sz="1200" dirty="0"/>
          </a:p>
        </p:txBody>
      </p:sp>
    </p:spTree>
    <p:extLst>
      <p:ext uri="{BB962C8B-B14F-4D97-AF65-F5344CB8AC3E}">
        <p14:creationId xmlns:p14="http://schemas.microsoft.com/office/powerpoint/2010/main" val="35712980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2E7804-A62D-4093-B657-4627394783F0}"/>
              </a:ext>
            </a:extLst>
          </p:cNvPr>
          <p:cNvSpPr txBox="1"/>
          <p:nvPr/>
        </p:nvSpPr>
        <p:spPr>
          <a:xfrm>
            <a:off x="600600" y="1369800"/>
            <a:ext cx="8751600" cy="4524315"/>
          </a:xfrm>
          <a:prstGeom prst="rect">
            <a:avLst/>
          </a:prstGeom>
          <a:noFill/>
        </p:spPr>
        <p:txBody>
          <a:bodyPr wrap="square" rtlCol="0">
            <a:spAutoFit/>
          </a:bodyPr>
          <a:lstStyle/>
          <a:p>
            <a:r>
              <a:rPr lang="en-US" sz="1200" dirty="0"/>
              <a:t>SCB, and/or a connected company, may at any time, to the extent permitted by applicable law and/or regulation, be long or short any securities, currencies or financial instruments referred to on this document or have a material interest in any such securities or related investment, or may be the only market maker in relation to such investments, or provide, or have provided advice, investment banking or other services, to issuers of such investments. Accordingly, SCB, its affiliates and/or subsidiaries may have a conflict of interest that could affect the objectivity of this document. This document must not be reproduced, forwarded or otherwise made available to any other person without the express written consent of SCB, nor should it be distributed into any other jurisdiction unless permitted by the local laws and regulations of that jurisdiction. Neither SCB nor any of its directors, employees or agents accept any liability whatsoever for the actions of third parties in this respect. </a:t>
            </a:r>
          </a:p>
          <a:p>
            <a:endParaRPr lang="en-US" sz="1200" dirty="0"/>
          </a:p>
          <a:p>
            <a:r>
              <a:rPr lang="en-GB" sz="1200" dirty="0"/>
              <a:t>Copyright: Standard Chartered Bank 2018. Copyright in all materials, text, articles and information contained herein is the property of, and may only be reproduced with permission of an authorised signatory of, Standard Chartered Bank. Copyright in materials created by third parties and the rights under copyright of such parties are hereby acknowledged. Copyright in all other materials not belonging to third parties and copyright in these materials as a compilation vests and shall remain at all times copyright of Standard Chartered Bank and should not be reproduced or used except for business purposes on behalf of Standard Chartered Bank or save with the express prior written consent of an authorised signatory of Standard Chartered Bank. All rights reserved. © Standard Chartered Bank 2018. </a:t>
            </a:r>
            <a:br>
              <a:rPr lang="en-GB" sz="1200" dirty="0"/>
            </a:br>
            <a:br>
              <a:rPr lang="en-GB" sz="1200" dirty="0"/>
            </a:br>
            <a:r>
              <a:rPr lang="en-GB" sz="1200" dirty="0"/>
              <a:t>Standard Chartered Private Bank is the private banking division of SCB. Private banking activities may be carried out internationally by different SCB legal entities and affiliates according to local regulatory requirements. Not all products and services are provided by all SCB branches, subsidiaries and affiliates. Some of the SCB entities and affiliates only act as representatives of the Standard Chartered Private Bank, and may not be able to offer products and services, or offer advice to clients. They serve as points of contact only.</a:t>
            </a:r>
          </a:p>
          <a:p>
            <a:endParaRPr lang="en-GB" sz="1200" dirty="0"/>
          </a:p>
          <a:p>
            <a:endParaRPr lang="en-GB" sz="1200" dirty="0"/>
          </a:p>
        </p:txBody>
      </p:sp>
    </p:spTree>
    <p:extLst>
      <p:ext uri="{BB962C8B-B14F-4D97-AF65-F5344CB8AC3E}">
        <p14:creationId xmlns:p14="http://schemas.microsoft.com/office/powerpoint/2010/main" val="35843991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57D7CE-4D94-4F3D-A756-3EA16C521640}"/>
              </a:ext>
            </a:extLst>
          </p:cNvPr>
          <p:cNvSpPr txBox="1"/>
          <p:nvPr/>
        </p:nvSpPr>
        <p:spPr>
          <a:xfrm>
            <a:off x="319800" y="1323000"/>
            <a:ext cx="9313200" cy="5078313"/>
          </a:xfrm>
          <a:prstGeom prst="rect">
            <a:avLst/>
          </a:prstGeom>
          <a:noFill/>
        </p:spPr>
        <p:txBody>
          <a:bodyPr wrap="square" rtlCol="0">
            <a:spAutoFit/>
          </a:bodyPr>
          <a:lstStyle/>
          <a:p>
            <a:r>
              <a:rPr lang="en-US" dirty="0"/>
              <a:t>Country Specific Disclosures</a:t>
            </a:r>
          </a:p>
          <a:p>
            <a:endParaRPr lang="en-US" dirty="0"/>
          </a:p>
          <a:p>
            <a:r>
              <a:rPr lang="en-US" sz="1200" dirty="0"/>
              <a:t>Malaysia: This document is being distributed in Malaysia by Standard Chartered Bank Malaysia </a:t>
            </a:r>
            <a:r>
              <a:rPr lang="en-US" sz="1200" dirty="0" err="1"/>
              <a:t>Berhad</a:t>
            </a:r>
            <a:r>
              <a:rPr lang="en-US" sz="1200" dirty="0"/>
              <a:t>. Recipients in Malaysia should contact Standard Chartered Bank Malaysia </a:t>
            </a:r>
            <a:r>
              <a:rPr lang="en-US" sz="1200" dirty="0" err="1"/>
              <a:t>Berhad</a:t>
            </a:r>
            <a:r>
              <a:rPr lang="en-US" sz="1200" dirty="0"/>
              <a:t> in relation to any matters arising from, or in connection with, this document.</a:t>
            </a:r>
            <a:br>
              <a:rPr lang="en-US" sz="1200" dirty="0"/>
            </a:br>
            <a:br>
              <a:rPr lang="en-US" sz="1200" dirty="0"/>
            </a:br>
            <a:r>
              <a:rPr lang="en-US" dirty="0"/>
              <a:t>Market Abuse Regulation (MAR) Disclaimer </a:t>
            </a:r>
          </a:p>
          <a:p>
            <a:endParaRPr lang="en-US" sz="1200" dirty="0"/>
          </a:p>
          <a:p>
            <a:r>
              <a:rPr lang="en-US" sz="1200" dirty="0"/>
              <a:t>Standard Chartered Bank is incorporated in England with limited liability by Royal Charter 1853 Reference Number ZC18. The Principal Office of the Company is situated in England at 1 </a:t>
            </a:r>
            <a:r>
              <a:rPr lang="en-US" sz="1200" dirty="0" err="1"/>
              <a:t>Basinghall</a:t>
            </a:r>
            <a:r>
              <a:rPr lang="en-US" sz="1200" dirty="0"/>
              <a:t> Avenue, London, EC2V 5DD. Standard Chartered Bank is </a:t>
            </a:r>
            <a:r>
              <a:rPr lang="en-US" sz="1200" dirty="0" err="1"/>
              <a:t>authorised</a:t>
            </a:r>
            <a:r>
              <a:rPr lang="en-US" sz="1200" dirty="0"/>
              <a:t> by the Prudential Regulation Authority and regulated by the Financial Conduct Authority and Prudential Regulation Authority. Banking activities may be carried out internationally by different Standard Chartered Bank branches, subsidiaries and affiliates (collectively “SCB”) according to local regulatory requirements. Opinions may contain outright "buy", "sell", "hold" or other opinions. The time horizon of this opinion is dependent on prevailing market conditions and there is no planned frequency for updates to the opinion. </a:t>
            </a:r>
            <a:br>
              <a:rPr lang="en-US" sz="1200" dirty="0"/>
            </a:br>
            <a:br>
              <a:rPr lang="en-US" sz="1200" dirty="0"/>
            </a:br>
            <a:endParaRPr lang="en-US" sz="1200" dirty="0"/>
          </a:p>
          <a:p>
            <a:r>
              <a:rPr lang="en-US" sz="1200" dirty="0"/>
              <a:t>This opinion is not independent of SCB’s own trading strategies or positions. SCB and/or its affiliates or its respective officers, directors, employee benefit </a:t>
            </a:r>
            <a:r>
              <a:rPr lang="en-US" sz="1200" dirty="0" err="1"/>
              <a:t>programmes</a:t>
            </a:r>
            <a:r>
              <a:rPr lang="en-US" sz="1200" dirty="0"/>
              <a:t> or employees, including persons involved in the preparation or issuance of this document may at any time, to the extent permitted by applicable law and/or regulation, be long or short any securities or financial instruments referred to in this document or have material interest in any such securities or related investments. Therefore, it is possible, and you should assume, that SCB has a material interest in one or more of the financial instruments mentioned herein. If specific companies are mentioned in this communication, please note that SCB may at times do business or seek to do business with the companies covered in this communication; hold a position in, or have economic exposure to, such companies; and/or invest in the financial products issued by these companies.</a:t>
            </a:r>
          </a:p>
          <a:p>
            <a:endParaRPr lang="en-US" sz="1200" dirty="0"/>
          </a:p>
          <a:p>
            <a:endParaRPr lang="en-US" dirty="0"/>
          </a:p>
        </p:txBody>
      </p:sp>
    </p:spTree>
    <p:extLst>
      <p:ext uri="{BB962C8B-B14F-4D97-AF65-F5344CB8AC3E}">
        <p14:creationId xmlns:p14="http://schemas.microsoft.com/office/powerpoint/2010/main" val="31054799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E64942-6F18-4F4E-8BB9-F8B5719E8F5C}"/>
              </a:ext>
            </a:extLst>
          </p:cNvPr>
          <p:cNvSpPr txBox="1"/>
          <p:nvPr/>
        </p:nvSpPr>
        <p:spPr>
          <a:xfrm>
            <a:off x="366600" y="1416600"/>
            <a:ext cx="9360000" cy="4431983"/>
          </a:xfrm>
          <a:prstGeom prst="rect">
            <a:avLst/>
          </a:prstGeom>
          <a:noFill/>
        </p:spPr>
        <p:txBody>
          <a:bodyPr wrap="square" rtlCol="0">
            <a:spAutoFit/>
          </a:bodyPr>
          <a:lstStyle/>
          <a:p>
            <a:r>
              <a:rPr lang="en-US" sz="1200" dirty="0"/>
              <a:t>Further, SCB may be involved in activities such as dealing in, holding, acting as market makers or liquidity providers, or performing financial or advisory services including but not limited to, lead manager or co-lead manager in relation to any of the products referred to in this communication. SCB may have received compensation for these services and activities. Accordingly, SCB may have a conflict of interest that could affect the objectivity of this communication. SCB has in place policies and procedures, logical access controls and physical information walls to help ensure confidential information, including material non-public or inside information is not disclosed unless in line with its policies and procedures and the rules of its regulators. </a:t>
            </a:r>
          </a:p>
          <a:p>
            <a:endParaRPr lang="en-US" sz="1200" dirty="0"/>
          </a:p>
          <a:p>
            <a:r>
              <a:rPr lang="en-US" sz="1200" dirty="0"/>
              <a:t>Please refer to https://www.sc.com/en/banking-services/market-disclaimer.html for more detailed disclosures, including past opinions in the last 12 months and conflict of interests, as well as disclaimers. This document must not be forwarded or otherwise made available to any other person without the express written consent of SCB. </a:t>
            </a:r>
          </a:p>
          <a:p>
            <a:endParaRPr lang="en-US" dirty="0"/>
          </a:p>
          <a:p>
            <a:endParaRPr lang="en-US" dirty="0"/>
          </a:p>
          <a:p>
            <a:endParaRPr lang="en-US" dirty="0"/>
          </a:p>
          <a:p>
            <a:endParaRPr lang="en-US" dirty="0"/>
          </a:p>
          <a:p>
            <a:endParaRPr lang="en-US" dirty="0"/>
          </a:p>
          <a:p>
            <a:endParaRPr lang="en-US" dirty="0"/>
          </a:p>
          <a:p>
            <a:endParaRPr lang="en-US" dirty="0"/>
          </a:p>
          <a:p>
            <a:r>
              <a:rPr lang="en-US" dirty="0"/>
              <a:t>THIS IS NOT A RESEARCH REPORT AND HAS NOT BEEN PRODUCED BY A RESEARCH UNIT.</a:t>
            </a:r>
          </a:p>
        </p:txBody>
      </p:sp>
    </p:spTree>
    <p:extLst>
      <p:ext uri="{BB962C8B-B14F-4D97-AF65-F5344CB8AC3E}">
        <p14:creationId xmlns:p14="http://schemas.microsoft.com/office/powerpoint/2010/main" val="28800467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p:cNvPicPr>
            <a:picLocks noChangeArrowheads="1"/>
          </p:cNvPicPr>
          <p:nvPr/>
        </p:nvPicPr>
        <p:blipFill>
          <a:blip r:embed="rId3" cstate="print"/>
          <a:srcRect/>
          <a:stretch>
            <a:fillRect/>
          </a:stretch>
        </p:blipFill>
        <p:spPr bwMode="auto">
          <a:xfrm rot="1520770">
            <a:off x="-44714" y="2514600"/>
            <a:ext cx="2356115" cy="1625600"/>
          </a:xfrm>
          <a:prstGeom prst="rect">
            <a:avLst/>
          </a:prstGeom>
          <a:noFill/>
          <a:ln w="25400">
            <a:noFill/>
            <a:miter lim="800000"/>
            <a:headEnd/>
            <a:tailEnd/>
          </a:ln>
          <a:effectLst>
            <a:outerShdw dist="127000" dir="2459992" algn="ctr" rotWithShape="0">
              <a:schemeClr val="bg2">
                <a:alpha val="78000"/>
              </a:schemeClr>
            </a:outerShdw>
          </a:effectLst>
        </p:spPr>
      </p:pic>
      <p:sp>
        <p:nvSpPr>
          <p:cNvPr id="8195" name="Rectangle 2"/>
          <p:cNvSpPr>
            <a:spLocks noChangeArrowheads="1"/>
          </p:cNvSpPr>
          <p:nvPr/>
        </p:nvSpPr>
        <p:spPr bwMode="auto">
          <a:xfrm>
            <a:off x="2238600" y="901800"/>
            <a:ext cx="6926400" cy="4305600"/>
          </a:xfrm>
          <a:prstGeom prst="rect">
            <a:avLst/>
          </a:prstGeom>
          <a:noFill/>
          <a:ln w="12700">
            <a:noFill/>
            <a:miter lim="800000"/>
            <a:headEnd/>
            <a:tailEnd/>
          </a:ln>
        </p:spPr>
        <p:txBody>
          <a:bodyPr lIns="63500" tIns="63500" rIns="63500" bIns="63500" anchor="ctr"/>
          <a:lstStyle/>
          <a:p>
            <a:pPr>
              <a:buFont typeface="Wingdings" pitchFamily="2" charset="2"/>
              <a:buChar char="v"/>
            </a:pPr>
            <a:r>
              <a:rPr lang="en-US" sz="3200" dirty="0"/>
              <a:t> What is Legacy Planning?</a:t>
            </a:r>
          </a:p>
          <a:p>
            <a:pPr>
              <a:buFont typeface="Wingdings" pitchFamily="2" charset="2"/>
              <a:buChar char="v"/>
            </a:pPr>
            <a:endParaRPr lang="en-US" sz="3200" dirty="0"/>
          </a:p>
          <a:p>
            <a:pPr>
              <a:buFont typeface="Wingdings" pitchFamily="2" charset="2"/>
              <a:buChar char="v"/>
            </a:pPr>
            <a:r>
              <a:rPr lang="en-US" sz="3200" dirty="0"/>
              <a:t> Importance of Legacy Planning </a:t>
            </a:r>
          </a:p>
          <a:p>
            <a:pPr lvl="2">
              <a:buFont typeface="Wingdings" pitchFamily="2" charset="2"/>
              <a:buChar char="v"/>
            </a:pPr>
            <a:endParaRPr lang="en-US" sz="3200" dirty="0"/>
          </a:p>
          <a:p>
            <a:pPr>
              <a:buFont typeface="Wingdings" pitchFamily="2" charset="2"/>
              <a:buChar char="v"/>
            </a:pPr>
            <a:r>
              <a:rPr lang="en-US" sz="3200" dirty="0"/>
              <a:t> Case Studies</a:t>
            </a:r>
          </a:p>
        </p:txBody>
      </p:sp>
      <p:sp>
        <p:nvSpPr>
          <p:cNvPr id="6" name="Title 2">
            <a:extLst>
              <a:ext uri="{FF2B5EF4-FFF2-40B4-BE49-F238E27FC236}">
                <a16:creationId xmlns:a16="http://schemas.microsoft.com/office/drawing/2014/main" id="{36EA965A-B29C-433B-9FDE-611692CF1C2E}"/>
              </a:ext>
            </a:extLst>
          </p:cNvPr>
          <p:cNvSpPr txBox="1">
            <a:spLocks/>
          </p:cNvSpPr>
          <p:nvPr/>
        </p:nvSpPr>
        <p:spPr>
          <a:xfrm>
            <a:off x="324091" y="199800"/>
            <a:ext cx="9259747" cy="702000"/>
          </a:xfrm>
          <a:prstGeom prst="rect">
            <a:avLst/>
          </a:prstGeom>
        </p:spPr>
        <p:txBody>
          <a:bodyPr vert="horz" lIns="0" tIns="0" rIns="0" bIns="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Agenda</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19800" y="1416600"/>
            <a:ext cx="2527200" cy="1310400"/>
          </a:xfrm>
          <a:prstGeom prst="cloudCallout">
            <a:avLst>
              <a:gd name="adj1" fmla="val 81991"/>
              <a:gd name="adj2" fmla="val 100811"/>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53801" y="1510200"/>
            <a:ext cx="1848236" cy="1023600"/>
          </a:xfrm>
          <a:prstGeom prst="rect">
            <a:avLst/>
          </a:prstGeom>
          <a:noFill/>
        </p:spPr>
        <p:txBody>
          <a:bodyPr wrap="square" rtlCol="0">
            <a:spAutoFit/>
          </a:bodyPr>
          <a:lstStyle/>
          <a:p>
            <a:pPr algn="ctr"/>
            <a:r>
              <a:rPr lang="en-GB" sz="2000" b="1" dirty="0">
                <a:solidFill>
                  <a:schemeClr val="bg1"/>
                </a:solidFill>
              </a:rPr>
              <a:t>Equal Distribution of Assets</a:t>
            </a:r>
          </a:p>
        </p:txBody>
      </p:sp>
      <p:sp>
        <p:nvSpPr>
          <p:cNvPr id="8" name="Cloud Callout 7"/>
          <p:cNvSpPr/>
          <p:nvPr/>
        </p:nvSpPr>
        <p:spPr>
          <a:xfrm>
            <a:off x="3408600" y="1182600"/>
            <a:ext cx="2480400" cy="1351200"/>
          </a:xfrm>
          <a:prstGeom prst="cloudCallout">
            <a:avLst>
              <a:gd name="adj1" fmla="val -7401"/>
              <a:gd name="adj2" fmla="val 110204"/>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541020" y="1463400"/>
            <a:ext cx="2207580" cy="707886"/>
          </a:xfrm>
          <a:prstGeom prst="rect">
            <a:avLst/>
          </a:prstGeom>
          <a:noFill/>
        </p:spPr>
        <p:txBody>
          <a:bodyPr wrap="square" rtlCol="0">
            <a:spAutoFit/>
          </a:bodyPr>
          <a:lstStyle/>
          <a:p>
            <a:pPr algn="ctr"/>
            <a:r>
              <a:rPr lang="en-GB" sz="2000" b="1" dirty="0">
                <a:solidFill>
                  <a:schemeClr val="bg1"/>
                </a:solidFill>
              </a:rPr>
              <a:t>Business Continuity</a:t>
            </a:r>
          </a:p>
        </p:txBody>
      </p:sp>
      <p:sp>
        <p:nvSpPr>
          <p:cNvPr id="10" name="Cloud Callout 9"/>
          <p:cNvSpPr/>
          <p:nvPr/>
        </p:nvSpPr>
        <p:spPr>
          <a:xfrm>
            <a:off x="0" y="3335400"/>
            <a:ext cx="2519400" cy="1029600"/>
          </a:xfrm>
          <a:prstGeom prst="cloudCallout">
            <a:avLst>
              <a:gd name="adj1" fmla="val 119269"/>
              <a:gd name="adj2" fmla="val 49046"/>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 Wealth Protection</a:t>
            </a:r>
          </a:p>
        </p:txBody>
      </p:sp>
      <p:sp>
        <p:nvSpPr>
          <p:cNvPr id="11" name="Cloud Callout 10"/>
          <p:cNvSpPr/>
          <p:nvPr/>
        </p:nvSpPr>
        <p:spPr>
          <a:xfrm>
            <a:off x="7293001" y="3475800"/>
            <a:ext cx="2527380" cy="1076400"/>
          </a:xfrm>
          <a:prstGeom prst="cloudCallout">
            <a:avLst>
              <a:gd name="adj1" fmla="val -117193"/>
              <a:gd name="adj2" fmla="val 35355"/>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Wealth Creation </a:t>
            </a:r>
          </a:p>
        </p:txBody>
      </p:sp>
      <p:sp>
        <p:nvSpPr>
          <p:cNvPr id="12" name="Cloud Callout 11"/>
          <p:cNvSpPr/>
          <p:nvPr/>
        </p:nvSpPr>
        <p:spPr>
          <a:xfrm>
            <a:off x="6871801" y="2259000"/>
            <a:ext cx="2712038" cy="1029600"/>
          </a:xfrm>
          <a:prstGeom prst="cloudCallout">
            <a:avLst>
              <a:gd name="adj1" fmla="val -107378"/>
              <a:gd name="adj2" fmla="val 86772"/>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Liquidity Management</a:t>
            </a:r>
          </a:p>
        </p:txBody>
      </p:sp>
      <p:sp>
        <p:nvSpPr>
          <p:cNvPr id="13" name="Cloud Callout 12"/>
          <p:cNvSpPr/>
          <p:nvPr/>
        </p:nvSpPr>
        <p:spPr>
          <a:xfrm>
            <a:off x="6169800" y="1182600"/>
            <a:ext cx="2574000" cy="1035600"/>
          </a:xfrm>
          <a:prstGeom prst="cloudCallout">
            <a:avLst>
              <a:gd name="adj1" fmla="val -73913"/>
              <a:gd name="adj2" fmla="val 163049"/>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450600" y="1276200"/>
            <a:ext cx="1918800" cy="707886"/>
          </a:xfrm>
          <a:prstGeom prst="rect">
            <a:avLst/>
          </a:prstGeom>
          <a:noFill/>
        </p:spPr>
        <p:txBody>
          <a:bodyPr wrap="square" rtlCol="0">
            <a:spAutoFit/>
          </a:bodyPr>
          <a:lstStyle/>
          <a:p>
            <a:pPr algn="ctr"/>
            <a:r>
              <a:rPr lang="en-GB" sz="2000" b="1" dirty="0">
                <a:solidFill>
                  <a:schemeClr val="bg1"/>
                </a:solidFill>
              </a:rPr>
              <a:t>Debt Protection</a:t>
            </a:r>
          </a:p>
        </p:txBody>
      </p:sp>
      <p:sp>
        <p:nvSpPr>
          <p:cNvPr id="15" name="Title 2"/>
          <p:cNvSpPr txBox="1">
            <a:spLocks/>
          </p:cNvSpPr>
          <p:nvPr/>
        </p:nvSpPr>
        <p:spPr>
          <a:xfrm>
            <a:off x="324091" y="199800"/>
            <a:ext cx="9259747" cy="702000"/>
          </a:xfrm>
          <a:prstGeom prst="rect">
            <a:avLst/>
          </a:prstGeom>
        </p:spPr>
        <p:txBody>
          <a:bodyPr vert="horz" lIns="0" tIns="0" rIns="0" bIns="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5">
                    <a:lumMod val="60000"/>
                    <a:lumOff val="40000"/>
                  </a:schemeClr>
                </a:solidFill>
                <a:effectLst/>
                <a:uLnTx/>
                <a:uFillTx/>
                <a:latin typeface="Arial" pitchFamily="34" charset="0"/>
                <a:ea typeface="+mj-ea"/>
                <a:cs typeface="Arial" pitchFamily="34" charset="0"/>
              </a:rPr>
              <a:t>What is Legacy Planning?</a:t>
            </a:r>
          </a:p>
        </p:txBody>
      </p:sp>
      <p:pic>
        <p:nvPicPr>
          <p:cNvPr id="1026" name="Picture 2" descr="C:\Users\1490966\Desktop\PRESO IMAGES\Figure With Red Question Mark” by Master isolated images.jpg"/>
          <p:cNvPicPr>
            <a:picLocks noChangeAspect="1" noChangeArrowheads="1"/>
          </p:cNvPicPr>
          <p:nvPr/>
        </p:nvPicPr>
        <p:blipFill>
          <a:blip r:embed="rId3" cstate="print"/>
          <a:srcRect/>
          <a:stretch>
            <a:fillRect/>
          </a:stretch>
        </p:blipFill>
        <p:spPr bwMode="auto">
          <a:xfrm>
            <a:off x="3315000" y="3288600"/>
            <a:ext cx="3048000" cy="3048000"/>
          </a:xfrm>
          <a:prstGeom prst="rect">
            <a:avLst/>
          </a:prstGeom>
          <a:noFill/>
        </p:spPr>
      </p:pic>
      <p:sp>
        <p:nvSpPr>
          <p:cNvPr id="17" name="TextBox 16"/>
          <p:cNvSpPr txBox="1"/>
          <p:nvPr/>
        </p:nvSpPr>
        <p:spPr>
          <a:xfrm>
            <a:off x="1489800" y="6377400"/>
            <a:ext cx="6692400" cy="246221"/>
          </a:xfrm>
          <a:prstGeom prst="rect">
            <a:avLst/>
          </a:prstGeom>
          <a:noFill/>
        </p:spPr>
        <p:txBody>
          <a:bodyPr wrap="square" rtlCol="0">
            <a:spAutoFit/>
          </a:bodyPr>
          <a:lstStyle/>
          <a:p>
            <a:r>
              <a:rPr lang="en-US" sz="1000" i="1" dirty="0">
                <a:solidFill>
                  <a:schemeClr val="tx1">
                    <a:lumMod val="60000"/>
                    <a:lumOff val="40000"/>
                  </a:schemeClr>
                </a:solidFill>
              </a:rPr>
              <a:t>Figure With Red Question Mark Stock Photo – Image Courtesy by </a:t>
            </a:r>
            <a:r>
              <a:rPr lang="en-US" sz="1000" i="1" dirty="0">
                <a:solidFill>
                  <a:schemeClr val="tx1">
                    <a:lumMod val="60000"/>
                    <a:lumOff val="40000"/>
                  </a:schemeClr>
                </a:solidFill>
                <a:hlinkClick r:id="rId4" action="ppaction://hlinkfile"/>
              </a:rPr>
              <a:t>Master isolated images</a:t>
            </a:r>
            <a:r>
              <a:rPr lang="en-US" sz="1000" i="1" dirty="0">
                <a:solidFill>
                  <a:schemeClr val="tx1">
                    <a:lumMod val="60000"/>
                    <a:lumOff val="40000"/>
                  </a:schemeClr>
                </a:solidFill>
              </a:rPr>
              <a:t>. At FreeDigitalPhotos.net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4200" y="1650600"/>
            <a:ext cx="1638000" cy="830997"/>
          </a:xfrm>
          <a:prstGeom prst="rect">
            <a:avLst/>
          </a:prstGeom>
          <a:noFill/>
        </p:spPr>
        <p:txBody>
          <a:bodyPr wrap="square" rtlCol="0">
            <a:spAutoFit/>
          </a:bodyPr>
          <a:lstStyle/>
          <a:p>
            <a:pPr algn="ctr"/>
            <a:r>
              <a:rPr lang="en-GB" sz="1600" b="1" dirty="0">
                <a:solidFill>
                  <a:schemeClr val="bg1"/>
                </a:solidFill>
              </a:rPr>
              <a:t>Equal Distribution of Assets</a:t>
            </a:r>
          </a:p>
        </p:txBody>
      </p:sp>
      <p:sp>
        <p:nvSpPr>
          <p:cNvPr id="15" name="Title 2"/>
          <p:cNvSpPr txBox="1">
            <a:spLocks/>
          </p:cNvSpPr>
          <p:nvPr/>
        </p:nvSpPr>
        <p:spPr>
          <a:xfrm>
            <a:off x="324091" y="199800"/>
            <a:ext cx="9259747" cy="702000"/>
          </a:xfrm>
          <a:prstGeom prst="rect">
            <a:avLst/>
          </a:prstGeom>
        </p:spPr>
        <p:txBody>
          <a:bodyPr vert="horz" lIns="0" tIns="0" rIns="0" bIns="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6"/>
                </a:solidFill>
                <a:effectLst/>
                <a:uLnTx/>
                <a:uFillTx/>
                <a:latin typeface="Arial" pitchFamily="34" charset="0"/>
                <a:ea typeface="+mj-ea"/>
                <a:cs typeface="Arial" pitchFamily="34" charset="0"/>
              </a:rPr>
              <a:t>What is Legacy Planning?</a:t>
            </a:r>
          </a:p>
        </p:txBody>
      </p:sp>
      <p:sp>
        <p:nvSpPr>
          <p:cNvPr id="16" name="Rectangle 15"/>
          <p:cNvSpPr/>
          <p:nvPr/>
        </p:nvSpPr>
        <p:spPr>
          <a:xfrm>
            <a:off x="0" y="3756600"/>
            <a:ext cx="44928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How do we preserve it</a:t>
            </a:r>
          </a:p>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for future generations?</a:t>
            </a:r>
          </a:p>
        </p:txBody>
      </p:sp>
      <p:sp>
        <p:nvSpPr>
          <p:cNvPr id="17" name="Rectangle 16"/>
          <p:cNvSpPr/>
          <p:nvPr/>
        </p:nvSpPr>
        <p:spPr>
          <a:xfrm>
            <a:off x="1387481" y="1229400"/>
            <a:ext cx="722107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We</a:t>
            </a: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h</a:t>
            </a: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ave worked hard to accumulate </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our</a:t>
            </a: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wealth!</a:t>
            </a:r>
          </a:p>
        </p:txBody>
      </p:sp>
      <p:sp>
        <p:nvSpPr>
          <p:cNvPr id="22" name="TextBox 21"/>
          <p:cNvSpPr txBox="1"/>
          <p:nvPr/>
        </p:nvSpPr>
        <p:spPr>
          <a:xfrm>
            <a:off x="5842200" y="3756600"/>
            <a:ext cx="3556800" cy="830997"/>
          </a:xfrm>
          <a:prstGeom prst="rect">
            <a:avLst/>
          </a:prstGeom>
          <a:noFill/>
        </p:spPr>
        <p:txBody>
          <a:bodyPr wrap="square" rtlCol="0">
            <a:spAutoFit/>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How to ensure Proper Distribution of Wealth?</a:t>
            </a:r>
            <a:endParaRPr lang="en-GB" sz="2400" dirty="0">
              <a:effectLst>
                <a:outerShdw blurRad="38100" dist="38100" dir="2700000" algn="tl">
                  <a:srgbClr val="000000">
                    <a:alpha val="43137"/>
                  </a:srgbClr>
                </a:outerShdw>
              </a:effectLst>
            </a:endParaRPr>
          </a:p>
        </p:txBody>
      </p:sp>
      <p:pic>
        <p:nvPicPr>
          <p:cNvPr id="2050" name="Picture 2" descr="C:\Users\1490966\Desktop\PRESO IMAGES\Dollar Bag Means Wealth Currency Or Earnings” by Stuart Miles.jpg"/>
          <p:cNvPicPr>
            <a:picLocks noChangeAspect="1" noChangeArrowheads="1"/>
          </p:cNvPicPr>
          <p:nvPr/>
        </p:nvPicPr>
        <p:blipFill>
          <a:blip r:embed="rId3" cstate="print"/>
          <a:srcRect/>
          <a:stretch>
            <a:fillRect/>
          </a:stretch>
        </p:blipFill>
        <p:spPr bwMode="auto">
          <a:xfrm>
            <a:off x="3595800" y="1650600"/>
            <a:ext cx="2553600" cy="2199600"/>
          </a:xfrm>
          <a:prstGeom prst="rect">
            <a:avLst/>
          </a:prstGeom>
          <a:noFill/>
        </p:spPr>
      </p:pic>
      <p:pic>
        <p:nvPicPr>
          <p:cNvPr id="2051" name="Picture 3" descr="C:\Users\1490966\Desktop\PRESO IMAGES\Dollar Bag Means Wealth Currency Or Earnings” by Stuart Miles.jpg"/>
          <p:cNvPicPr>
            <a:picLocks noChangeAspect="1" noChangeArrowheads="1"/>
          </p:cNvPicPr>
          <p:nvPr/>
        </p:nvPicPr>
        <p:blipFill>
          <a:blip r:embed="rId4" cstate="print"/>
          <a:srcRect/>
          <a:stretch>
            <a:fillRect/>
          </a:stretch>
        </p:blipFill>
        <p:spPr bwMode="auto">
          <a:xfrm>
            <a:off x="600600" y="4692600"/>
            <a:ext cx="1123200" cy="1503600"/>
          </a:xfrm>
          <a:prstGeom prst="rect">
            <a:avLst/>
          </a:prstGeom>
          <a:noFill/>
        </p:spPr>
      </p:pic>
      <p:sp>
        <p:nvSpPr>
          <p:cNvPr id="27" name="TextBox 26"/>
          <p:cNvSpPr txBox="1"/>
          <p:nvPr/>
        </p:nvSpPr>
        <p:spPr>
          <a:xfrm>
            <a:off x="1489800" y="6377400"/>
            <a:ext cx="6973200" cy="246221"/>
          </a:xfrm>
          <a:prstGeom prst="rect">
            <a:avLst/>
          </a:prstGeom>
          <a:noFill/>
        </p:spPr>
        <p:txBody>
          <a:bodyPr wrap="square" rtlCol="0">
            <a:spAutoFit/>
          </a:bodyPr>
          <a:lstStyle/>
          <a:p>
            <a:r>
              <a:rPr lang="en-GB" sz="1000" i="1" dirty="0"/>
              <a:t>Dollar bag means wealth currency or earnings – Image courtesy by Stuart Miles at FreeDigitalPhotos.net</a:t>
            </a:r>
          </a:p>
        </p:txBody>
      </p:sp>
      <p:pic>
        <p:nvPicPr>
          <p:cNvPr id="28" name="Picture 3" descr="C:\Users\1490966\Desktop\PRESO IMAGES\Dollar Bag Means Wealth Currency Or Earnings” by Stuart Miles.jpg"/>
          <p:cNvPicPr>
            <a:picLocks noChangeAspect="1" noChangeArrowheads="1"/>
          </p:cNvPicPr>
          <p:nvPr/>
        </p:nvPicPr>
        <p:blipFill>
          <a:blip r:embed="rId4" cstate="print"/>
          <a:srcRect/>
          <a:stretch>
            <a:fillRect/>
          </a:stretch>
        </p:blipFill>
        <p:spPr bwMode="auto">
          <a:xfrm>
            <a:off x="1864200" y="4692600"/>
            <a:ext cx="1123200" cy="1503600"/>
          </a:xfrm>
          <a:prstGeom prst="rect">
            <a:avLst/>
          </a:prstGeom>
          <a:noFill/>
        </p:spPr>
      </p:pic>
      <p:pic>
        <p:nvPicPr>
          <p:cNvPr id="29" name="Picture 3" descr="C:\Users\1490966\Desktop\PRESO IMAGES\Dollar Bag Means Wealth Currency Or Earnings” by Stuart Miles.jpg"/>
          <p:cNvPicPr>
            <a:picLocks noChangeAspect="1" noChangeArrowheads="1"/>
          </p:cNvPicPr>
          <p:nvPr/>
        </p:nvPicPr>
        <p:blipFill>
          <a:blip r:embed="rId4" cstate="print"/>
          <a:srcRect/>
          <a:stretch>
            <a:fillRect/>
          </a:stretch>
        </p:blipFill>
        <p:spPr bwMode="auto">
          <a:xfrm>
            <a:off x="3127800" y="4692600"/>
            <a:ext cx="1123200" cy="1503600"/>
          </a:xfrm>
          <a:prstGeom prst="rect">
            <a:avLst/>
          </a:prstGeom>
          <a:noFill/>
        </p:spPr>
      </p:pic>
      <p:pic>
        <p:nvPicPr>
          <p:cNvPr id="30" name="Picture 3" descr="C:\Users\1490966\Desktop\PRESO IMAGES\Dollar Bag Means Wealth Currency Or Earnings” by Stuart Miles.jpg"/>
          <p:cNvPicPr>
            <a:picLocks noChangeAspect="1" noChangeArrowheads="1"/>
          </p:cNvPicPr>
          <p:nvPr/>
        </p:nvPicPr>
        <p:blipFill>
          <a:blip r:embed="rId4" cstate="print"/>
          <a:srcRect/>
          <a:stretch>
            <a:fillRect/>
          </a:stretch>
        </p:blipFill>
        <p:spPr bwMode="auto">
          <a:xfrm>
            <a:off x="5889000" y="4739400"/>
            <a:ext cx="1123200" cy="1503600"/>
          </a:xfrm>
          <a:prstGeom prst="rect">
            <a:avLst/>
          </a:prstGeom>
          <a:noFill/>
        </p:spPr>
      </p:pic>
      <p:pic>
        <p:nvPicPr>
          <p:cNvPr id="31" name="Picture 3" descr="C:\Users\1490966\Desktop\PRESO IMAGES\Dollar Bag Means Wealth Currency Or Earnings” by Stuart Miles.jpg"/>
          <p:cNvPicPr>
            <a:picLocks noChangeAspect="1" noChangeArrowheads="1"/>
          </p:cNvPicPr>
          <p:nvPr/>
        </p:nvPicPr>
        <p:blipFill>
          <a:blip r:embed="rId4" cstate="print"/>
          <a:srcRect/>
          <a:stretch>
            <a:fillRect/>
          </a:stretch>
        </p:blipFill>
        <p:spPr bwMode="auto">
          <a:xfrm>
            <a:off x="7152600" y="4739400"/>
            <a:ext cx="1123200" cy="1503600"/>
          </a:xfrm>
          <a:prstGeom prst="rect">
            <a:avLst/>
          </a:prstGeom>
          <a:noFill/>
        </p:spPr>
      </p:pic>
      <p:pic>
        <p:nvPicPr>
          <p:cNvPr id="32" name="Picture 3" descr="C:\Users\1490966\Desktop\PRESO IMAGES\Dollar Bag Means Wealth Currency Or Earnings” by Stuart Miles.jpg"/>
          <p:cNvPicPr>
            <a:picLocks noChangeAspect="1" noChangeArrowheads="1"/>
          </p:cNvPicPr>
          <p:nvPr/>
        </p:nvPicPr>
        <p:blipFill>
          <a:blip r:embed="rId4" cstate="print"/>
          <a:srcRect/>
          <a:stretch>
            <a:fillRect/>
          </a:stretch>
        </p:blipFill>
        <p:spPr bwMode="auto">
          <a:xfrm>
            <a:off x="8369400" y="4739400"/>
            <a:ext cx="1123200" cy="1503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Lst>
  </p:timing>
</p:sld>
</file>

<file path=ppt/theme/theme1.xml><?xml version="1.0" encoding="utf-8"?>
<a:theme xmlns:a="http://schemas.openxmlformats.org/drawingml/2006/main" name="Office Theme">
  <a:themeElements>
    <a:clrScheme name="Standard Chartered Template">
      <a:dk1>
        <a:srgbClr val="005C84"/>
      </a:dk1>
      <a:lt1>
        <a:sysClr val="window" lastClr="FFFFFF"/>
      </a:lt1>
      <a:dk2>
        <a:srgbClr val="000F46"/>
      </a:dk2>
      <a:lt2>
        <a:srgbClr val="E6E7E8"/>
      </a:lt2>
      <a:accent1>
        <a:srgbClr val="0075B0"/>
      </a:accent1>
      <a:accent2>
        <a:srgbClr val="009FDA"/>
      </a:accent2>
      <a:accent3>
        <a:srgbClr val="3F9C35"/>
      </a:accent3>
      <a:accent4>
        <a:srgbClr val="69BE28"/>
      </a:accent4>
      <a:accent5>
        <a:srgbClr val="6D6E71"/>
      </a:accent5>
      <a:accent6>
        <a:srgbClr val="939598"/>
      </a:accent6>
      <a:hlink>
        <a:srgbClr val="6D6E71"/>
      </a:hlink>
      <a:folHlink>
        <a:srgbClr val="2890C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Chartered_GlobalTemplateV8" id="{8BD74EEE-51CA-4B18-B649-2C5486FCC818}" vid="{32C309BA-CD33-47E2-8700-CF7BFCB58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6E6C7F9895CD4AABB941F92E2BC560" ma:contentTypeVersion="3" ma:contentTypeDescription="Create a new document." ma:contentTypeScope="" ma:versionID="ad7dadc3a463f46d69a3a91868b5609d">
  <xsd:schema xmlns:xsd="http://www.w3.org/2001/XMLSchema" xmlns:p="http://schemas.microsoft.com/office/2006/metadata/properties" xmlns:ns1="http://schemas.microsoft.com/sharepoint/v3" targetNamespace="http://schemas.microsoft.com/office/2006/metadata/properties" ma:root="true" ma:fieldsID="59f6538dc4e576cb7b95150882e7fae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A9FD8FF-E9D7-43C3-8008-28EF2D7544E9}">
  <ds:schemaRefs>
    <ds:schemaRef ds:uri="http://purl.org/dc/elements/1.1/"/>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schemas.microsoft.com/sharepoint/v3"/>
    <ds:schemaRef ds:uri="http://purl.org/dc/dcmitype/"/>
    <ds:schemaRef ds:uri="http://purl.org/dc/terms/"/>
  </ds:schemaRefs>
</ds:datastoreItem>
</file>

<file path=customXml/itemProps2.xml><?xml version="1.0" encoding="utf-8"?>
<ds:datastoreItem xmlns:ds="http://schemas.openxmlformats.org/officeDocument/2006/customXml" ds:itemID="{CCB77D6C-0FE2-4C9E-A7A0-0BC1F4880EA8}">
  <ds:schemaRefs>
    <ds:schemaRef ds:uri="http://schemas.microsoft.com/sharepoint/v3/contenttype/forms"/>
  </ds:schemaRefs>
</ds:datastoreItem>
</file>

<file path=customXml/itemProps3.xml><?xml version="1.0" encoding="utf-8"?>
<ds:datastoreItem xmlns:ds="http://schemas.openxmlformats.org/officeDocument/2006/customXml" ds:itemID="{AFBE28D6-ED2D-45A2-AEED-B7FC4C20AC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StandardChartered_GlobalTemplateV8</Template>
  <TotalTime>0</TotalTime>
  <Words>2987</Words>
  <Application>Microsoft Office PowerPoint</Application>
  <PresentationFormat>A4 Paper (210x297 mm)</PresentationFormat>
  <Paragraphs>286</Paragraphs>
  <Slides>29</Slides>
  <Notes>24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Body Level 1</vt:lpstr>
      <vt:lpstr>Body Level 2</vt:lpstr>
      <vt:lpstr>Body Level 3</vt:lpstr>
      <vt:lpstr>Body Level 4</vt:lpstr>
      <vt:lpstr>Body Level 5</vt:lpstr>
      <vt:lpstr>Cover Description</vt:lpstr>
      <vt:lpstr>Cover Title</vt:lpstr>
      <vt:lpstr>Footnotes</vt:lpstr>
      <vt:lpstr>Slide Heading</vt:lpstr>
      <vt:lpstr>Sub-Heading Green</vt:lpstr>
      <vt:lpstr>Arial</vt:lpstr>
      <vt:lpstr>Calibri</vt:lpstr>
      <vt:lpstr>Courier New</vt:lpstr>
      <vt:lpstr>Wingdings</vt:lpstr>
      <vt:lpstr>Office Theme</vt:lpstr>
      <vt:lpstr>         Legacy Planning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PowerPoint Template</dc:title>
  <dc:creator/>
  <cp:lastModifiedBy/>
  <cp:revision>1</cp:revision>
  <dcterms:created xsi:type="dcterms:W3CDTF">2014-03-30T18:47:50Z</dcterms:created>
  <dcterms:modified xsi:type="dcterms:W3CDTF">2021-11-08T06:53:44Z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0x010100D16E6C7F9895CD4AABB941F92E2BC560</vt:lpwstr>
  </property>
  <property fmtid="{D5CDD505-2E9C-101B-9397-08002B2CF9AE}" pid="3" name="MSIP_Label_ebbfc019-7f88-4fb6-96d6-94ffadd4b772_Enabled">
    <vt:lpwstr>True</vt:lpwstr>
  </property>
  <property fmtid="{D5CDD505-2E9C-101B-9397-08002B2CF9AE}" pid="4" name="MSIP_Label_ebbfc019-7f88-4fb6-96d6-94ffadd4b772_SiteId">
    <vt:lpwstr>b44900f1-2def-4c3b-9ec6-9020d604e19e</vt:lpwstr>
  </property>
  <property fmtid="{D5CDD505-2E9C-101B-9397-08002B2CF9AE}" pid="5" name="MSIP_Label_ebbfc019-7f88-4fb6-96d6-94ffadd4b772_Owner">
    <vt:lpwstr>1552133@zone1.scb.net</vt:lpwstr>
  </property>
  <property fmtid="{D5CDD505-2E9C-101B-9397-08002B2CF9AE}" pid="6" name="MSIP_Label_ebbfc019-7f88-4fb6-96d6-94ffadd4b772_SetDate">
    <vt:lpwstr>2021-11-08T06:53:44.3507272Z</vt:lpwstr>
  </property>
  <property fmtid="{D5CDD505-2E9C-101B-9397-08002B2CF9AE}" pid="7" name="MSIP_Label_ebbfc019-7f88-4fb6-96d6-94ffadd4b772_Name">
    <vt:lpwstr>Public</vt:lpwstr>
  </property>
  <property fmtid="{D5CDD505-2E9C-101B-9397-08002B2CF9AE}" pid="8" name="MSIP_Label_ebbfc019-7f88-4fb6-96d6-94ffadd4b772_Application">
    <vt:lpwstr>Microsoft Azure Information Protection</vt:lpwstr>
  </property>
  <property fmtid="{D5CDD505-2E9C-101B-9397-08002B2CF9AE}" pid="9" name="MSIP_Label_ebbfc019-7f88-4fb6-96d6-94ffadd4b772_ActionId">
    <vt:lpwstr>02160c61-7021-40f1-8e28-09051ff7627f</vt:lpwstr>
  </property>
  <property fmtid="{D5CDD505-2E9C-101B-9397-08002B2CF9AE}" pid="10" name="MSIP_Label_ebbfc019-7f88-4fb6-96d6-94ffadd4b772_Extended_MSFT_Method">
    <vt:lpwstr>Manual</vt:lpwstr>
  </property>
  <property fmtid="{D5CDD505-2E9C-101B-9397-08002B2CF9AE}" pid="11" name="Sensitivity">
    <vt:lpwstr>Public</vt:lpwstr>
  </property>
</Properties>
</file>