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5"/>
    <p:sldMasterId id="2147483836" r:id="rId6"/>
    <p:sldMasterId id="2147483848" r:id="rId7"/>
    <p:sldMasterId id="2147483861" r:id="rId8"/>
    <p:sldMasterId id="2147483868" r:id="rId9"/>
    <p:sldMasterId id="2147483876" r:id="rId10"/>
    <p:sldMasterId id="2147483884" r:id="rId11"/>
  </p:sldMasterIdLst>
  <p:notesMasterIdLst>
    <p:notesMasterId r:id="rId34"/>
  </p:notesMasterIdLst>
  <p:handoutMasterIdLst>
    <p:handoutMasterId r:id="rId35"/>
  </p:handoutMasterIdLst>
  <p:sldIdLst>
    <p:sldId id="2401" r:id="rId12"/>
    <p:sldId id="2146846518" r:id="rId13"/>
    <p:sldId id="2146846515" r:id="rId14"/>
    <p:sldId id="2146846516" r:id="rId15"/>
    <p:sldId id="2146846386" r:id="rId16"/>
    <p:sldId id="2146846383" r:id="rId17"/>
    <p:sldId id="3166" r:id="rId18"/>
    <p:sldId id="2146846476" r:id="rId19"/>
    <p:sldId id="2146846519" r:id="rId20"/>
    <p:sldId id="2134804945" r:id="rId21"/>
    <p:sldId id="3163" r:id="rId22"/>
    <p:sldId id="3164" r:id="rId23"/>
    <p:sldId id="2828" r:id="rId24"/>
    <p:sldId id="3173" r:id="rId25"/>
    <p:sldId id="2146846480" r:id="rId26"/>
    <p:sldId id="2146846356" r:id="rId27"/>
    <p:sldId id="2146846493" r:id="rId28"/>
    <p:sldId id="2146846512" r:id="rId29"/>
    <p:sldId id="2146846494" r:id="rId30"/>
    <p:sldId id="2146846495" r:id="rId31"/>
    <p:sldId id="3168" r:id="rId32"/>
    <p:sldId id="3174" r:id="rId33"/>
  </p:sldIdLst>
  <p:sldSz cx="10688638" cy="7562850"/>
  <p:notesSz cx="7010400" cy="9296400"/>
  <p:custDataLst>
    <p:tags r:id="rId36"/>
  </p:custDataLst>
  <p:defaultTextStyle>
    <a:defPPr>
      <a:defRPr lang="en-US"/>
    </a:defPPr>
    <a:lvl1pPr algn="l" rtl="0" fontAlgn="base">
      <a:spcBef>
        <a:spcPct val="0"/>
      </a:spcBef>
      <a:spcAft>
        <a:spcPct val="0"/>
      </a:spcAft>
      <a:defRPr sz="900" kern="1200" baseline="-25000">
        <a:solidFill>
          <a:srgbClr val="006699"/>
        </a:solidFill>
        <a:latin typeface="Arial" pitchFamily="34" charset="0"/>
        <a:ea typeface="+mn-ea"/>
        <a:cs typeface="Arial" pitchFamily="34" charset="0"/>
      </a:defRPr>
    </a:lvl1pPr>
    <a:lvl2pPr marL="457200" algn="l" rtl="0" fontAlgn="base">
      <a:spcBef>
        <a:spcPct val="0"/>
      </a:spcBef>
      <a:spcAft>
        <a:spcPct val="0"/>
      </a:spcAft>
      <a:defRPr sz="900" kern="1200" baseline="-25000">
        <a:solidFill>
          <a:srgbClr val="006699"/>
        </a:solidFill>
        <a:latin typeface="Arial" pitchFamily="34" charset="0"/>
        <a:ea typeface="+mn-ea"/>
        <a:cs typeface="Arial" pitchFamily="34" charset="0"/>
      </a:defRPr>
    </a:lvl2pPr>
    <a:lvl3pPr marL="914400" algn="l" rtl="0" fontAlgn="base">
      <a:spcBef>
        <a:spcPct val="0"/>
      </a:spcBef>
      <a:spcAft>
        <a:spcPct val="0"/>
      </a:spcAft>
      <a:defRPr sz="900" kern="1200" baseline="-25000">
        <a:solidFill>
          <a:srgbClr val="006699"/>
        </a:solidFill>
        <a:latin typeface="Arial" pitchFamily="34" charset="0"/>
        <a:ea typeface="+mn-ea"/>
        <a:cs typeface="Arial" pitchFamily="34" charset="0"/>
      </a:defRPr>
    </a:lvl3pPr>
    <a:lvl4pPr marL="1371600" algn="l" rtl="0" fontAlgn="base">
      <a:spcBef>
        <a:spcPct val="0"/>
      </a:spcBef>
      <a:spcAft>
        <a:spcPct val="0"/>
      </a:spcAft>
      <a:defRPr sz="900" kern="1200" baseline="-25000">
        <a:solidFill>
          <a:srgbClr val="006699"/>
        </a:solidFill>
        <a:latin typeface="Arial" pitchFamily="34" charset="0"/>
        <a:ea typeface="+mn-ea"/>
        <a:cs typeface="Arial" pitchFamily="34" charset="0"/>
      </a:defRPr>
    </a:lvl4pPr>
    <a:lvl5pPr marL="1828800" algn="l" rtl="0" fontAlgn="base">
      <a:spcBef>
        <a:spcPct val="0"/>
      </a:spcBef>
      <a:spcAft>
        <a:spcPct val="0"/>
      </a:spcAft>
      <a:defRPr sz="900" kern="1200" baseline="-25000">
        <a:solidFill>
          <a:srgbClr val="006699"/>
        </a:solidFill>
        <a:latin typeface="Arial" pitchFamily="34" charset="0"/>
        <a:ea typeface="+mn-ea"/>
        <a:cs typeface="Arial" pitchFamily="34" charset="0"/>
      </a:defRPr>
    </a:lvl5pPr>
    <a:lvl6pPr marL="2286000" algn="l" defTabSz="914400" rtl="0" eaLnBrk="1" latinLnBrk="0" hangingPunct="1">
      <a:defRPr sz="900" kern="1200" baseline="-25000">
        <a:solidFill>
          <a:srgbClr val="006699"/>
        </a:solidFill>
        <a:latin typeface="Arial" pitchFamily="34" charset="0"/>
        <a:ea typeface="+mn-ea"/>
        <a:cs typeface="Arial" pitchFamily="34" charset="0"/>
      </a:defRPr>
    </a:lvl6pPr>
    <a:lvl7pPr marL="2743200" algn="l" defTabSz="914400" rtl="0" eaLnBrk="1" latinLnBrk="0" hangingPunct="1">
      <a:defRPr sz="900" kern="1200" baseline="-25000">
        <a:solidFill>
          <a:srgbClr val="006699"/>
        </a:solidFill>
        <a:latin typeface="Arial" pitchFamily="34" charset="0"/>
        <a:ea typeface="+mn-ea"/>
        <a:cs typeface="Arial" pitchFamily="34" charset="0"/>
      </a:defRPr>
    </a:lvl7pPr>
    <a:lvl8pPr marL="3200400" algn="l" defTabSz="914400" rtl="0" eaLnBrk="1" latinLnBrk="0" hangingPunct="1">
      <a:defRPr sz="900" kern="1200" baseline="-25000">
        <a:solidFill>
          <a:srgbClr val="006699"/>
        </a:solidFill>
        <a:latin typeface="Arial" pitchFamily="34" charset="0"/>
        <a:ea typeface="+mn-ea"/>
        <a:cs typeface="Arial" pitchFamily="34" charset="0"/>
      </a:defRPr>
    </a:lvl8pPr>
    <a:lvl9pPr marL="3657600" algn="l" defTabSz="914400" rtl="0" eaLnBrk="1" latinLnBrk="0" hangingPunct="1">
      <a:defRPr sz="900" kern="1200" baseline="-25000">
        <a:solidFill>
          <a:srgbClr val="006699"/>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B0355F45-5B56-41BD-8BDF-3FFF3A6FAEBB}">
          <p14:sldIdLst>
            <p14:sldId id="2401"/>
            <p14:sldId id="2146846518"/>
            <p14:sldId id="2146846515"/>
            <p14:sldId id="2146846516"/>
            <p14:sldId id="2146846386"/>
            <p14:sldId id="2146846383"/>
            <p14:sldId id="3166"/>
            <p14:sldId id="2146846476"/>
            <p14:sldId id="2146846519"/>
            <p14:sldId id="2134804945"/>
            <p14:sldId id="3163"/>
            <p14:sldId id="3164"/>
            <p14:sldId id="2828"/>
            <p14:sldId id="3173"/>
            <p14:sldId id="2146846480"/>
            <p14:sldId id="2146846356"/>
            <p14:sldId id="2146846493"/>
            <p14:sldId id="2146846512"/>
            <p14:sldId id="2146846494"/>
            <p14:sldId id="2146846495"/>
            <p14:sldId id="3168"/>
            <p14:sldId id="31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8" userDrawn="1">
          <p15:clr>
            <a:srgbClr val="A4A3A4"/>
          </p15:clr>
        </p15:guide>
        <p15:guide id="2" pos="2053" userDrawn="1">
          <p15:clr>
            <a:srgbClr val="A4A3A4"/>
          </p15:clr>
        </p15:guide>
        <p15:guide id="3" orient="horz" pos="2928" userDrawn="1">
          <p15:clr>
            <a:srgbClr val="A4A3A4"/>
          </p15:clr>
        </p15:guide>
        <p15:guide id="4"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415942" initials="1" lastIdx="3" clrIdx="0"/>
  <p:cmAuthor id="1" name="1413097" initials="1" lastIdx="1" clrIdx="1"/>
  <p:cmAuthor id="2" name="Pang, Sean Weijie" initials="PSW" lastIdx="4" clrIdx="2">
    <p:extLst>
      <p:ext uri="{19B8F6BF-5375-455C-9EA6-DF929625EA0E}">
        <p15:presenceInfo xmlns:p15="http://schemas.microsoft.com/office/powerpoint/2012/main" userId="S::1565401@zone1.scb.net::0cea22a5f3b43830" providerId="AD"/>
      </p:ext>
    </p:extLst>
  </p:cmAuthor>
  <p:cmAuthor id="3" name="Brice, Steve" initials="BS" lastIdx="22" clrIdx="3">
    <p:extLst>
      <p:ext uri="{19B8F6BF-5375-455C-9EA6-DF929625EA0E}">
        <p15:presenceInfo xmlns:p15="http://schemas.microsoft.com/office/powerpoint/2012/main" userId="S::1118471@zone1.scb.net::4380ca12-5c3e-4d07-8963-5aaa45c265dd" providerId="AD"/>
      </p:ext>
    </p:extLst>
  </p:cmAuthor>
  <p:cmAuthor id="4" name="Lam, Daniel" initials="LD" lastIdx="9" clrIdx="4">
    <p:extLst>
      <p:ext uri="{19B8F6BF-5375-455C-9EA6-DF929625EA0E}">
        <p15:presenceInfo xmlns:p15="http://schemas.microsoft.com/office/powerpoint/2012/main" userId="S::1438342@zone1.scb.net::afc9d9ff-b22c-4dab-bd39-9793ea87cfb6" providerId="AD"/>
      </p:ext>
    </p:extLst>
  </p:cmAuthor>
  <p:cmAuthor id="5" name="Goo, Nicole" initials="GN" lastIdx="3" clrIdx="5">
    <p:extLst>
      <p:ext uri="{19B8F6BF-5375-455C-9EA6-DF929625EA0E}">
        <p15:presenceInfo xmlns:p15="http://schemas.microsoft.com/office/powerpoint/2012/main" userId="S::1604820@zone1.scb.net::893c4040-175b-41bd-89d3-945b631f5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F2F2F2"/>
    <a:srgbClr val="D4D4D4"/>
    <a:srgbClr val="E5E5E5"/>
    <a:srgbClr val="E6E7E8"/>
    <a:srgbClr val="FAFAFA"/>
    <a:srgbClr val="58595B"/>
    <a:srgbClr val="DCDDDE"/>
    <a:srgbClr val="F1F2F2"/>
    <a:srgbClr val="005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910" autoAdjust="0"/>
  </p:normalViewPr>
  <p:slideViewPr>
    <p:cSldViewPr showGuides="1">
      <p:cViewPr varScale="1">
        <p:scale>
          <a:sx n="141" d="100"/>
          <a:sy n="141" d="100"/>
        </p:scale>
        <p:origin x="4170" y="114"/>
      </p:cViewPr>
      <p:guideLst/>
    </p:cSldViewPr>
  </p:slideViewPr>
  <p:outlineViewPr>
    <p:cViewPr>
      <p:scale>
        <a:sx n="33" d="100"/>
        <a:sy n="33" d="100"/>
      </p:scale>
      <p:origin x="0" y="23352"/>
    </p:cViewPr>
    <p:sldLst>
      <p:sld r:id="rId1" collapse="1"/>
    </p:sldLst>
  </p:outlineViewPr>
  <p:notesTextViewPr>
    <p:cViewPr>
      <p:scale>
        <a:sx n="400" d="100"/>
        <a:sy n="400" d="100"/>
      </p:scale>
      <p:origin x="0" y="0"/>
    </p:cViewPr>
  </p:notesTextViewPr>
  <p:sorterViewPr>
    <p:cViewPr>
      <p:scale>
        <a:sx n="150" d="100"/>
        <a:sy n="150" d="100"/>
      </p:scale>
      <p:origin x="0" y="0"/>
    </p:cViewPr>
  </p:sorterViewPr>
  <p:notesViewPr>
    <p:cSldViewPr showGuides="1">
      <p:cViewPr varScale="1">
        <p:scale>
          <a:sx n="80" d="100"/>
          <a:sy n="80" d="100"/>
        </p:scale>
        <p:origin x="3882" y="72"/>
      </p:cViewPr>
      <p:guideLst>
        <p:guide orient="horz" pos="3028"/>
        <p:guide pos="2053"/>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gs" Target="tags/tag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sgnas104\grp%20invt%20strategy\Publications\Global%20Market%20Outlook\2021\07%20July\Charts%20from%20Acuity%20Tues%20Morn\20210621%20-%20Thematic%20Perf%20charts_Format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'GMOSlide deck asset classes'!$B$3</c:f>
              <c:strCache>
                <c:ptCount val="1"/>
                <c:pt idx="0">
                  <c:v>Fixed Income</c:v>
                </c:pt>
              </c:strCache>
            </c:strRef>
          </c:tx>
          <c:spPr>
            <a:solidFill>
              <a:schemeClr val="accent2"/>
            </a:solidFill>
            <a:ln>
              <a:noFill/>
            </a:ln>
            <a:effectLst/>
          </c:spPr>
          <c:invertIfNegative val="0"/>
          <c:cat>
            <c:strRef>
              <c:f>'GMOSlide deck asset classes'!$A$4:$A$7</c:f>
              <c:strCache>
                <c:ptCount val="4"/>
                <c:pt idx="0">
                  <c:v>Global Growth Rising And Inflation Rising</c:v>
                </c:pt>
                <c:pt idx="1">
                  <c:v>Global Growth Rising And Inflation Falling</c:v>
                </c:pt>
                <c:pt idx="2">
                  <c:v>Global Growth Falling And Inflation Rising</c:v>
                </c:pt>
                <c:pt idx="3">
                  <c:v>Global Growth Falling And Inflation Falling</c:v>
                </c:pt>
              </c:strCache>
            </c:strRef>
          </c:cat>
          <c:val>
            <c:numRef>
              <c:f>'GMOSlide deck asset classes'!$B$4:$B$7</c:f>
              <c:numCache>
                <c:formatCode>0.00%</c:formatCode>
                <c:ptCount val="4"/>
                <c:pt idx="0">
                  <c:v>3.32E-2</c:v>
                </c:pt>
                <c:pt idx="1">
                  <c:v>3.4799999999999998E-2</c:v>
                </c:pt>
                <c:pt idx="2">
                  <c:v>3.4000000000000002E-2</c:v>
                </c:pt>
                <c:pt idx="3">
                  <c:v>5.2499999999999998E-2</c:v>
                </c:pt>
              </c:numCache>
            </c:numRef>
          </c:val>
          <c:extLst>
            <c:ext xmlns:c16="http://schemas.microsoft.com/office/drawing/2014/chart" uri="{C3380CC4-5D6E-409C-BE32-E72D297353CC}">
              <c16:uniqueId val="{00000000-DAD9-46E1-9706-44CF0FED9776}"/>
            </c:ext>
          </c:extLst>
        </c:ser>
        <c:ser>
          <c:idx val="1"/>
          <c:order val="1"/>
          <c:tx>
            <c:strRef>
              <c:f>'GMOSlide deck asset classes'!$C$3</c:f>
              <c:strCache>
                <c:ptCount val="1"/>
                <c:pt idx="0">
                  <c:v>Equities</c:v>
                </c:pt>
              </c:strCache>
            </c:strRef>
          </c:tx>
          <c:spPr>
            <a:solidFill>
              <a:schemeClr val="accent4"/>
            </a:solidFill>
            <a:ln>
              <a:noFill/>
            </a:ln>
            <a:effectLst/>
          </c:spPr>
          <c:invertIfNegative val="0"/>
          <c:cat>
            <c:strRef>
              <c:f>'GMOSlide deck asset classes'!$A$4:$A$7</c:f>
              <c:strCache>
                <c:ptCount val="4"/>
                <c:pt idx="0">
                  <c:v>Global Growth Rising And Inflation Rising</c:v>
                </c:pt>
                <c:pt idx="1">
                  <c:v>Global Growth Rising And Inflation Falling</c:v>
                </c:pt>
                <c:pt idx="2">
                  <c:v>Global Growth Falling And Inflation Rising</c:v>
                </c:pt>
                <c:pt idx="3">
                  <c:v>Global Growth Falling And Inflation Falling</c:v>
                </c:pt>
              </c:strCache>
            </c:strRef>
          </c:cat>
          <c:val>
            <c:numRef>
              <c:f>'GMOSlide deck asset classes'!$C$4:$C$7</c:f>
              <c:numCache>
                <c:formatCode>0.00%</c:formatCode>
                <c:ptCount val="4"/>
                <c:pt idx="0">
                  <c:v>0.17050000000000001</c:v>
                </c:pt>
                <c:pt idx="1">
                  <c:v>0.19259999999999999</c:v>
                </c:pt>
                <c:pt idx="2">
                  <c:v>-1.8700000000000001E-2</c:v>
                </c:pt>
                <c:pt idx="3">
                  <c:v>0.1008</c:v>
                </c:pt>
              </c:numCache>
            </c:numRef>
          </c:val>
          <c:extLst>
            <c:ext xmlns:c16="http://schemas.microsoft.com/office/drawing/2014/chart" uri="{C3380CC4-5D6E-409C-BE32-E72D297353CC}">
              <c16:uniqueId val="{00000001-DAD9-46E1-9706-44CF0FED9776}"/>
            </c:ext>
          </c:extLst>
        </c:ser>
        <c:ser>
          <c:idx val="2"/>
          <c:order val="2"/>
          <c:tx>
            <c:strRef>
              <c:f>'GMOSlide deck asset classes'!$D$3</c:f>
              <c:strCache>
                <c:ptCount val="1"/>
                <c:pt idx="0">
                  <c:v>Commodities</c:v>
                </c:pt>
              </c:strCache>
            </c:strRef>
          </c:tx>
          <c:spPr>
            <a:solidFill>
              <a:schemeClr val="accent1"/>
            </a:solidFill>
            <a:ln>
              <a:noFill/>
            </a:ln>
            <a:effectLst/>
          </c:spPr>
          <c:invertIfNegative val="0"/>
          <c:cat>
            <c:strRef>
              <c:f>'GMOSlide deck asset classes'!$A$4:$A$7</c:f>
              <c:strCache>
                <c:ptCount val="4"/>
                <c:pt idx="0">
                  <c:v>Global Growth Rising And Inflation Rising</c:v>
                </c:pt>
                <c:pt idx="1">
                  <c:v>Global Growth Rising And Inflation Falling</c:v>
                </c:pt>
                <c:pt idx="2">
                  <c:v>Global Growth Falling And Inflation Rising</c:v>
                </c:pt>
                <c:pt idx="3">
                  <c:v>Global Growth Falling And Inflation Falling</c:v>
                </c:pt>
              </c:strCache>
            </c:strRef>
          </c:cat>
          <c:val>
            <c:numRef>
              <c:f>'GMOSlide deck asset classes'!$D$4:$D$7</c:f>
              <c:numCache>
                <c:formatCode>0.00%</c:formatCode>
                <c:ptCount val="4"/>
                <c:pt idx="0">
                  <c:v>6.59E-2</c:v>
                </c:pt>
                <c:pt idx="1">
                  <c:v>2.2000000000000001E-3</c:v>
                </c:pt>
                <c:pt idx="2">
                  <c:v>-4.7500000000000001E-2</c:v>
                </c:pt>
                <c:pt idx="3">
                  <c:v>-0.11</c:v>
                </c:pt>
              </c:numCache>
            </c:numRef>
          </c:val>
          <c:extLst>
            <c:ext xmlns:c16="http://schemas.microsoft.com/office/drawing/2014/chart" uri="{C3380CC4-5D6E-409C-BE32-E72D297353CC}">
              <c16:uniqueId val="{00000002-DAD9-46E1-9706-44CF0FED9776}"/>
            </c:ext>
          </c:extLst>
        </c:ser>
        <c:ser>
          <c:idx val="3"/>
          <c:order val="3"/>
          <c:tx>
            <c:strRef>
              <c:f>'GMOSlide deck asset classes'!$E$3</c:f>
              <c:strCache>
                <c:ptCount val="1"/>
                <c:pt idx="0">
                  <c:v>Alternatives</c:v>
                </c:pt>
              </c:strCache>
            </c:strRef>
          </c:tx>
          <c:spPr>
            <a:solidFill>
              <a:schemeClr val="tx2"/>
            </a:solidFill>
            <a:ln>
              <a:noFill/>
            </a:ln>
            <a:effectLst/>
          </c:spPr>
          <c:invertIfNegative val="0"/>
          <c:cat>
            <c:strRef>
              <c:f>'GMOSlide deck asset classes'!$A$4:$A$7</c:f>
              <c:strCache>
                <c:ptCount val="4"/>
                <c:pt idx="0">
                  <c:v>Global Growth Rising And Inflation Rising</c:v>
                </c:pt>
                <c:pt idx="1">
                  <c:v>Global Growth Rising And Inflation Falling</c:v>
                </c:pt>
                <c:pt idx="2">
                  <c:v>Global Growth Falling And Inflation Rising</c:v>
                </c:pt>
                <c:pt idx="3">
                  <c:v>Global Growth Falling And Inflation Falling</c:v>
                </c:pt>
              </c:strCache>
            </c:strRef>
          </c:cat>
          <c:val>
            <c:numRef>
              <c:f>'GMOSlide deck asset classes'!$E$4:$E$7</c:f>
              <c:numCache>
                <c:formatCode>0.00%</c:formatCode>
                <c:ptCount val="4"/>
                <c:pt idx="0">
                  <c:v>7.17E-2</c:v>
                </c:pt>
                <c:pt idx="1">
                  <c:v>7.51E-2</c:v>
                </c:pt>
                <c:pt idx="2">
                  <c:v>-1.06E-2</c:v>
                </c:pt>
                <c:pt idx="3">
                  <c:v>3.5099999999999999E-2</c:v>
                </c:pt>
              </c:numCache>
            </c:numRef>
          </c:val>
          <c:extLst>
            <c:ext xmlns:c16="http://schemas.microsoft.com/office/drawing/2014/chart" uri="{C3380CC4-5D6E-409C-BE32-E72D297353CC}">
              <c16:uniqueId val="{00000003-DAD9-46E1-9706-44CF0FED9776}"/>
            </c:ext>
          </c:extLst>
        </c:ser>
        <c:ser>
          <c:idx val="4"/>
          <c:order val="4"/>
          <c:tx>
            <c:strRef>
              <c:f>'GMOSlide deck asset classes'!$F$3</c:f>
              <c:strCache>
                <c:ptCount val="1"/>
                <c:pt idx="0">
                  <c:v>Gold</c:v>
                </c:pt>
              </c:strCache>
            </c:strRef>
          </c:tx>
          <c:spPr>
            <a:solidFill>
              <a:schemeClr val="accent6"/>
            </a:solidFill>
            <a:ln>
              <a:noFill/>
            </a:ln>
            <a:effectLst/>
          </c:spPr>
          <c:invertIfNegative val="0"/>
          <c:cat>
            <c:strRef>
              <c:f>'GMOSlide deck asset classes'!$A$4:$A$7</c:f>
              <c:strCache>
                <c:ptCount val="4"/>
                <c:pt idx="0">
                  <c:v>Global Growth Rising And Inflation Rising</c:v>
                </c:pt>
                <c:pt idx="1">
                  <c:v>Global Growth Rising And Inflation Falling</c:v>
                </c:pt>
                <c:pt idx="2">
                  <c:v>Global Growth Falling And Inflation Rising</c:v>
                </c:pt>
                <c:pt idx="3">
                  <c:v>Global Growth Falling And Inflation Falling</c:v>
                </c:pt>
              </c:strCache>
            </c:strRef>
          </c:cat>
          <c:val>
            <c:numRef>
              <c:f>'GMOSlide deck asset classes'!$F$4:$F$7</c:f>
              <c:numCache>
                <c:formatCode>0.00%</c:formatCode>
                <c:ptCount val="4"/>
                <c:pt idx="0">
                  <c:v>9.4700000000000006E-2</c:v>
                </c:pt>
                <c:pt idx="1">
                  <c:v>4.19E-2</c:v>
                </c:pt>
                <c:pt idx="2">
                  <c:v>0.13919999999999999</c:v>
                </c:pt>
                <c:pt idx="3">
                  <c:v>0.1265</c:v>
                </c:pt>
              </c:numCache>
            </c:numRef>
          </c:val>
          <c:extLst>
            <c:ext xmlns:c16="http://schemas.microsoft.com/office/drawing/2014/chart" uri="{C3380CC4-5D6E-409C-BE32-E72D297353CC}">
              <c16:uniqueId val="{00000004-DAD9-46E1-9706-44CF0FED9776}"/>
            </c:ext>
          </c:extLst>
        </c:ser>
        <c:dLbls>
          <c:showLegendKey val="0"/>
          <c:showVal val="0"/>
          <c:showCatName val="0"/>
          <c:showSerName val="0"/>
          <c:showPercent val="0"/>
          <c:showBubbleSize val="0"/>
        </c:dLbls>
        <c:gapWidth val="219"/>
        <c:overlap val="-27"/>
        <c:axId val="518325552"/>
        <c:axId val="518331456"/>
      </c:barChart>
      <c:catAx>
        <c:axId val="518325552"/>
        <c:scaling>
          <c:orientation val="minMax"/>
        </c:scaling>
        <c:delete val="0"/>
        <c:axPos val="b"/>
        <c:numFmt formatCode="General" sourceLinked="1"/>
        <c:majorTickMark val="none"/>
        <c:minorTickMark val="none"/>
        <c:tickLblPos val="low"/>
        <c:spPr>
          <a:noFill/>
          <a:ln w="95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18331456"/>
        <c:crosses val="autoZero"/>
        <c:auto val="1"/>
        <c:lblAlgn val="ctr"/>
        <c:lblOffset val="100"/>
        <c:noMultiLvlLbl val="0"/>
      </c:catAx>
      <c:valAx>
        <c:axId val="518331456"/>
        <c:scaling>
          <c:orientation val="minMax"/>
          <c:min val="-0.1"/>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GB" dirty="0"/>
                  <a:t>Returns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1832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232702107204041"/>
          <c:y val="3.7847060943333531E-2"/>
          <c:w val="0.53527830508566898"/>
          <c:h val="0.9343747518913309"/>
        </c:manualLayout>
      </c:layout>
      <c:doughnutChart>
        <c:varyColors val="1"/>
        <c:ser>
          <c:idx val="1"/>
          <c:order val="1"/>
          <c:spPr>
            <a:ln w="12700">
              <a:solidFill>
                <a:srgbClr val="FFFFFF"/>
              </a:solidFill>
            </a:ln>
          </c:spPr>
          <c:dPt>
            <c:idx val="0"/>
            <c:bubble3D val="0"/>
            <c:spPr>
              <a:solidFill>
                <a:srgbClr val="0083B3"/>
              </a:solidFill>
              <a:ln w="12700">
                <a:solidFill>
                  <a:srgbClr val="FFFFFF"/>
                </a:solidFill>
              </a:ln>
            </c:spPr>
            <c:extLst>
              <c:ext xmlns:c16="http://schemas.microsoft.com/office/drawing/2014/chart" uri="{C3380CC4-5D6E-409C-BE32-E72D297353CC}">
                <c16:uniqueId val="{00000001-182E-4CDA-89E4-660B84CA9A4F}"/>
              </c:ext>
            </c:extLst>
          </c:dPt>
          <c:dPt>
            <c:idx val="1"/>
            <c:bubble3D val="0"/>
            <c:spPr>
              <a:solidFill>
                <a:srgbClr val="00759E"/>
              </a:solidFill>
              <a:ln w="12700">
                <a:solidFill>
                  <a:srgbClr val="FFFFFF"/>
                </a:solidFill>
              </a:ln>
            </c:spPr>
            <c:extLst>
              <c:ext xmlns:c16="http://schemas.microsoft.com/office/drawing/2014/chart" uri="{C3380CC4-5D6E-409C-BE32-E72D297353CC}">
                <c16:uniqueId val="{00000003-182E-4CDA-89E4-660B84CA9A4F}"/>
              </c:ext>
            </c:extLst>
          </c:dPt>
          <c:dPt>
            <c:idx val="6"/>
            <c:bubble3D val="0"/>
            <c:spPr>
              <a:solidFill>
                <a:srgbClr val="193043"/>
              </a:solidFill>
              <a:ln w="12700">
                <a:solidFill>
                  <a:srgbClr val="FFFFFF"/>
                </a:solidFill>
              </a:ln>
            </c:spPr>
            <c:extLst>
              <c:ext xmlns:c16="http://schemas.microsoft.com/office/drawing/2014/chart" uri="{C3380CC4-5D6E-409C-BE32-E72D297353CC}">
                <c16:uniqueId val="{00000005-182E-4CDA-89E4-660B84CA9A4F}"/>
              </c:ext>
            </c:extLst>
          </c:dPt>
          <c:dPt>
            <c:idx val="7"/>
            <c:bubble3D val="0"/>
            <c:spPr>
              <a:solidFill>
                <a:srgbClr val="B1B3B6"/>
              </a:solidFill>
              <a:ln w="12700">
                <a:solidFill>
                  <a:srgbClr val="FFFFFF"/>
                </a:solidFill>
              </a:ln>
            </c:spPr>
            <c:extLst>
              <c:ext xmlns:c16="http://schemas.microsoft.com/office/drawing/2014/chart" uri="{C3380CC4-5D6E-409C-BE32-E72D297353CC}">
                <c16:uniqueId val="{00000007-182E-4CDA-89E4-660B84CA9A4F}"/>
              </c:ext>
            </c:extLst>
          </c:dPt>
          <c:dPt>
            <c:idx val="11"/>
            <c:bubble3D val="0"/>
            <c:spPr>
              <a:solidFill>
                <a:schemeClr val="accent6"/>
              </a:solidFill>
              <a:ln w="12700">
                <a:solidFill>
                  <a:srgbClr val="FFFFFF"/>
                </a:solidFill>
              </a:ln>
            </c:spPr>
            <c:extLst>
              <c:ext xmlns:c16="http://schemas.microsoft.com/office/drawing/2014/chart" uri="{C3380CC4-5D6E-409C-BE32-E72D297353CC}">
                <c16:uniqueId val="{00000009-182E-4CDA-89E4-660B84CA9A4F}"/>
              </c:ext>
            </c:extLst>
          </c:dPt>
          <c:val>
            <c:numRef>
              <c:f>'Chart 56'!$L$28:$L$39</c:f>
              <c:numCache>
                <c:formatCode>General</c:formatCode>
                <c:ptCount val="12"/>
                <c:pt idx="0" formatCode="0">
                  <c:v>41.940579026523309</c:v>
                </c:pt>
                <c:pt idx="7" formatCode="0">
                  <c:v>36.337961298958923</c:v>
                </c:pt>
                <c:pt idx="9" formatCode="0">
                  <c:v>21.721459674517771</c:v>
                </c:pt>
              </c:numCache>
            </c:numRef>
          </c:val>
          <c:extLst>
            <c:ext xmlns:c16="http://schemas.microsoft.com/office/drawing/2014/chart" uri="{C3380CC4-5D6E-409C-BE32-E72D297353CC}">
              <c16:uniqueId val="{0000000A-182E-4CDA-89E4-660B84CA9A4F}"/>
            </c:ext>
          </c:extLst>
        </c:ser>
        <c:ser>
          <c:idx val="0"/>
          <c:order val="0"/>
          <c:spPr>
            <a:solidFill>
              <a:srgbClr val="00759E">
                <a:alpha val="65000"/>
              </a:srgbClr>
            </a:solidFill>
            <a:ln w="12700">
              <a:solidFill>
                <a:srgbClr val="FFFFFF"/>
              </a:solidFill>
            </a:ln>
          </c:spPr>
          <c:dPt>
            <c:idx val="0"/>
            <c:bubble3D val="0"/>
            <c:spPr>
              <a:solidFill>
                <a:srgbClr val="CDE3FB"/>
              </a:solidFill>
              <a:ln w="12700">
                <a:solidFill>
                  <a:srgbClr val="FFFFFF"/>
                </a:solidFill>
              </a:ln>
            </c:spPr>
            <c:extLst>
              <c:ext xmlns:c16="http://schemas.microsoft.com/office/drawing/2014/chart" uri="{C3380CC4-5D6E-409C-BE32-E72D297353CC}">
                <c16:uniqueId val="{0000000C-182E-4CDA-89E4-660B84CA9A4F}"/>
              </c:ext>
            </c:extLst>
          </c:dPt>
          <c:dPt>
            <c:idx val="1"/>
            <c:bubble3D val="0"/>
            <c:spPr>
              <a:solidFill>
                <a:srgbClr val="CDE3FB"/>
              </a:solidFill>
              <a:ln w="12700">
                <a:solidFill>
                  <a:srgbClr val="FFFFFF"/>
                </a:solidFill>
              </a:ln>
            </c:spPr>
            <c:extLst>
              <c:ext xmlns:c16="http://schemas.microsoft.com/office/drawing/2014/chart" uri="{C3380CC4-5D6E-409C-BE32-E72D297353CC}">
                <c16:uniqueId val="{0000000E-182E-4CDA-89E4-660B84CA9A4F}"/>
              </c:ext>
            </c:extLst>
          </c:dPt>
          <c:dPt>
            <c:idx val="2"/>
            <c:bubble3D val="0"/>
            <c:spPr>
              <a:solidFill>
                <a:srgbClr val="CDE3FB"/>
              </a:solidFill>
              <a:ln w="12700">
                <a:solidFill>
                  <a:srgbClr val="FFFFFF"/>
                </a:solidFill>
              </a:ln>
            </c:spPr>
            <c:extLst>
              <c:ext xmlns:c16="http://schemas.microsoft.com/office/drawing/2014/chart" uri="{C3380CC4-5D6E-409C-BE32-E72D297353CC}">
                <c16:uniqueId val="{00000010-182E-4CDA-89E4-660B84CA9A4F}"/>
              </c:ext>
            </c:extLst>
          </c:dPt>
          <c:dPt>
            <c:idx val="3"/>
            <c:bubble3D val="0"/>
            <c:spPr>
              <a:solidFill>
                <a:srgbClr val="CDE3FB"/>
              </a:solidFill>
              <a:ln w="12700">
                <a:solidFill>
                  <a:srgbClr val="FFFFFF"/>
                </a:solidFill>
              </a:ln>
            </c:spPr>
            <c:extLst>
              <c:ext xmlns:c16="http://schemas.microsoft.com/office/drawing/2014/chart" uri="{C3380CC4-5D6E-409C-BE32-E72D297353CC}">
                <c16:uniqueId val="{00000012-182E-4CDA-89E4-660B84CA9A4F}"/>
              </c:ext>
            </c:extLst>
          </c:dPt>
          <c:dPt>
            <c:idx val="4"/>
            <c:bubble3D val="0"/>
            <c:spPr>
              <a:solidFill>
                <a:srgbClr val="CDE3FB"/>
              </a:solidFill>
              <a:ln w="12700">
                <a:solidFill>
                  <a:srgbClr val="FFFFFF"/>
                </a:solidFill>
              </a:ln>
            </c:spPr>
            <c:extLst>
              <c:ext xmlns:c16="http://schemas.microsoft.com/office/drawing/2014/chart" uri="{C3380CC4-5D6E-409C-BE32-E72D297353CC}">
                <c16:uniqueId val="{00000014-182E-4CDA-89E4-660B84CA9A4F}"/>
              </c:ext>
            </c:extLst>
          </c:dPt>
          <c:dPt>
            <c:idx val="5"/>
            <c:bubble3D val="0"/>
            <c:spPr>
              <a:solidFill>
                <a:srgbClr val="CDE3FB"/>
              </a:solidFill>
              <a:ln w="12700">
                <a:solidFill>
                  <a:srgbClr val="FFFFFF"/>
                </a:solidFill>
              </a:ln>
            </c:spPr>
            <c:extLst>
              <c:ext xmlns:c16="http://schemas.microsoft.com/office/drawing/2014/chart" uri="{C3380CC4-5D6E-409C-BE32-E72D297353CC}">
                <c16:uniqueId val="{00000016-182E-4CDA-89E4-660B84CA9A4F}"/>
              </c:ext>
            </c:extLst>
          </c:dPt>
          <c:dPt>
            <c:idx val="6"/>
            <c:bubble3D val="0"/>
            <c:spPr>
              <a:solidFill>
                <a:srgbClr val="CDE3FB"/>
              </a:solidFill>
              <a:ln w="12700">
                <a:solidFill>
                  <a:srgbClr val="FFFFFF"/>
                </a:solidFill>
              </a:ln>
            </c:spPr>
            <c:extLst>
              <c:ext xmlns:c16="http://schemas.microsoft.com/office/drawing/2014/chart" uri="{C3380CC4-5D6E-409C-BE32-E72D297353CC}">
                <c16:uniqueId val="{00000018-182E-4CDA-89E4-660B84CA9A4F}"/>
              </c:ext>
            </c:extLst>
          </c:dPt>
          <c:dPt>
            <c:idx val="7"/>
            <c:bubble3D val="0"/>
            <c:spPr>
              <a:solidFill>
                <a:srgbClr val="E5E5E5"/>
              </a:solidFill>
              <a:ln w="12700">
                <a:solidFill>
                  <a:srgbClr val="FFFFFF"/>
                </a:solidFill>
              </a:ln>
            </c:spPr>
            <c:extLst>
              <c:ext xmlns:c16="http://schemas.microsoft.com/office/drawing/2014/chart" uri="{C3380CC4-5D6E-409C-BE32-E72D297353CC}">
                <c16:uniqueId val="{0000001A-182E-4CDA-89E4-660B84CA9A4F}"/>
              </c:ext>
            </c:extLst>
          </c:dPt>
          <c:dPt>
            <c:idx val="8"/>
            <c:bubble3D val="0"/>
            <c:spPr>
              <a:solidFill>
                <a:srgbClr val="E5E5E5"/>
              </a:solidFill>
              <a:ln w="12700">
                <a:solidFill>
                  <a:srgbClr val="FFFFFF"/>
                </a:solidFill>
              </a:ln>
            </c:spPr>
            <c:extLst>
              <c:ext xmlns:c16="http://schemas.microsoft.com/office/drawing/2014/chart" uri="{C3380CC4-5D6E-409C-BE32-E72D297353CC}">
                <c16:uniqueId val="{0000001C-182E-4CDA-89E4-660B84CA9A4F}"/>
              </c:ext>
            </c:extLst>
          </c:dPt>
          <c:dPt>
            <c:idx val="9"/>
            <c:bubble3D val="0"/>
            <c:spPr>
              <a:solidFill>
                <a:srgbClr val="BBBBBD"/>
              </a:solidFill>
              <a:ln w="12700">
                <a:solidFill>
                  <a:srgbClr val="FFFFFF"/>
                </a:solidFill>
              </a:ln>
            </c:spPr>
            <c:extLst>
              <c:ext xmlns:c16="http://schemas.microsoft.com/office/drawing/2014/chart" uri="{C3380CC4-5D6E-409C-BE32-E72D297353CC}">
                <c16:uniqueId val="{0000001E-182E-4CDA-89E4-660B84CA9A4F}"/>
              </c:ext>
            </c:extLst>
          </c:dPt>
          <c:dPt>
            <c:idx val="10"/>
            <c:bubble3D val="0"/>
            <c:spPr>
              <a:solidFill>
                <a:srgbClr val="BBBBBD"/>
              </a:solidFill>
              <a:ln w="12700">
                <a:solidFill>
                  <a:srgbClr val="FFFFFF"/>
                </a:solidFill>
              </a:ln>
            </c:spPr>
            <c:extLst>
              <c:ext xmlns:c16="http://schemas.microsoft.com/office/drawing/2014/chart" uri="{C3380CC4-5D6E-409C-BE32-E72D297353CC}">
                <c16:uniqueId val="{00000020-182E-4CDA-89E4-660B84CA9A4F}"/>
              </c:ext>
            </c:extLst>
          </c:dPt>
          <c:dPt>
            <c:idx val="11"/>
            <c:bubble3D val="0"/>
            <c:spPr>
              <a:solidFill>
                <a:srgbClr val="BBBBBD"/>
              </a:solidFill>
              <a:ln w="12700">
                <a:solidFill>
                  <a:srgbClr val="FFFFFF"/>
                </a:solidFill>
              </a:ln>
            </c:spPr>
            <c:extLst>
              <c:ext xmlns:c16="http://schemas.microsoft.com/office/drawing/2014/chart" uri="{C3380CC4-5D6E-409C-BE32-E72D297353CC}">
                <c16:uniqueId val="{00000022-182E-4CDA-89E4-660B84CA9A4F}"/>
              </c:ext>
            </c:extLst>
          </c:dPt>
          <c:val>
            <c:numRef>
              <c:f>'Chart 56'!$K$28:$K$39</c:f>
              <c:numCache>
                <c:formatCode>0.0</c:formatCode>
                <c:ptCount val="12"/>
                <c:pt idx="0">
                  <c:v>1.7143389182311672</c:v>
                </c:pt>
                <c:pt idx="1">
                  <c:v>2.2488204651261281</c:v>
                </c:pt>
                <c:pt idx="2">
                  <c:v>14.544993170145069</c:v>
                </c:pt>
                <c:pt idx="3">
                  <c:v>9.1738171145569236</c:v>
                </c:pt>
                <c:pt idx="4">
                  <c:v>3.312309882168992</c:v>
                </c:pt>
                <c:pt idx="5">
                  <c:v>7.5094420090806375</c:v>
                </c:pt>
                <c:pt idx="6">
                  <c:v>3.4368574672143888</c:v>
                </c:pt>
                <c:pt idx="7" formatCode="0">
                  <c:v>28.726065562183422</c:v>
                </c:pt>
                <c:pt idx="8" formatCode="0">
                  <c:v>7.6118957367755016</c:v>
                </c:pt>
                <c:pt idx="9" formatCode="0">
                  <c:v>8.0899640491842746</c:v>
                </c:pt>
                <c:pt idx="10" formatCode="0">
                  <c:v>10.631495625333496</c:v>
                </c:pt>
                <c:pt idx="11" formatCode="0">
                  <c:v>3</c:v>
                </c:pt>
              </c:numCache>
            </c:numRef>
          </c:val>
          <c:extLst>
            <c:ext xmlns:c16="http://schemas.microsoft.com/office/drawing/2014/chart" uri="{C3380CC4-5D6E-409C-BE32-E72D297353CC}">
              <c16:uniqueId val="{00000023-182E-4CDA-89E4-660B84CA9A4F}"/>
            </c:ext>
          </c:extLst>
        </c:ser>
        <c:dLbls>
          <c:showLegendKey val="0"/>
          <c:showVal val="0"/>
          <c:showCatName val="0"/>
          <c:showSerName val="0"/>
          <c:showPercent val="0"/>
          <c:showBubbleSize val="0"/>
          <c:showLeaderLines val="1"/>
        </c:dLbls>
        <c:firstSliceAng val="0"/>
        <c:holeSize val="53"/>
      </c:doughnutChart>
    </c:plotArea>
    <c:plotVisOnly val="1"/>
    <c:dispBlanksAs val="gap"/>
    <c:showDLblsOverMax val="0"/>
  </c:chart>
  <c:spPr>
    <a:noFill/>
    <a:ln>
      <a:noFill/>
    </a:ln>
  </c:spPr>
  <c:txPr>
    <a:bodyPr/>
    <a:lstStyle/>
    <a:p>
      <a:pPr>
        <a:defRPr>
          <a:solidFill>
            <a:srgbClr val="6D6E7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0.36336</cdr:x>
      <cdr:y>0.3796</cdr:y>
    </cdr:from>
    <cdr:to>
      <cdr:x>0.59782</cdr:x>
      <cdr:y>0.61714</cdr:y>
    </cdr:to>
    <cdr:sp macro="" textlink="">
      <cdr:nvSpPr>
        <cdr:cNvPr id="3" name="TextBox 3"/>
        <cdr:cNvSpPr txBox="1"/>
      </cdr:nvSpPr>
      <cdr:spPr>
        <a:xfrm xmlns:a="http://schemas.openxmlformats.org/drawingml/2006/main">
          <a:off x="2545023" y="1530235"/>
          <a:ext cx="1642188" cy="95759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500" b="1" dirty="0">
              <a:solidFill>
                <a:srgbClr val="6D6E71"/>
              </a:solidFill>
              <a:latin typeface="Arial" panose="020B0604020202020204" pitchFamily="34" charset="0"/>
              <a:cs typeface="Arial" panose="020B0604020202020204" pitchFamily="34" charset="0"/>
            </a:rPr>
            <a:t>Global </a:t>
          </a:r>
          <a:r>
            <a:rPr lang="en-GB" sz="1500" b="1" dirty="0" err="1">
              <a:solidFill>
                <a:srgbClr val="6D6E71"/>
              </a:solidFill>
              <a:latin typeface="Arial" panose="020B0604020202020204" pitchFamily="34" charset="0"/>
              <a:cs typeface="Arial" panose="020B0604020202020204" pitchFamily="34" charset="0"/>
            </a:rPr>
            <a:t>multi-asset</a:t>
          </a:r>
          <a:r>
            <a:rPr lang="en-GB" sz="1500" b="1" baseline="0" dirty="0">
              <a:solidFill>
                <a:srgbClr val="6D6E71"/>
              </a:solidFill>
              <a:latin typeface="Arial" panose="020B0604020202020204" pitchFamily="34" charset="0"/>
              <a:cs typeface="Arial" panose="020B0604020202020204" pitchFamily="34" charset="0"/>
            </a:rPr>
            <a:t> income</a:t>
          </a:r>
          <a:endParaRPr lang="en-GB" sz="1500" b="1" dirty="0">
            <a:solidFill>
              <a:srgbClr val="6D6E7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2"/>
            <a:ext cx="3056614" cy="428173"/>
          </a:xfrm>
          <a:prstGeom prst="rect">
            <a:avLst/>
          </a:prstGeom>
          <a:noFill/>
          <a:ln w="9525">
            <a:noFill/>
            <a:miter lim="800000"/>
            <a:headEnd/>
            <a:tailEnd/>
          </a:ln>
        </p:spPr>
        <p:txBody>
          <a:bodyPr vert="horz" wrap="square" lIns="84216" tIns="42107" rIns="84216" bIns="42107" numCol="1" anchor="t" anchorCtr="0" compatLnSpc="1">
            <a:prstTxWarp prst="textNoShape">
              <a:avLst/>
            </a:prstTxWarp>
          </a:bodyPr>
          <a:lstStyle>
            <a:lvl1pPr defTabSz="843012">
              <a:defRPr sz="1200" baseline="0">
                <a:solidFill>
                  <a:schemeClr val="tx1"/>
                </a:solidFill>
                <a:latin typeface="Times New Roman" pitchFamily="18" charset="0"/>
              </a:defRPr>
            </a:lvl1pPr>
          </a:lstStyle>
          <a:p>
            <a:endParaRPr lang="en-US"/>
          </a:p>
        </p:txBody>
      </p:sp>
      <p:sp>
        <p:nvSpPr>
          <p:cNvPr id="34819" name="Rectangle 3"/>
          <p:cNvSpPr>
            <a:spLocks noGrp="1" noChangeArrowheads="1"/>
          </p:cNvSpPr>
          <p:nvPr>
            <p:ph type="dt" sz="quarter" idx="1"/>
          </p:nvPr>
        </p:nvSpPr>
        <p:spPr bwMode="auto">
          <a:xfrm>
            <a:off x="3939055" y="2"/>
            <a:ext cx="3050065" cy="428173"/>
          </a:xfrm>
          <a:prstGeom prst="rect">
            <a:avLst/>
          </a:prstGeom>
          <a:noFill/>
          <a:ln w="9525">
            <a:noFill/>
            <a:miter lim="800000"/>
            <a:headEnd/>
            <a:tailEnd/>
          </a:ln>
        </p:spPr>
        <p:txBody>
          <a:bodyPr vert="horz" wrap="square" lIns="84216" tIns="42107" rIns="84216" bIns="42107" numCol="1" anchor="t" anchorCtr="0" compatLnSpc="1">
            <a:prstTxWarp prst="textNoShape">
              <a:avLst/>
            </a:prstTxWarp>
          </a:bodyPr>
          <a:lstStyle>
            <a:lvl1pPr algn="r" defTabSz="843012">
              <a:defRPr sz="1200" baseline="0">
                <a:solidFill>
                  <a:schemeClr val="tx1"/>
                </a:solidFill>
                <a:latin typeface="Times New Roman" pitchFamily="18" charset="0"/>
              </a:defRPr>
            </a:lvl1pPr>
          </a:lstStyle>
          <a:p>
            <a:endParaRPr lang="en-US"/>
          </a:p>
        </p:txBody>
      </p:sp>
      <p:sp>
        <p:nvSpPr>
          <p:cNvPr id="34820" name="Rectangle 4"/>
          <p:cNvSpPr>
            <a:spLocks noGrp="1" noChangeArrowheads="1"/>
          </p:cNvSpPr>
          <p:nvPr>
            <p:ph type="ftr" sz="quarter" idx="2"/>
          </p:nvPr>
        </p:nvSpPr>
        <p:spPr bwMode="auto">
          <a:xfrm>
            <a:off x="0" y="8805786"/>
            <a:ext cx="3056614" cy="506968"/>
          </a:xfrm>
          <a:prstGeom prst="rect">
            <a:avLst/>
          </a:prstGeom>
          <a:noFill/>
          <a:ln w="9525">
            <a:noFill/>
            <a:miter lim="800000"/>
            <a:headEnd/>
            <a:tailEnd/>
          </a:ln>
        </p:spPr>
        <p:txBody>
          <a:bodyPr vert="horz" wrap="square" lIns="84216" tIns="42107" rIns="84216" bIns="42107" numCol="1" anchor="b" anchorCtr="0" compatLnSpc="1">
            <a:prstTxWarp prst="textNoShape">
              <a:avLst/>
            </a:prstTxWarp>
          </a:bodyPr>
          <a:lstStyle>
            <a:lvl1pPr defTabSz="843012">
              <a:defRPr sz="1200" baseline="0">
                <a:solidFill>
                  <a:schemeClr val="tx1"/>
                </a:solidFill>
                <a:latin typeface="Times New Roman" pitchFamily="18" charset="0"/>
              </a:defRPr>
            </a:lvl1pPr>
          </a:lstStyle>
          <a:p>
            <a:endParaRPr lang="en-US"/>
          </a:p>
        </p:txBody>
      </p:sp>
      <p:sp>
        <p:nvSpPr>
          <p:cNvPr id="34821" name="Rectangle 5"/>
          <p:cNvSpPr>
            <a:spLocks noGrp="1" noChangeArrowheads="1"/>
          </p:cNvSpPr>
          <p:nvPr>
            <p:ph type="sldNum" sz="quarter" idx="3"/>
          </p:nvPr>
        </p:nvSpPr>
        <p:spPr bwMode="auto">
          <a:xfrm>
            <a:off x="3939055" y="8805786"/>
            <a:ext cx="3050065" cy="506968"/>
          </a:xfrm>
          <a:prstGeom prst="rect">
            <a:avLst/>
          </a:prstGeom>
          <a:noFill/>
          <a:ln w="9525">
            <a:noFill/>
            <a:miter lim="800000"/>
            <a:headEnd/>
            <a:tailEnd/>
          </a:ln>
        </p:spPr>
        <p:txBody>
          <a:bodyPr vert="horz" wrap="square" lIns="84216" tIns="42107" rIns="84216" bIns="42107" numCol="1" anchor="b" anchorCtr="0" compatLnSpc="1">
            <a:prstTxWarp prst="textNoShape">
              <a:avLst/>
            </a:prstTxWarp>
          </a:bodyPr>
          <a:lstStyle>
            <a:lvl1pPr algn="r" defTabSz="843012">
              <a:defRPr sz="1200" baseline="0">
                <a:solidFill>
                  <a:schemeClr val="tx1"/>
                </a:solidFill>
                <a:latin typeface="Times New Roman" pitchFamily="18" charset="0"/>
              </a:defRPr>
            </a:lvl1pPr>
          </a:lstStyle>
          <a:p>
            <a:fld id="{404556CF-8BB5-48AC-8145-041277D1199C}" type="slidenum">
              <a:rPr lang="en-US"/>
              <a:pPr/>
              <a:t>‹#›</a:t>
            </a:fld>
            <a:endParaRPr lang="en-US"/>
          </a:p>
        </p:txBody>
      </p:sp>
    </p:spTree>
    <p:extLst>
      <p:ext uri="{BB962C8B-B14F-4D97-AF65-F5344CB8AC3E}">
        <p14:creationId xmlns:p14="http://schemas.microsoft.com/office/powerpoint/2010/main" val="22522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2"/>
            <a:ext cx="3056614" cy="428173"/>
          </a:xfrm>
          <a:prstGeom prst="rect">
            <a:avLst/>
          </a:prstGeom>
          <a:noFill/>
          <a:ln w="9525">
            <a:noFill/>
            <a:miter lim="800000"/>
            <a:headEnd/>
            <a:tailEnd/>
          </a:ln>
        </p:spPr>
        <p:txBody>
          <a:bodyPr vert="horz" wrap="square" lIns="84216" tIns="42107" rIns="84216" bIns="42107" numCol="1" anchor="t" anchorCtr="0" compatLnSpc="1">
            <a:prstTxWarp prst="textNoShape">
              <a:avLst/>
            </a:prstTxWarp>
          </a:bodyPr>
          <a:lstStyle>
            <a:lvl1pPr defTabSz="843012">
              <a:defRPr sz="1200" baseline="0">
                <a:solidFill>
                  <a:schemeClr val="tx1"/>
                </a:solidFill>
                <a:latin typeface="Times New Roman" pitchFamily="18" charset="0"/>
              </a:defRPr>
            </a:lvl1pPr>
          </a:lstStyle>
          <a:p>
            <a:endParaRPr lang="en-US"/>
          </a:p>
        </p:txBody>
      </p:sp>
      <p:sp>
        <p:nvSpPr>
          <p:cNvPr id="10243" name="Rectangle 3"/>
          <p:cNvSpPr>
            <a:spLocks noGrp="1" noChangeArrowheads="1"/>
          </p:cNvSpPr>
          <p:nvPr>
            <p:ph type="dt" idx="1"/>
          </p:nvPr>
        </p:nvSpPr>
        <p:spPr bwMode="auto">
          <a:xfrm>
            <a:off x="3939055" y="2"/>
            <a:ext cx="3050065" cy="428173"/>
          </a:xfrm>
          <a:prstGeom prst="rect">
            <a:avLst/>
          </a:prstGeom>
          <a:noFill/>
          <a:ln w="9525">
            <a:noFill/>
            <a:miter lim="800000"/>
            <a:headEnd/>
            <a:tailEnd/>
          </a:ln>
        </p:spPr>
        <p:txBody>
          <a:bodyPr vert="horz" wrap="square" lIns="84216" tIns="42107" rIns="84216" bIns="42107" numCol="1" anchor="t" anchorCtr="0" compatLnSpc="1">
            <a:prstTxWarp prst="textNoShape">
              <a:avLst/>
            </a:prstTxWarp>
          </a:bodyPr>
          <a:lstStyle>
            <a:lvl1pPr algn="r" defTabSz="843012">
              <a:defRPr sz="1200" baseline="0">
                <a:solidFill>
                  <a:schemeClr val="tx1"/>
                </a:solidFill>
                <a:latin typeface="Times New Roman" pitchFamily="18" charset="0"/>
              </a:defRPr>
            </a:lvl1pPr>
          </a:lstStyle>
          <a:p>
            <a:endParaRPr lang="en-US"/>
          </a:p>
        </p:txBody>
      </p:sp>
      <p:sp>
        <p:nvSpPr>
          <p:cNvPr id="12292" name="Rectangle 4"/>
          <p:cNvSpPr>
            <a:spLocks noGrp="1" noRot="1" noChangeAspect="1" noChangeArrowheads="1" noTextEdit="1"/>
          </p:cNvSpPr>
          <p:nvPr>
            <p:ph type="sldImg" idx="2"/>
          </p:nvPr>
        </p:nvSpPr>
        <p:spPr bwMode="auto">
          <a:xfrm>
            <a:off x="1089025" y="719138"/>
            <a:ext cx="4903788" cy="3468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62664" y="4402151"/>
            <a:ext cx="5142379" cy="4192523"/>
          </a:xfrm>
          <a:prstGeom prst="rect">
            <a:avLst/>
          </a:prstGeom>
          <a:noFill/>
          <a:ln w="9525">
            <a:noFill/>
            <a:miter lim="800000"/>
            <a:headEnd/>
            <a:tailEnd/>
          </a:ln>
        </p:spPr>
        <p:txBody>
          <a:bodyPr vert="horz" wrap="square" lIns="84216" tIns="42107" rIns="84216" bIns="421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05786"/>
            <a:ext cx="3056614" cy="506968"/>
          </a:xfrm>
          <a:prstGeom prst="rect">
            <a:avLst/>
          </a:prstGeom>
          <a:noFill/>
          <a:ln w="9525">
            <a:noFill/>
            <a:miter lim="800000"/>
            <a:headEnd/>
            <a:tailEnd/>
          </a:ln>
        </p:spPr>
        <p:txBody>
          <a:bodyPr vert="horz" wrap="square" lIns="84216" tIns="42107" rIns="84216" bIns="42107" numCol="1" anchor="b" anchorCtr="0" compatLnSpc="1">
            <a:prstTxWarp prst="textNoShape">
              <a:avLst/>
            </a:prstTxWarp>
          </a:bodyPr>
          <a:lstStyle>
            <a:lvl1pPr defTabSz="843012">
              <a:defRPr sz="1200" baseline="0">
                <a:solidFill>
                  <a:schemeClr val="tx1"/>
                </a:solidFill>
                <a:latin typeface="Times New Roman" pitchFamily="18" charset="0"/>
              </a:defRPr>
            </a:lvl1pPr>
          </a:lstStyle>
          <a:p>
            <a:endParaRPr lang="en-US"/>
          </a:p>
        </p:txBody>
      </p:sp>
      <p:sp>
        <p:nvSpPr>
          <p:cNvPr id="10247" name="Rectangle 7"/>
          <p:cNvSpPr>
            <a:spLocks noGrp="1" noChangeArrowheads="1"/>
          </p:cNvSpPr>
          <p:nvPr>
            <p:ph type="sldNum" sz="quarter" idx="5"/>
          </p:nvPr>
        </p:nvSpPr>
        <p:spPr bwMode="auto">
          <a:xfrm>
            <a:off x="3939055" y="8805786"/>
            <a:ext cx="3050065" cy="506968"/>
          </a:xfrm>
          <a:prstGeom prst="rect">
            <a:avLst/>
          </a:prstGeom>
          <a:noFill/>
          <a:ln w="9525">
            <a:noFill/>
            <a:miter lim="800000"/>
            <a:headEnd/>
            <a:tailEnd/>
          </a:ln>
        </p:spPr>
        <p:txBody>
          <a:bodyPr vert="horz" wrap="square" lIns="84216" tIns="42107" rIns="84216" bIns="42107" numCol="1" anchor="b" anchorCtr="0" compatLnSpc="1">
            <a:prstTxWarp prst="textNoShape">
              <a:avLst/>
            </a:prstTxWarp>
          </a:bodyPr>
          <a:lstStyle>
            <a:lvl1pPr algn="r" defTabSz="843012">
              <a:defRPr sz="1200" baseline="0">
                <a:solidFill>
                  <a:schemeClr val="tx1"/>
                </a:solidFill>
                <a:latin typeface="Times New Roman" pitchFamily="18" charset="0"/>
              </a:defRPr>
            </a:lvl1pPr>
          </a:lstStyle>
          <a:p>
            <a:fld id="{01D6E36A-2F4D-472D-95A8-895E9DA0760E}" type="slidenum">
              <a:rPr lang="en-US"/>
              <a:pPr/>
              <a:t>‹#›</a:t>
            </a:fld>
            <a:endParaRPr lang="en-US"/>
          </a:p>
        </p:txBody>
      </p:sp>
    </p:spTree>
    <p:extLst>
      <p:ext uri="{BB962C8B-B14F-4D97-AF65-F5344CB8AC3E}">
        <p14:creationId xmlns:p14="http://schemas.microsoft.com/office/powerpoint/2010/main" val="3179183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939055" y="8805786"/>
            <a:ext cx="3050065" cy="506968"/>
          </a:xfrm>
          <a:prstGeom prst="rect">
            <a:avLst/>
          </a:prstGeom>
          <a:noFill/>
          <a:ln w="9525">
            <a:noFill/>
            <a:miter lim="800000"/>
            <a:headEnd/>
            <a:tailEnd/>
          </a:ln>
        </p:spPr>
        <p:txBody>
          <a:bodyPr lIns="84216" tIns="42107" rIns="84216" bIns="42107" anchor="b"/>
          <a:lstStyle/>
          <a:p>
            <a:pPr algn="r" defTabSz="843012"/>
            <a:fld id="{E2F4B9A5-EF64-4B5C-B54C-84748E71E058}" type="slidenum">
              <a:rPr lang="en-US" sz="1200" baseline="0">
                <a:solidFill>
                  <a:schemeClr val="tx1"/>
                </a:solidFill>
                <a:latin typeface="Times New Roman" pitchFamily="18" charset="0"/>
              </a:rPr>
              <a:pPr algn="r" defTabSz="843012"/>
              <a:t>1</a:t>
            </a:fld>
            <a:endParaRPr lang="en-US" sz="1200" baseline="0" dirty="0">
              <a:solidFill>
                <a:schemeClr val="tx1"/>
              </a:solidFill>
              <a:latin typeface="Times New Roman" pitchFamily="1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33897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ln/>
        </p:spPr>
        <p:txBody>
          <a:bodyPr/>
          <a:lstStyle/>
          <a:p>
            <a:endParaRPr lang="en-GB" altLang="en-US"/>
          </a:p>
        </p:txBody>
      </p:sp>
      <p:sp>
        <p:nvSpPr>
          <p:cNvPr id="19460" name="Slide Number Placeholder 3"/>
          <p:cNvSpPr>
            <a:spLocks noGrp="1"/>
          </p:cNvSpPr>
          <p:nvPr>
            <p:ph type="sldNum" sz="quarter" idx="5"/>
          </p:nvPr>
        </p:nvSpPr>
        <p:spPr>
          <a:noFill/>
        </p:spPr>
        <p:txBody>
          <a:bodyPr/>
          <a:lstStyle/>
          <a:p>
            <a:pPr marL="0" marR="0" lvl="0" indent="0" algn="r" defTabSz="874642" rtl="0" eaLnBrk="1" fontAlgn="base" latinLnBrk="0" hangingPunct="1">
              <a:lnSpc>
                <a:spcPct val="100000"/>
              </a:lnSpc>
              <a:spcBef>
                <a:spcPct val="0"/>
              </a:spcBef>
              <a:spcAft>
                <a:spcPct val="0"/>
              </a:spcAft>
              <a:buClrTx/>
              <a:buSzTx/>
              <a:buFontTx/>
              <a:buNone/>
              <a:tabLst/>
              <a:defRPr/>
            </a:pPr>
            <a:fld id="{7CA163F7-4DB8-4ABA-B0B5-E396FC3835B9}"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pPr marL="0" marR="0" lvl="0" indent="0" algn="r" defTabSz="874642"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54383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SLIDE</a:t>
            </a:r>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843012" rtl="0" eaLnBrk="1" fontAlgn="base" latinLnBrk="0" hangingPunct="1">
              <a:lnSpc>
                <a:spcPct val="100000"/>
              </a:lnSpc>
              <a:spcBef>
                <a:spcPct val="0"/>
              </a:spcBef>
              <a:spcAft>
                <a:spcPct val="0"/>
              </a:spcAft>
              <a:buClrTx/>
              <a:buSzTx/>
              <a:buFontTx/>
              <a:buNone/>
              <a:tabLst/>
              <a:defRPr/>
            </a:pPr>
            <a:fld id="{01D6E36A-2F4D-472D-95A8-895E9DA0760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843012"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068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843012" rtl="0" eaLnBrk="1" fontAlgn="base" latinLnBrk="0" hangingPunct="1">
              <a:lnSpc>
                <a:spcPct val="100000"/>
              </a:lnSpc>
              <a:spcBef>
                <a:spcPct val="0"/>
              </a:spcBef>
              <a:spcAft>
                <a:spcPct val="0"/>
              </a:spcAft>
              <a:buClrTx/>
              <a:buSzTx/>
              <a:buFontTx/>
              <a:buNone/>
              <a:tabLst/>
              <a:defRPr/>
            </a:pPr>
            <a:fld id="{01D6E36A-2F4D-472D-95A8-895E9DA0760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843012"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00778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Times New Roman" pitchFamily="18" charset="0"/>
                <a:ea typeface="+mn-ea"/>
                <a:cs typeface="+mn-cs"/>
              </a:rPr>
              <a:t>A quick overview of our views is as follows. </a:t>
            </a:r>
          </a:p>
          <a:p>
            <a:r>
              <a:rPr lang="en-GB" sz="1200" kern="1200" dirty="0">
                <a:solidFill>
                  <a:schemeClr val="tx1"/>
                </a:solidFill>
                <a:effectLst/>
                <a:latin typeface="Times New Roman" pitchFamily="18" charset="0"/>
                <a:ea typeface="+mn-ea"/>
                <a:cs typeface="+mn-cs"/>
              </a:rPr>
              <a:t>One, we expect equities to continue to grind higher</a:t>
            </a:r>
          </a:p>
          <a:p>
            <a:r>
              <a:rPr lang="en-GB" sz="1200" kern="1200" dirty="0">
                <a:solidFill>
                  <a:schemeClr val="tx1"/>
                </a:solidFill>
                <a:effectLst/>
                <a:latin typeface="Times New Roman" pitchFamily="18" charset="0"/>
                <a:ea typeface="+mn-ea"/>
                <a:cs typeface="+mn-cs"/>
              </a:rPr>
              <a:t>Two we expect higher yielding US dollar bonds to outperform against the backdrop of an intense search for income</a:t>
            </a:r>
          </a:p>
          <a:p>
            <a:r>
              <a:rPr lang="en-GB" sz="1200" kern="1200" dirty="0">
                <a:solidFill>
                  <a:schemeClr val="tx1"/>
                </a:solidFill>
                <a:effectLst/>
                <a:latin typeface="Times New Roman" pitchFamily="18" charset="0"/>
                <a:ea typeface="+mn-ea"/>
                <a:cs typeface="+mn-cs"/>
              </a:rPr>
              <a:t>Three, we continue to expect the US dollar to weaken</a:t>
            </a:r>
          </a:p>
          <a:p>
            <a:r>
              <a:rPr lang="en-GB" sz="1200" kern="1200" dirty="0">
                <a:solidFill>
                  <a:schemeClr val="tx1"/>
                </a:solidFill>
                <a:effectLst/>
                <a:latin typeface="Times New Roman" pitchFamily="18" charset="0"/>
                <a:ea typeface="+mn-ea"/>
                <a:cs typeface="+mn-cs"/>
              </a:rPr>
              <a:t>And four, we believe investors can manage the risks in different ways using gold, derivative strategies and some of the structural themes ,such as sustainable investing, to mitigate risks. </a:t>
            </a:r>
          </a:p>
          <a:p>
            <a:endParaRPr lang="en-GB" dirty="0"/>
          </a:p>
        </p:txBody>
      </p:sp>
      <p:sp>
        <p:nvSpPr>
          <p:cNvPr id="4" name="Slide Number Placeholder 3"/>
          <p:cNvSpPr>
            <a:spLocks noGrp="1"/>
          </p:cNvSpPr>
          <p:nvPr>
            <p:ph type="sldNum" sz="quarter" idx="5"/>
          </p:nvPr>
        </p:nvSpPr>
        <p:spPr/>
        <p:txBody>
          <a:bodyPr/>
          <a:lstStyle/>
          <a:p>
            <a:pPr marL="0" marR="0" lvl="0" indent="0" algn="r" defTabSz="843012" rtl="0" eaLnBrk="1" fontAlgn="base" latinLnBrk="0" hangingPunct="1">
              <a:lnSpc>
                <a:spcPct val="100000"/>
              </a:lnSpc>
              <a:spcBef>
                <a:spcPct val="0"/>
              </a:spcBef>
              <a:spcAft>
                <a:spcPct val="0"/>
              </a:spcAft>
              <a:buClrTx/>
              <a:buSzTx/>
              <a:buFontTx/>
              <a:buNone/>
              <a:tabLst/>
              <a:defRPr/>
            </a:pPr>
            <a:fld id="{01D6E36A-2F4D-472D-95A8-895E9DA0760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843012"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51943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noFill/>
          <a:ln/>
        </p:spPr>
        <p:txBody>
          <a:bodyPr/>
          <a:lstStyle/>
          <a:p>
            <a:endParaRPr lang="en-GB" altLang="en-US"/>
          </a:p>
        </p:txBody>
      </p:sp>
      <p:sp>
        <p:nvSpPr>
          <p:cNvPr id="15364" name="Slide Number Placeholder 3"/>
          <p:cNvSpPr>
            <a:spLocks noGrp="1"/>
          </p:cNvSpPr>
          <p:nvPr>
            <p:ph type="sldNum" sz="quarter" idx="5"/>
          </p:nvPr>
        </p:nvSpPr>
        <p:spPr>
          <a:noFill/>
        </p:spPr>
        <p:txBody>
          <a:bodyPr/>
          <a:lstStyle/>
          <a:p>
            <a:pPr marL="0" marR="0" lvl="0" indent="0" algn="r" defTabSz="874642" rtl="0" eaLnBrk="1" fontAlgn="base" latinLnBrk="0" hangingPunct="1">
              <a:lnSpc>
                <a:spcPct val="100000"/>
              </a:lnSpc>
              <a:spcBef>
                <a:spcPct val="0"/>
              </a:spcBef>
              <a:spcAft>
                <a:spcPct val="0"/>
              </a:spcAft>
              <a:buClrTx/>
              <a:buSzTx/>
              <a:buFontTx/>
              <a:buNone/>
              <a:tabLst/>
              <a:defRPr/>
            </a:pPr>
            <a:fld id="{1DD5F972-5B2D-4641-ACF9-7E47C802ECF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pPr marL="0" marR="0" lvl="0" indent="0" algn="r" defTabSz="874642"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66957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noFill/>
          <a:ln/>
        </p:spPr>
        <p:txBody>
          <a:bodyPr/>
          <a:lstStyle/>
          <a:p>
            <a:endParaRPr lang="en-GB" altLang="en-US"/>
          </a:p>
        </p:txBody>
      </p:sp>
      <p:sp>
        <p:nvSpPr>
          <p:cNvPr id="15364" name="Slide Number Placeholder 3"/>
          <p:cNvSpPr>
            <a:spLocks noGrp="1"/>
          </p:cNvSpPr>
          <p:nvPr>
            <p:ph type="sldNum" sz="quarter" idx="5"/>
          </p:nvPr>
        </p:nvSpPr>
        <p:spPr>
          <a:noFill/>
        </p:spPr>
        <p:txBody>
          <a:bodyPr/>
          <a:lstStyle/>
          <a:p>
            <a:pPr marL="0" marR="0" lvl="0" indent="0" algn="r" defTabSz="874642" rtl="0" eaLnBrk="1" fontAlgn="base" latinLnBrk="0" hangingPunct="1">
              <a:lnSpc>
                <a:spcPct val="100000"/>
              </a:lnSpc>
              <a:spcBef>
                <a:spcPct val="0"/>
              </a:spcBef>
              <a:spcAft>
                <a:spcPct val="0"/>
              </a:spcAft>
              <a:buClrTx/>
              <a:buSzTx/>
              <a:buFontTx/>
              <a:buNone/>
              <a:tabLst/>
              <a:defRPr/>
            </a:pPr>
            <a:fld id="{1DD5F972-5B2D-4641-ACF9-7E47C802ECF1}"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pPr marL="0" marR="0" lvl="0" indent="0" algn="r" defTabSz="874642"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97935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p:cNvSpPr>
          <p:nvPr>
            <p:ph type="body" idx="1"/>
          </p:nvPr>
        </p:nvSpPr>
        <p:spPr>
          <a:noFill/>
          <a:ln/>
        </p:spPr>
        <p:txBody>
          <a:bodyPr/>
          <a:lstStyle/>
          <a:p>
            <a:endParaRPr lang="en-GB" altLang="en-US"/>
          </a:p>
        </p:txBody>
      </p:sp>
      <p:sp>
        <p:nvSpPr>
          <p:cNvPr id="17412" name="Slide Number Placeholder 3"/>
          <p:cNvSpPr>
            <a:spLocks noGrp="1"/>
          </p:cNvSpPr>
          <p:nvPr>
            <p:ph type="sldNum" sz="quarter" idx="5"/>
          </p:nvPr>
        </p:nvSpPr>
        <p:spPr>
          <a:noFill/>
        </p:spPr>
        <p:txBody>
          <a:bodyPr/>
          <a:lstStyle/>
          <a:p>
            <a:pPr marL="0" marR="0" lvl="0" indent="0" algn="r" defTabSz="874642" rtl="0" eaLnBrk="1" fontAlgn="base" latinLnBrk="0" hangingPunct="1">
              <a:lnSpc>
                <a:spcPct val="100000"/>
              </a:lnSpc>
              <a:spcBef>
                <a:spcPct val="0"/>
              </a:spcBef>
              <a:spcAft>
                <a:spcPct val="0"/>
              </a:spcAft>
              <a:buClrTx/>
              <a:buSzTx/>
              <a:buFontTx/>
              <a:buNone/>
              <a:tabLst/>
              <a:defRPr/>
            </a:pPr>
            <a:fld id="{C931247D-9A74-4493-AC03-E3587DBA99DF}"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pPr marL="0" marR="0" lvl="0" indent="0" algn="r" defTabSz="874642"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98534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ln/>
        </p:spPr>
        <p:txBody>
          <a:bodyPr/>
          <a:lstStyle/>
          <a:p>
            <a:endParaRPr lang="en-GB" altLang="en-US"/>
          </a:p>
        </p:txBody>
      </p:sp>
      <p:sp>
        <p:nvSpPr>
          <p:cNvPr id="19460" name="Slide Number Placeholder 3"/>
          <p:cNvSpPr>
            <a:spLocks noGrp="1"/>
          </p:cNvSpPr>
          <p:nvPr>
            <p:ph type="sldNum" sz="quarter" idx="5"/>
          </p:nvPr>
        </p:nvSpPr>
        <p:spPr>
          <a:noFill/>
        </p:spPr>
        <p:txBody>
          <a:bodyPr/>
          <a:lstStyle/>
          <a:p>
            <a:pPr marL="0" marR="0" lvl="0" indent="0" algn="r" defTabSz="874642" rtl="0" eaLnBrk="1" fontAlgn="base" latinLnBrk="0" hangingPunct="1">
              <a:lnSpc>
                <a:spcPct val="100000"/>
              </a:lnSpc>
              <a:spcBef>
                <a:spcPct val="0"/>
              </a:spcBef>
              <a:spcAft>
                <a:spcPct val="0"/>
              </a:spcAft>
              <a:buClrTx/>
              <a:buSzTx/>
              <a:buFontTx/>
              <a:buNone/>
              <a:tabLst/>
              <a:defRPr/>
            </a:pPr>
            <a:fld id="{7CA163F7-4DB8-4ABA-B0B5-E396FC3835B9}"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pPr marL="0" marR="0" lvl="0" indent="0" algn="r" defTabSz="874642"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1259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noFill/>
          <a:ln/>
        </p:spPr>
        <p:txBody>
          <a:bodyPr/>
          <a:lstStyle/>
          <a:p>
            <a:endParaRPr lang="en-GB" altLang="en-US"/>
          </a:p>
        </p:txBody>
      </p:sp>
      <p:sp>
        <p:nvSpPr>
          <p:cNvPr id="19460" name="Slide Number Placeholder 3"/>
          <p:cNvSpPr>
            <a:spLocks noGrp="1"/>
          </p:cNvSpPr>
          <p:nvPr>
            <p:ph type="sldNum" sz="quarter" idx="5"/>
          </p:nvPr>
        </p:nvSpPr>
        <p:spPr>
          <a:noFill/>
        </p:spPr>
        <p:txBody>
          <a:bodyPr/>
          <a:lstStyle/>
          <a:p>
            <a:pPr marL="0" marR="0" lvl="0" indent="0" algn="r" defTabSz="874642" rtl="0" eaLnBrk="1" fontAlgn="base" latinLnBrk="0" hangingPunct="1">
              <a:lnSpc>
                <a:spcPct val="100000"/>
              </a:lnSpc>
              <a:spcBef>
                <a:spcPct val="0"/>
              </a:spcBef>
              <a:spcAft>
                <a:spcPct val="0"/>
              </a:spcAft>
              <a:buClrTx/>
              <a:buSzTx/>
              <a:buFontTx/>
              <a:buNone/>
              <a:tabLst/>
              <a:defRPr/>
            </a:pPr>
            <a:fld id="{7CA163F7-4DB8-4ABA-B0B5-E396FC3835B9}"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rPr>
              <a:pPr marL="0" marR="0" lvl="0" indent="0" algn="r" defTabSz="874642"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23522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2.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jpe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6.jpeg"/><Relationship Id="rId1" Type="http://schemas.openxmlformats.org/officeDocument/2006/relationships/slideMaster" Target="../slideMasters/slideMaster6.xml"/><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7.jp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199" y="512064"/>
            <a:ext cx="9774936" cy="585462"/>
          </a:xfrm>
          <a:prstGeom prst="rect">
            <a:avLst/>
          </a:prstGeom>
        </p:spPr>
        <p:txBody>
          <a:bodyPr lIns="0" tIns="0" rIns="0" bIns="0" anchor="b" anchorCtr="0">
            <a:noAutofit/>
          </a:bodyPr>
          <a:lstStyle>
            <a:lvl1pPr>
              <a:lnSpc>
                <a:spcPts val="2799"/>
              </a:lnSpc>
              <a:spcBef>
                <a:spcPts val="0"/>
              </a:spcBef>
              <a:spcAft>
                <a:spcPts val="0"/>
              </a:spcAft>
              <a:defRPr lang="en-US" sz="2399" baseline="0" dirty="0">
                <a:solidFill>
                  <a:schemeClr val="accent2"/>
                </a:solidFill>
                <a:latin typeface="+mn-lt"/>
              </a:defRPr>
            </a:lvl1pPr>
          </a:lstStyle>
          <a:p>
            <a:pPr lvl="0"/>
            <a:r>
              <a:rPr lang="en-US" dirty="0"/>
              <a:t>Click to edit Master title style</a:t>
            </a:r>
          </a:p>
        </p:txBody>
      </p:sp>
      <p:sp>
        <p:nvSpPr>
          <p:cNvPr id="8"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283094556"/>
      </p:ext>
    </p:extLst>
  </p:cSld>
  <p:clrMapOvr>
    <a:masterClrMapping/>
  </p:clrMapOvr>
  <p:extLst>
    <p:ext uri="{DCECCB84-F9BA-43D5-87BE-67443E8EF086}">
      <p15:sldGuideLst xmlns:p15="http://schemas.microsoft.com/office/powerpoint/2012/main">
        <p15:guide id="2" pos="279" userDrawn="1">
          <p15:clr>
            <a:srgbClr val="FBAE40"/>
          </p15:clr>
        </p15:guide>
        <p15:guide id="3" pos="6435" userDrawn="1">
          <p15:clr>
            <a:srgbClr val="FBAE40"/>
          </p15:clr>
        </p15:guide>
        <p15:guide id="4" orient="horz" pos="45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Divider">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7050" cy="7562088"/>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5129"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
        <p:nvSpPr>
          <p:cNvPr id="14"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32472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Divider">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6006" cy="7562088"/>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6153"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
        <p:nvSpPr>
          <p:cNvPr id="14"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210938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Divider">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7050" cy="7562088"/>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7177"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
        <p:nvSpPr>
          <p:cNvPr id="14"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13204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version">
    <p:spTree>
      <p:nvGrpSpPr>
        <p:cNvPr id="1" name=""/>
        <p:cNvGrpSpPr/>
        <p:nvPr/>
      </p:nvGrpSpPr>
      <p:grpSpPr>
        <a:xfrm>
          <a:off x="0" y="0"/>
          <a:ext cx="0" cy="0"/>
          <a:chOff x="0" y="0"/>
          <a:chExt cx="0" cy="0"/>
        </a:xfrm>
      </p:grpSpPr>
      <p:sp>
        <p:nvSpPr>
          <p:cNvPr id="4" name="Title 1"/>
          <p:cNvSpPr>
            <a:spLocks noGrp="1"/>
          </p:cNvSpPr>
          <p:nvPr>
            <p:ph type="title"/>
          </p:nvPr>
        </p:nvSpPr>
        <p:spPr>
          <a:xfrm>
            <a:off x="445890" y="396060"/>
            <a:ext cx="7705912" cy="587498"/>
          </a:xfrm>
        </p:spPr>
        <p:txBody>
          <a:bodyPr anchor="b" anchorCtr="0"/>
          <a:lstStyle>
            <a:lvl1pPr>
              <a:lnSpc>
                <a:spcPts val="2799"/>
              </a:lnSpc>
              <a:defRPr sz="2499">
                <a:solidFill>
                  <a:srgbClr val="005C84"/>
                </a:solidFill>
                <a:latin typeface="+mn-lt"/>
              </a:defRPr>
            </a:lvl1pPr>
          </a:lstStyle>
          <a:p>
            <a:r>
              <a:rPr lang="en-US" dirty="0"/>
              <a:t>Click to edit Master title style</a:t>
            </a:r>
          </a:p>
        </p:txBody>
      </p:sp>
      <p:sp>
        <p:nvSpPr>
          <p:cNvPr id="34" name="Text Placeholder 3"/>
          <p:cNvSpPr>
            <a:spLocks noGrp="1"/>
          </p:cNvSpPr>
          <p:nvPr>
            <p:ph type="body" sz="half" idx="10"/>
          </p:nvPr>
        </p:nvSpPr>
        <p:spPr>
          <a:xfrm>
            <a:off x="445889" y="1370852"/>
            <a:ext cx="9812728" cy="466895"/>
          </a:xfrm>
        </p:spPr>
        <p:txBody>
          <a:bodyPr anchor="t"/>
          <a:lstStyle>
            <a:lvl1pPr marL="0" indent="0">
              <a:lnSpc>
                <a:spcPct val="100000"/>
              </a:lnSpc>
              <a:spcBef>
                <a:spcPts val="0"/>
              </a:spcBef>
              <a:spcAft>
                <a:spcPts val="0"/>
              </a:spcAft>
              <a:buClr>
                <a:srgbClr val="6D6E71"/>
              </a:buClr>
              <a:buFontTx/>
              <a:buNone/>
              <a:defRPr sz="1999" b="0" i="0" baseline="0">
                <a:solidFill>
                  <a:srgbClr val="2F7528"/>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36" name="Text Placeholder 3"/>
          <p:cNvSpPr>
            <a:spLocks noGrp="1"/>
          </p:cNvSpPr>
          <p:nvPr>
            <p:ph type="body" sz="half" idx="12"/>
          </p:nvPr>
        </p:nvSpPr>
        <p:spPr>
          <a:xfrm>
            <a:off x="445889" y="1889164"/>
            <a:ext cx="9812728" cy="590630"/>
          </a:xfrm>
        </p:spPr>
        <p:txBody>
          <a:bodyPr anchor="t"/>
          <a:lstStyle>
            <a:lvl1pPr marL="0" indent="0">
              <a:lnSpc>
                <a:spcPct val="100000"/>
              </a:lnSpc>
              <a:spcBef>
                <a:spcPts val="0"/>
              </a:spcBef>
              <a:spcAft>
                <a:spcPts val="0"/>
              </a:spcAft>
              <a:buClr>
                <a:srgbClr val="6D6E71"/>
              </a:buClr>
              <a:buFontTx/>
              <a:buNone/>
              <a:defRPr sz="1599" b="1" i="0" baseline="0">
                <a:solidFill>
                  <a:srgbClr val="3A3A3C"/>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37" name="Text Placeholder 3"/>
          <p:cNvSpPr>
            <a:spLocks noGrp="1"/>
          </p:cNvSpPr>
          <p:nvPr>
            <p:ph type="body" sz="half" idx="13"/>
          </p:nvPr>
        </p:nvSpPr>
        <p:spPr>
          <a:xfrm>
            <a:off x="445889" y="6950281"/>
            <a:ext cx="9812728" cy="393275"/>
          </a:xfrm>
        </p:spPr>
        <p:txBody>
          <a:bodyPr anchor="b"/>
          <a:lstStyle>
            <a:lvl1pPr marL="0" indent="0">
              <a:lnSpc>
                <a:spcPct val="100000"/>
              </a:lnSpc>
              <a:spcBef>
                <a:spcPts val="0"/>
              </a:spcBef>
              <a:spcAft>
                <a:spcPts val="0"/>
              </a:spcAft>
              <a:buClr>
                <a:srgbClr val="6D6E71"/>
              </a:buClr>
              <a:buFontTx/>
              <a:buNone/>
              <a:defRPr sz="1000" b="0" i="0" baseline="0">
                <a:solidFill>
                  <a:srgbClr val="3A3A3C"/>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a:p>
            <a:pPr lvl="0"/>
            <a:r>
              <a:rPr lang="en-US" dirty="0" err="1"/>
              <a:t>stylesst</a:t>
            </a:r>
            <a:endParaRPr lang="en-US" dirty="0"/>
          </a:p>
        </p:txBody>
      </p:sp>
      <p:pic>
        <p:nvPicPr>
          <p:cNvPr id="6" name="Picture 11" descr="Visual Identitiy Band"/>
          <p:cNvPicPr preferRelativeResize="0">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0" y="1144828"/>
            <a:ext cx="10694435" cy="82817"/>
          </a:xfrm>
          <a:prstGeom prst="rect">
            <a:avLst/>
          </a:prstGeom>
          <a:noFill/>
          <a:ln w="9525">
            <a:noFill/>
            <a:miter lim="800000"/>
            <a:headEnd/>
            <a:tailEnd/>
          </a:ln>
        </p:spPr>
      </p:pic>
    </p:spTree>
    <p:extLst>
      <p:ext uri="{BB962C8B-B14F-4D97-AF65-F5344CB8AC3E}">
        <p14:creationId xmlns:p14="http://schemas.microsoft.com/office/powerpoint/2010/main" val="2569842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6"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Tree>
    <p:extLst>
      <p:ext uri="{BB962C8B-B14F-4D97-AF65-F5344CB8AC3E}">
        <p14:creationId xmlns:p14="http://schemas.microsoft.com/office/powerpoint/2010/main" val="312051955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
        <p:nvSpPr>
          <p:cNvPr id="12" name="Text Placeholder 3"/>
          <p:cNvSpPr>
            <a:spLocks noGrp="1"/>
          </p:cNvSpPr>
          <p:nvPr>
            <p:ph type="body" sz="half" idx="12"/>
          </p:nvPr>
        </p:nvSpPr>
        <p:spPr>
          <a:xfrm>
            <a:off x="537104" y="1730650"/>
            <a:ext cx="9611758"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Tree>
    <p:extLst>
      <p:ext uri="{BB962C8B-B14F-4D97-AF65-F5344CB8AC3E}">
        <p14:creationId xmlns:p14="http://schemas.microsoft.com/office/powerpoint/2010/main" val="2275742540"/>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9"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794717820"/>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2"/>
          </p:nvPr>
        </p:nvSpPr>
        <p:spPr>
          <a:xfrm>
            <a:off x="537104"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2" name="Text Placeholder 3"/>
          <p:cNvSpPr>
            <a:spLocks noGrp="1"/>
          </p:cNvSpPr>
          <p:nvPr>
            <p:ph type="body" sz="half" idx="14"/>
          </p:nvPr>
        </p:nvSpPr>
        <p:spPr>
          <a:xfrm>
            <a:off x="5579469"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3"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4"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4192740945"/>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537104" y="1411732"/>
            <a:ext cx="9611758" cy="4806611"/>
          </a:xfrm>
          <a:prstGeom prst="rect">
            <a:avLst/>
          </a:prstGeom>
        </p:spPr>
        <p:txBody>
          <a:bodyPr lIns="0" tIns="0" rIns="0" bIns="0"/>
          <a:lstStyle>
            <a:lvl1pPr marL="0" indent="0" algn="just">
              <a:lnSpc>
                <a:spcPct val="120000"/>
              </a:lnSpc>
              <a:spcBef>
                <a:spcPts val="526"/>
              </a:spcBef>
              <a:spcAft>
                <a:spcPts val="526"/>
              </a:spcAft>
              <a:buClr>
                <a:srgbClr val="6D6E71"/>
              </a:buClr>
              <a:buFontTx/>
              <a:buNone/>
              <a:defRPr sz="877" b="0" i="0" baseline="0">
                <a:solidFill>
                  <a:schemeClr val="bg2"/>
                </a:solidFill>
                <a:latin typeface="Arial" panose="020B0604020202020204" pitchFamily="34" charset="0"/>
                <a:cs typeface="Arial" panose="020B0604020202020204" pitchFamily="34" charset="0"/>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Tree>
    <p:extLst>
      <p:ext uri="{BB962C8B-B14F-4D97-AF65-F5344CB8AC3E}">
        <p14:creationId xmlns:p14="http://schemas.microsoft.com/office/powerpoint/2010/main" val="1961979964"/>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1" y="0"/>
            <a:ext cx="10688638" cy="7562850"/>
          </a:xfrm>
          <a:prstGeom prst="rect">
            <a:avLst/>
          </a:prstGeom>
        </p:spPr>
      </p:pic>
      <p:sp>
        <p:nvSpPr>
          <p:cNvPr id="13" name="Title 3">
            <a:extLst>
              <a:ext uri="{FF2B5EF4-FFF2-40B4-BE49-F238E27FC236}">
                <a16:creationId xmlns:a16="http://schemas.microsoft.com/office/drawing/2014/main" id="{B0BF59A8-1073-484B-818C-3A29176098DB}"/>
              </a:ext>
            </a:extLst>
          </p:cNvPr>
          <p:cNvSpPr>
            <a:spLocks noGrp="1"/>
          </p:cNvSpPr>
          <p:nvPr>
            <p:ph type="title" hasCustomPrompt="1"/>
          </p:nvPr>
        </p:nvSpPr>
        <p:spPr>
          <a:xfrm>
            <a:off x="534432" y="2705087"/>
            <a:ext cx="9611758" cy="869911"/>
          </a:xfrm>
          <a:prstGeom prst="rect">
            <a:avLst/>
          </a:prstGeom>
        </p:spPr>
        <p:txBody>
          <a:bodyPr wrap="square" anchor="b">
            <a:noAutofit/>
          </a:bodyPr>
          <a:lstStyle>
            <a:lvl1pPr>
              <a:lnSpc>
                <a:spcPts val="4384"/>
              </a:lnSpc>
              <a:defRPr sz="3682" b="1">
                <a:solidFill>
                  <a:schemeClr val="bg1"/>
                </a:solidFill>
              </a:defRPr>
            </a:lvl1pPr>
          </a:lstStyle>
          <a:p>
            <a:r>
              <a:rPr lang="en-US" dirty="0"/>
              <a:t>Presentation title</a:t>
            </a:r>
            <a:endParaRPr lang="en-GB" dirty="0"/>
          </a:p>
        </p:txBody>
      </p:sp>
      <p:sp>
        <p:nvSpPr>
          <p:cNvPr id="16" name="Text Placeholder 4"/>
          <p:cNvSpPr>
            <a:spLocks noGrp="1"/>
          </p:cNvSpPr>
          <p:nvPr>
            <p:ph type="body" sz="quarter" idx="15" hasCustomPrompt="1"/>
          </p:nvPr>
        </p:nvSpPr>
        <p:spPr>
          <a:xfrm>
            <a:off x="534432" y="3629301"/>
            <a:ext cx="9611758" cy="726034"/>
          </a:xfrm>
          <a:prstGeom prst="rect">
            <a:avLst/>
          </a:prstGeom>
        </p:spPr>
        <p:txBody>
          <a:bodyPr lIns="0" tIns="0" rIns="0" bIns="0" anchor="t" anchorCtr="0"/>
          <a:lstStyle>
            <a:lvl1pPr marL="0" indent="0">
              <a:lnSpc>
                <a:spcPct val="100000"/>
              </a:lnSpc>
              <a:spcBef>
                <a:spcPts val="0"/>
              </a:spcBef>
              <a:buNone/>
              <a:defRPr sz="3331">
                <a:solidFill>
                  <a:schemeClr val="bg1"/>
                </a:solidFill>
                <a:latin typeface="+mj-lt"/>
              </a:defRPr>
            </a:lvl1pPr>
          </a:lstStyle>
          <a:p>
            <a:pPr lvl="0"/>
            <a:r>
              <a:rPr lang="en-US" dirty="0"/>
              <a:t>Click to edit subtitle</a:t>
            </a:r>
          </a:p>
        </p:txBody>
      </p:sp>
      <p:sp>
        <p:nvSpPr>
          <p:cNvPr id="20" name="Rectangle 19"/>
          <p:cNvSpPr/>
          <p:nvPr userDrawn="1"/>
        </p:nvSpPr>
        <p:spPr>
          <a:xfrm>
            <a:off x="534432" y="7053606"/>
            <a:ext cx="6894172" cy="134973"/>
          </a:xfrm>
          <a:prstGeom prst="rect">
            <a:avLst/>
          </a:prstGeom>
        </p:spPr>
        <p:txBody>
          <a:bodyPr wrap="square" lIns="0" tIns="0" rIns="0" bIns="0" anchor="b">
            <a:spAutoFit/>
          </a:bodyPr>
          <a:lstStyle/>
          <a:p>
            <a:pPr marL="0" lvl="1" indent="1391" defTabSz="914022" eaLnBrk="0" hangingPunct="0">
              <a:buClr>
                <a:schemeClr val="accent1"/>
              </a:buClr>
              <a:buSzPct val="110000"/>
              <a:defRPr/>
            </a:pPr>
            <a:r>
              <a:rPr lang="en-US" sz="877" baseline="0" dirty="0">
                <a:solidFill>
                  <a:schemeClr val="bg1"/>
                </a:solidFill>
              </a:rPr>
              <a:t>Important disclosures can be found in the Disclosures Appendix.</a:t>
            </a:r>
          </a:p>
        </p:txBody>
      </p:sp>
      <p:sp>
        <p:nvSpPr>
          <p:cNvPr id="21" name="TextBox 1"/>
          <p:cNvSpPr txBox="1">
            <a:spLocks noChangeArrowheads="1"/>
          </p:cNvSpPr>
          <p:nvPr userDrawn="1"/>
        </p:nvSpPr>
        <p:spPr bwMode="auto">
          <a:xfrm>
            <a:off x="8475059" y="1522496"/>
            <a:ext cx="1675139" cy="16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052" baseline="0" dirty="0">
                <a:solidFill>
                  <a:schemeClr val="bg1"/>
                </a:solidFill>
              </a:rPr>
              <a:t>WM Chief Investment Office</a:t>
            </a:r>
          </a:p>
        </p:txBody>
      </p: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432" y="504881"/>
            <a:ext cx="604831" cy="1210056"/>
          </a:xfrm>
          <a:prstGeom prst="rect">
            <a:avLst/>
          </a:prstGeom>
        </p:spPr>
      </p:pic>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5896" y="504881"/>
            <a:ext cx="1084302" cy="453771"/>
          </a:xfrm>
          <a:prstGeom prst="rect">
            <a:avLst/>
          </a:prstGeom>
        </p:spPr>
      </p:pic>
    </p:spTree>
    <p:extLst>
      <p:ext uri="{BB962C8B-B14F-4D97-AF65-F5344CB8AC3E}">
        <p14:creationId xmlns:p14="http://schemas.microsoft.com/office/powerpoint/2010/main" val="573073547"/>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11"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defRPr lang="en-US" sz="2399" baseline="0" dirty="0">
                <a:solidFill>
                  <a:schemeClr val="accent2"/>
                </a:solidFill>
                <a:latin typeface="+mn-lt"/>
              </a:defRPr>
            </a:lvl1pPr>
          </a:lstStyle>
          <a:p>
            <a:pPr lvl="0"/>
            <a:r>
              <a:rPr lang="en-US" dirty="0"/>
              <a:t>Click to edit Master title style</a:t>
            </a:r>
          </a:p>
        </p:txBody>
      </p:sp>
      <p:sp>
        <p:nvSpPr>
          <p:cNvPr id="12" name="Text Placeholder 3"/>
          <p:cNvSpPr>
            <a:spLocks noGrp="1"/>
          </p:cNvSpPr>
          <p:nvPr>
            <p:ph type="body" sz="half" idx="10" hasCustomPrompt="1"/>
          </p:nvPr>
        </p:nvSpPr>
        <p:spPr>
          <a:xfrm>
            <a:off x="457200" y="1161288"/>
            <a:ext cx="9774936"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999"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 </a:t>
            </a:r>
          </a:p>
        </p:txBody>
      </p:sp>
      <p:sp>
        <p:nvSpPr>
          <p:cNvPr id="13" name="Text Placeholder 3"/>
          <p:cNvSpPr>
            <a:spLocks noGrp="1"/>
          </p:cNvSpPr>
          <p:nvPr>
            <p:ph type="body" sz="half" idx="12"/>
          </p:nvPr>
        </p:nvSpPr>
        <p:spPr>
          <a:xfrm>
            <a:off x="457200" y="1828800"/>
            <a:ext cx="9774936"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7"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2422434285"/>
      </p:ext>
    </p:extLst>
  </p:cSld>
  <p:clrMapOvr>
    <a:masterClrMapping/>
  </p:clrMapOvr>
  <p:extLst>
    <p:ext uri="{DCECCB84-F9BA-43D5-87BE-67443E8EF086}">
      <p15:sldGuideLst xmlns:p15="http://schemas.microsoft.com/office/powerpoint/2012/main">
        <p15:guide id="1" pos="279" userDrawn="1">
          <p15:clr>
            <a:srgbClr val="FBAE40"/>
          </p15:clr>
        </p15:guide>
        <p15:guide id="2" orient="horz" pos="4589" userDrawn="1">
          <p15:clr>
            <a:srgbClr val="FBAE40"/>
          </p15:clr>
        </p15:guide>
        <p15:guide id="3" orient="horz" pos="720" userDrawn="1">
          <p15:clr>
            <a:srgbClr val="FBAE40"/>
          </p15:clr>
        </p15:guide>
        <p15:guide id="4" pos="6435" userDrawn="1">
          <p15:clr>
            <a:srgbClr val="FBAE40"/>
          </p15:clr>
        </p15:guide>
        <p15:guide id="5" orient="horz" pos="4110" userDrawn="1">
          <p15:clr>
            <a:srgbClr val="FBAE40"/>
          </p15:clr>
        </p15:guide>
        <p15:guide id="6" orient="horz" pos="4590" userDrawn="1">
          <p15:clr>
            <a:srgbClr val="FBAE40"/>
          </p15:clr>
        </p15:guide>
        <p15:guide id="7" orient="horz" pos="11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ver_2">
    <p:spTree>
      <p:nvGrpSpPr>
        <p:cNvPr id="1" name=""/>
        <p:cNvGrpSpPr/>
        <p:nvPr/>
      </p:nvGrpSpPr>
      <p:grpSpPr>
        <a:xfrm>
          <a:off x="0" y="0"/>
          <a:ext cx="0" cy="0"/>
          <a:chOff x="0" y="0"/>
          <a:chExt cx="0" cy="0"/>
        </a:xfrm>
      </p:grpSpPr>
      <p:pic>
        <p:nvPicPr>
          <p:cNvPr id="8" name="Picture 7"/>
          <p:cNvPicPr preferRelativeResize="0">
            <a:picLocks/>
          </p:cNvPicPr>
          <p:nvPr userDrawn="1"/>
        </p:nvPicPr>
        <p:blipFill rotWithShape="1">
          <a:blip r:embed="rId2" cstate="email">
            <a:extLst>
              <a:ext uri="{28A0092B-C50C-407E-A947-70E740481C1C}">
                <a14:useLocalDpi xmlns:a14="http://schemas.microsoft.com/office/drawing/2010/main"/>
              </a:ext>
            </a:extLst>
          </a:blip>
          <a:srcRect t="-2"/>
          <a:stretch/>
        </p:blipFill>
        <p:spPr>
          <a:xfrm>
            <a:off x="0" y="0"/>
            <a:ext cx="10688638" cy="7562850"/>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8" y="7176261"/>
            <a:ext cx="16459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WM Chief Investment Office</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7193745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over_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5966" cy="7562850"/>
          </a:xfrm>
          <a:prstGeom prst="rect">
            <a:avLst/>
          </a:prstGeom>
        </p:spPr>
      </p:pic>
      <p:sp>
        <p:nvSpPr>
          <p:cNvPr id="10"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1"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8" y="7176261"/>
            <a:ext cx="16459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WM Chief Investment Office</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361878802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Divider">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1"/>
            <a:ext cx="10686006" cy="7562088"/>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5"/>
          <a:ext cx="1712" cy="1749"/>
        </p:xfrm>
        <a:graphic>
          <a:graphicData uri="http://schemas.openxmlformats.org/presentationml/2006/ole">
            <mc:AlternateContent xmlns:mc="http://schemas.openxmlformats.org/markup-compatibility/2006">
              <mc:Choice xmlns:v="urn:schemas-microsoft-com:vml" Requires="v">
                <p:oleObj spid="_x0000_s8201"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5"/>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211701"/>
            <a:ext cx="1645920" cy="122341"/>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795"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95147"/>
            <a:ext cx="315120" cy="122341"/>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795" baseline="0">
                <a:solidFill>
                  <a:schemeClr val="bg1"/>
                </a:solidFill>
                <a:latin typeface="+mj-lt"/>
              </a:rPr>
              <a:pPr algn="l" eaLnBrk="1" hangingPunct="1"/>
              <a:t>‹#›</a:t>
            </a:fld>
            <a:endParaRPr lang="en-US" sz="795" baseline="0" dirty="0">
              <a:solidFill>
                <a:schemeClr val="bg1"/>
              </a:solidFill>
              <a:latin typeface="+mj-lt"/>
            </a:endParaRPr>
          </a:p>
        </p:txBody>
      </p:sp>
      <p:sp>
        <p:nvSpPr>
          <p:cNvPr id="14"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2862">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8"/>
            <a:ext cx="9774936" cy="658368"/>
          </a:xfrm>
          <a:prstGeom prst="rect">
            <a:avLst/>
          </a:prstGeom>
        </p:spPr>
        <p:txBody>
          <a:bodyPr lIns="0" tIns="0" rIns="0" bIns="0" anchor="t" anchorCtr="0"/>
          <a:lstStyle>
            <a:lvl1pPr marL="0" indent="0">
              <a:lnSpc>
                <a:spcPct val="100000"/>
              </a:lnSpc>
              <a:spcBef>
                <a:spcPts val="0"/>
              </a:spcBef>
              <a:buNone/>
              <a:defRPr sz="2067">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3954654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Sub-Title">
    <p:spTree>
      <p:nvGrpSpPr>
        <p:cNvPr id="1" name=""/>
        <p:cNvGrpSpPr/>
        <p:nvPr/>
      </p:nvGrpSpPr>
      <p:grpSpPr>
        <a:xfrm>
          <a:off x="0" y="0"/>
          <a:ext cx="0" cy="0"/>
          <a:chOff x="0" y="0"/>
          <a:chExt cx="0" cy="0"/>
        </a:xfrm>
      </p:grpSpPr>
      <p:sp>
        <p:nvSpPr>
          <p:cNvPr id="11" name="Title 1"/>
          <p:cNvSpPr>
            <a:spLocks noGrp="1"/>
          </p:cNvSpPr>
          <p:nvPr>
            <p:ph type="title"/>
          </p:nvPr>
        </p:nvSpPr>
        <p:spPr>
          <a:xfrm>
            <a:off x="457201" y="512064"/>
            <a:ext cx="9774936" cy="585463"/>
          </a:xfrm>
          <a:prstGeom prst="rect">
            <a:avLst/>
          </a:prstGeom>
        </p:spPr>
        <p:txBody>
          <a:bodyPr lIns="0" tIns="0" rIns="0" bIns="0" anchor="b" anchorCtr="0">
            <a:noAutofit/>
          </a:bodyPr>
          <a:lstStyle>
            <a:lvl1pPr>
              <a:defRPr lang="en-US" sz="1907" baseline="0" dirty="0">
                <a:solidFill>
                  <a:schemeClr val="accent2"/>
                </a:solidFill>
                <a:latin typeface="+mn-lt"/>
              </a:defRPr>
            </a:lvl1pPr>
          </a:lstStyle>
          <a:p>
            <a:pPr lvl="0"/>
            <a:r>
              <a:rPr lang="en-US" dirty="0"/>
              <a:t>Click to edit Master title style</a:t>
            </a:r>
          </a:p>
        </p:txBody>
      </p:sp>
      <p:sp>
        <p:nvSpPr>
          <p:cNvPr id="12" name="Text Placeholder 3"/>
          <p:cNvSpPr>
            <a:spLocks noGrp="1"/>
          </p:cNvSpPr>
          <p:nvPr>
            <p:ph type="body" sz="half" idx="10" hasCustomPrompt="1"/>
          </p:nvPr>
        </p:nvSpPr>
        <p:spPr>
          <a:xfrm>
            <a:off x="457201" y="1161290"/>
            <a:ext cx="9774936"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589" b="0" i="0" baseline="0">
                <a:solidFill>
                  <a:schemeClr val="tx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 </a:t>
            </a:r>
          </a:p>
        </p:txBody>
      </p:sp>
      <p:sp>
        <p:nvSpPr>
          <p:cNvPr id="13" name="Text Placeholder 3"/>
          <p:cNvSpPr>
            <a:spLocks noGrp="1"/>
          </p:cNvSpPr>
          <p:nvPr>
            <p:ph type="body" sz="half" idx="12"/>
          </p:nvPr>
        </p:nvSpPr>
        <p:spPr>
          <a:xfrm>
            <a:off x="457201" y="1828800"/>
            <a:ext cx="9774936"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271" b="1"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7"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636" b="0" i="0" baseline="0">
                <a:solidFill>
                  <a:schemeClr val="tx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Tree>
    <p:extLst>
      <p:ext uri="{BB962C8B-B14F-4D97-AF65-F5344CB8AC3E}">
        <p14:creationId xmlns:p14="http://schemas.microsoft.com/office/powerpoint/2010/main" val="3704827973"/>
      </p:ext>
    </p:extLst>
  </p:cSld>
  <p:clrMapOvr>
    <a:masterClrMapping/>
  </p:clrMapOvr>
  <p:extLst>
    <p:ext uri="{DCECCB84-F9BA-43D5-87BE-67443E8EF086}">
      <p15:sldGuideLst xmlns:p15="http://schemas.microsoft.com/office/powerpoint/2012/main">
        <p15:guide id="1" pos="279">
          <p15:clr>
            <a:srgbClr val="FBAE40"/>
          </p15:clr>
        </p15:guide>
        <p15:guide id="2" orient="horz" pos="4589">
          <p15:clr>
            <a:srgbClr val="FBAE40"/>
          </p15:clr>
        </p15:guide>
        <p15:guide id="3" orient="horz" pos="720">
          <p15:clr>
            <a:srgbClr val="FBAE40"/>
          </p15:clr>
        </p15:guide>
        <p15:guide id="4" pos="643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with Sub-Title">
    <p:spTree>
      <p:nvGrpSpPr>
        <p:cNvPr id="1" name=""/>
        <p:cNvGrpSpPr/>
        <p:nvPr/>
      </p:nvGrpSpPr>
      <p:grpSpPr>
        <a:xfrm>
          <a:off x="0" y="0"/>
          <a:ext cx="0" cy="0"/>
          <a:chOff x="0" y="0"/>
          <a:chExt cx="0" cy="0"/>
        </a:xfrm>
      </p:grpSpPr>
      <p:sp>
        <p:nvSpPr>
          <p:cNvPr id="12" name="Title 1"/>
          <p:cNvSpPr>
            <a:spLocks noGrp="1"/>
          </p:cNvSpPr>
          <p:nvPr>
            <p:ph type="title"/>
          </p:nvPr>
        </p:nvSpPr>
        <p:spPr>
          <a:xfrm>
            <a:off x="457201" y="512064"/>
            <a:ext cx="9774936" cy="585463"/>
          </a:xfrm>
          <a:prstGeom prst="rect">
            <a:avLst/>
          </a:prstGeom>
        </p:spPr>
        <p:txBody>
          <a:bodyPr lIns="0" tIns="0" rIns="0" bIns="0" anchor="b" anchorCtr="0">
            <a:noAutofit/>
          </a:bodyPr>
          <a:lstStyle>
            <a:lvl1pPr>
              <a:defRPr lang="en-US" sz="1907" baseline="0" dirty="0">
                <a:solidFill>
                  <a:schemeClr val="accent2"/>
                </a:solidFill>
                <a:latin typeface="+mn-lt"/>
              </a:defRPr>
            </a:lvl1pPr>
          </a:lstStyle>
          <a:p>
            <a:pPr lvl="0"/>
            <a:r>
              <a:rPr lang="en-US" dirty="0"/>
              <a:t>Click to edit Master title style</a:t>
            </a:r>
          </a:p>
        </p:txBody>
      </p:sp>
      <p:sp>
        <p:nvSpPr>
          <p:cNvPr id="13" name="Text Placeholder 3"/>
          <p:cNvSpPr>
            <a:spLocks noGrp="1"/>
          </p:cNvSpPr>
          <p:nvPr>
            <p:ph type="body" sz="half" idx="10"/>
          </p:nvPr>
        </p:nvSpPr>
        <p:spPr>
          <a:xfrm>
            <a:off x="457201" y="1161290"/>
            <a:ext cx="9774936"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589" b="0" i="0" baseline="0">
                <a:solidFill>
                  <a:schemeClr val="tx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4" name="Text Placeholder 3"/>
          <p:cNvSpPr>
            <a:spLocks noGrp="1"/>
          </p:cNvSpPr>
          <p:nvPr>
            <p:ph type="body" sz="half" idx="12"/>
          </p:nvPr>
        </p:nvSpPr>
        <p:spPr>
          <a:xfrm>
            <a:off x="457200"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271" b="1"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5" name="Text Placeholder 3"/>
          <p:cNvSpPr>
            <a:spLocks noGrp="1"/>
          </p:cNvSpPr>
          <p:nvPr>
            <p:ph type="body" sz="half" idx="14"/>
          </p:nvPr>
        </p:nvSpPr>
        <p:spPr>
          <a:xfrm>
            <a:off x="5568697"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271" b="1"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8"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636" b="0" i="0" baseline="0">
                <a:solidFill>
                  <a:schemeClr val="tx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Tree>
    <p:extLst>
      <p:ext uri="{BB962C8B-B14F-4D97-AF65-F5344CB8AC3E}">
        <p14:creationId xmlns:p14="http://schemas.microsoft.com/office/powerpoint/2010/main" val="684007694"/>
      </p:ext>
    </p:extLst>
  </p:cSld>
  <p:clrMapOvr>
    <a:masterClrMapping/>
  </p:clrMapOvr>
  <p:extLst>
    <p:ext uri="{DCECCB84-F9BA-43D5-87BE-67443E8EF086}">
      <p15:sldGuideLst xmlns:p15="http://schemas.microsoft.com/office/powerpoint/2012/main">
        <p15:guide id="1" orient="horz" pos="720">
          <p15:clr>
            <a:srgbClr val="FBAE40"/>
          </p15:clr>
        </p15:guide>
        <p15:guide id="2" pos="279">
          <p15:clr>
            <a:srgbClr val="FBAE40"/>
          </p15:clr>
        </p15:guide>
        <p15:guide id="3" pos="6435">
          <p15:clr>
            <a:srgbClr val="FBAE40"/>
          </p15:clr>
        </p15:guide>
        <p15:guide id="4" orient="horz" pos="45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6"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Tree>
    <p:extLst>
      <p:ext uri="{BB962C8B-B14F-4D97-AF65-F5344CB8AC3E}">
        <p14:creationId xmlns:p14="http://schemas.microsoft.com/office/powerpoint/2010/main" val="296360532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
        <p:nvSpPr>
          <p:cNvPr id="12" name="Text Placeholder 3"/>
          <p:cNvSpPr>
            <a:spLocks noGrp="1"/>
          </p:cNvSpPr>
          <p:nvPr>
            <p:ph type="body" sz="half" idx="12"/>
          </p:nvPr>
        </p:nvSpPr>
        <p:spPr>
          <a:xfrm>
            <a:off x="537104" y="1730650"/>
            <a:ext cx="9611758"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Tree>
    <p:extLst>
      <p:ext uri="{BB962C8B-B14F-4D97-AF65-F5344CB8AC3E}">
        <p14:creationId xmlns:p14="http://schemas.microsoft.com/office/powerpoint/2010/main" val="742262210"/>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9"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1983352935"/>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2"/>
          </p:nvPr>
        </p:nvSpPr>
        <p:spPr>
          <a:xfrm>
            <a:off x="537104"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2" name="Text Placeholder 3"/>
          <p:cNvSpPr>
            <a:spLocks noGrp="1"/>
          </p:cNvSpPr>
          <p:nvPr>
            <p:ph type="body" sz="half" idx="14"/>
          </p:nvPr>
        </p:nvSpPr>
        <p:spPr>
          <a:xfrm>
            <a:off x="5579469"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3"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4"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1317520016"/>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537104" y="1411732"/>
            <a:ext cx="9611758" cy="4806611"/>
          </a:xfrm>
          <a:prstGeom prst="rect">
            <a:avLst/>
          </a:prstGeom>
        </p:spPr>
        <p:txBody>
          <a:bodyPr lIns="0" tIns="0" rIns="0" bIns="0"/>
          <a:lstStyle>
            <a:lvl1pPr marL="0" indent="0" algn="just">
              <a:lnSpc>
                <a:spcPct val="120000"/>
              </a:lnSpc>
              <a:spcBef>
                <a:spcPts val="526"/>
              </a:spcBef>
              <a:spcAft>
                <a:spcPts val="526"/>
              </a:spcAft>
              <a:buClr>
                <a:srgbClr val="6D6E71"/>
              </a:buClr>
              <a:buFontTx/>
              <a:buNone/>
              <a:defRPr sz="877" b="0" i="0" baseline="0">
                <a:solidFill>
                  <a:schemeClr val="bg2"/>
                </a:solidFill>
                <a:latin typeface="Arial" panose="020B0604020202020204" pitchFamily="34" charset="0"/>
                <a:cs typeface="Arial" panose="020B0604020202020204" pitchFamily="34" charset="0"/>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Tree>
    <p:extLst>
      <p:ext uri="{BB962C8B-B14F-4D97-AF65-F5344CB8AC3E}">
        <p14:creationId xmlns:p14="http://schemas.microsoft.com/office/powerpoint/2010/main" val="3001059713"/>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with Sub-Title">
    <p:spTree>
      <p:nvGrpSpPr>
        <p:cNvPr id="1" name=""/>
        <p:cNvGrpSpPr/>
        <p:nvPr/>
      </p:nvGrpSpPr>
      <p:grpSpPr>
        <a:xfrm>
          <a:off x="0" y="0"/>
          <a:ext cx="0" cy="0"/>
          <a:chOff x="0" y="0"/>
          <a:chExt cx="0" cy="0"/>
        </a:xfrm>
      </p:grpSpPr>
      <p:sp>
        <p:nvSpPr>
          <p:cNvPr id="12"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defRPr lang="en-US" sz="2399" baseline="0" dirty="0">
                <a:solidFill>
                  <a:schemeClr val="accent2"/>
                </a:solidFill>
                <a:latin typeface="+mn-lt"/>
              </a:defRPr>
            </a:lvl1pPr>
          </a:lstStyle>
          <a:p>
            <a:pPr lvl="0"/>
            <a:r>
              <a:rPr lang="en-US" dirty="0"/>
              <a:t>Click to edit Master title style</a:t>
            </a:r>
          </a:p>
        </p:txBody>
      </p:sp>
      <p:sp>
        <p:nvSpPr>
          <p:cNvPr id="13" name="Text Placeholder 3"/>
          <p:cNvSpPr>
            <a:spLocks noGrp="1"/>
          </p:cNvSpPr>
          <p:nvPr>
            <p:ph type="body" sz="half" idx="10"/>
          </p:nvPr>
        </p:nvSpPr>
        <p:spPr>
          <a:xfrm>
            <a:off x="457200" y="1161288"/>
            <a:ext cx="9774936"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999"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4" name="Text Placeholder 3"/>
          <p:cNvSpPr>
            <a:spLocks noGrp="1"/>
          </p:cNvSpPr>
          <p:nvPr>
            <p:ph type="body" sz="half" idx="12"/>
          </p:nvPr>
        </p:nvSpPr>
        <p:spPr>
          <a:xfrm>
            <a:off x="457200"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5" name="Text Placeholder 3"/>
          <p:cNvSpPr>
            <a:spLocks noGrp="1"/>
          </p:cNvSpPr>
          <p:nvPr>
            <p:ph type="body" sz="half" idx="14"/>
          </p:nvPr>
        </p:nvSpPr>
        <p:spPr>
          <a:xfrm>
            <a:off x="5568696"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8"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2696560444"/>
      </p:ext>
    </p:extLst>
  </p:cSld>
  <p:clrMapOvr>
    <a:masterClrMapping/>
  </p:clrMapOvr>
  <p:extLst>
    <p:ext uri="{DCECCB84-F9BA-43D5-87BE-67443E8EF086}">
      <p15:sldGuideLst xmlns:p15="http://schemas.microsoft.com/office/powerpoint/2012/main">
        <p15:guide id="1" orient="horz" pos="720" userDrawn="1">
          <p15:clr>
            <a:srgbClr val="FBAE40"/>
          </p15:clr>
        </p15:guide>
        <p15:guide id="2" pos="279" userDrawn="1">
          <p15:clr>
            <a:srgbClr val="FBAE40"/>
          </p15:clr>
        </p15:guide>
        <p15:guide id="3" pos="6435" userDrawn="1">
          <p15:clr>
            <a:srgbClr val="FBAE40"/>
          </p15:clr>
        </p15:guide>
        <p15:guide id="4" orient="horz" pos="459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2" name="Picture 1"/>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5966" cy="7562850"/>
          </a:xfrm>
          <a:prstGeom prst="rect">
            <a:avLst/>
          </a:prstGeom>
        </p:spPr>
      </p:pic>
      <p:sp>
        <p:nvSpPr>
          <p:cNvPr id="13" name="Title 3">
            <a:extLst>
              <a:ext uri="{FF2B5EF4-FFF2-40B4-BE49-F238E27FC236}">
                <a16:creationId xmlns:a16="http://schemas.microsoft.com/office/drawing/2014/main" id="{B0BF59A8-1073-484B-818C-3A29176098DB}"/>
              </a:ext>
            </a:extLst>
          </p:cNvPr>
          <p:cNvSpPr>
            <a:spLocks noGrp="1"/>
          </p:cNvSpPr>
          <p:nvPr>
            <p:ph type="title" hasCustomPrompt="1"/>
          </p:nvPr>
        </p:nvSpPr>
        <p:spPr>
          <a:xfrm>
            <a:off x="534432" y="2705087"/>
            <a:ext cx="9611758" cy="869911"/>
          </a:xfrm>
          <a:prstGeom prst="rect">
            <a:avLst/>
          </a:prstGeom>
        </p:spPr>
        <p:txBody>
          <a:bodyPr wrap="square" anchor="b">
            <a:noAutofit/>
          </a:bodyPr>
          <a:lstStyle>
            <a:lvl1pPr>
              <a:lnSpc>
                <a:spcPts val="4384"/>
              </a:lnSpc>
              <a:defRPr sz="3682" b="1">
                <a:solidFill>
                  <a:schemeClr val="bg1"/>
                </a:solidFill>
              </a:defRPr>
            </a:lvl1pPr>
          </a:lstStyle>
          <a:p>
            <a:r>
              <a:rPr lang="en-US" dirty="0"/>
              <a:t>Presentation title</a:t>
            </a:r>
            <a:endParaRPr lang="en-GB" dirty="0"/>
          </a:p>
        </p:txBody>
      </p:sp>
      <p:sp>
        <p:nvSpPr>
          <p:cNvPr id="16" name="Text Placeholder 4"/>
          <p:cNvSpPr>
            <a:spLocks noGrp="1"/>
          </p:cNvSpPr>
          <p:nvPr>
            <p:ph type="body" sz="quarter" idx="15" hasCustomPrompt="1"/>
          </p:nvPr>
        </p:nvSpPr>
        <p:spPr>
          <a:xfrm>
            <a:off x="534432" y="3629301"/>
            <a:ext cx="9611758" cy="726034"/>
          </a:xfrm>
          <a:prstGeom prst="rect">
            <a:avLst/>
          </a:prstGeom>
        </p:spPr>
        <p:txBody>
          <a:bodyPr lIns="0" tIns="0" rIns="0" bIns="0" anchor="t" anchorCtr="0"/>
          <a:lstStyle>
            <a:lvl1pPr marL="0" indent="0">
              <a:lnSpc>
                <a:spcPct val="100000"/>
              </a:lnSpc>
              <a:spcBef>
                <a:spcPts val="0"/>
              </a:spcBef>
              <a:buNone/>
              <a:defRPr sz="3331">
                <a:solidFill>
                  <a:schemeClr val="bg1"/>
                </a:solidFill>
                <a:latin typeface="+mj-lt"/>
              </a:defRPr>
            </a:lvl1pPr>
          </a:lstStyle>
          <a:p>
            <a:pPr lvl="0"/>
            <a:r>
              <a:rPr lang="en-US" dirty="0"/>
              <a:t>Click to edit subtitle</a:t>
            </a:r>
          </a:p>
        </p:txBody>
      </p:sp>
      <p:sp>
        <p:nvSpPr>
          <p:cNvPr id="21" name="TextBox 1"/>
          <p:cNvSpPr txBox="1">
            <a:spLocks noChangeArrowheads="1"/>
          </p:cNvSpPr>
          <p:nvPr userDrawn="1"/>
        </p:nvSpPr>
        <p:spPr bwMode="auto">
          <a:xfrm>
            <a:off x="8003777" y="1522496"/>
            <a:ext cx="2146421" cy="16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052" baseline="0" dirty="0">
                <a:solidFill>
                  <a:schemeClr val="bg1"/>
                </a:solidFill>
              </a:rPr>
              <a:t>Discretionary Portfolio Management</a:t>
            </a:r>
          </a:p>
        </p:txBody>
      </p: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432" y="504881"/>
            <a:ext cx="604831" cy="1210056"/>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067973" y="504882"/>
            <a:ext cx="1082225" cy="702264"/>
          </a:xfrm>
          <a:prstGeom prst="rect">
            <a:avLst/>
          </a:prstGeom>
          <a:noFill/>
          <a:ln>
            <a:noFill/>
          </a:ln>
        </p:spPr>
      </p:pic>
    </p:spTree>
    <p:extLst>
      <p:ext uri="{BB962C8B-B14F-4D97-AF65-F5344CB8AC3E}">
        <p14:creationId xmlns:p14="http://schemas.microsoft.com/office/powerpoint/2010/main" val="896997556"/>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3" name="Picture 2"/>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8640" cy="7562850"/>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7" y="7176261"/>
            <a:ext cx="2709742"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Discretionary Portfolio Management</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21978283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8638" cy="7562850"/>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7" y="7176261"/>
            <a:ext cx="2709742"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Discretionary Portfolio Management</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420384819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3">
    <p:spTree>
      <p:nvGrpSpPr>
        <p:cNvPr id="1" name=""/>
        <p:cNvGrpSpPr/>
        <p:nvPr/>
      </p:nvGrpSpPr>
      <p:grpSpPr>
        <a:xfrm>
          <a:off x="0" y="0"/>
          <a:ext cx="0" cy="0"/>
          <a:chOff x="0" y="0"/>
          <a:chExt cx="0" cy="0"/>
        </a:xfrm>
      </p:grpSpPr>
      <p:pic>
        <p:nvPicPr>
          <p:cNvPr id="2" name="Picture 1"/>
          <p:cNvPicPr preferRelativeResize="0">
            <a:picLocks/>
          </p:cNvPicPr>
          <p:nvPr userDrawn="1"/>
        </p:nvPicPr>
        <p:blipFill rotWithShape="1">
          <a:blip r:embed="rId2" cstate="email">
            <a:extLst>
              <a:ext uri="{28A0092B-C50C-407E-A947-70E740481C1C}">
                <a14:useLocalDpi xmlns:a14="http://schemas.microsoft.com/office/drawing/2010/main"/>
              </a:ext>
            </a:extLst>
          </a:blip>
          <a:srcRect l="-1" r="-81"/>
          <a:stretch/>
        </p:blipFill>
        <p:spPr>
          <a:xfrm>
            <a:off x="0" y="0"/>
            <a:ext cx="10688638" cy="7562850"/>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7" y="7176261"/>
            <a:ext cx="2709742"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Discretionary Portfolio Management</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352465412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5966" cy="7562850"/>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7" y="7176261"/>
            <a:ext cx="2709742"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Discretionary Portfolio Management</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340824897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6C1E76-39D5-48DD-BE55-329F37150E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0688639" cy="7562851"/>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7" y="7176261"/>
            <a:ext cx="2709742"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Discretionary Portfolio Management</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47564308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6">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flipH="1">
            <a:off x="0" y="2"/>
            <a:ext cx="10685966" cy="7562849"/>
          </a:xfrm>
          <a:prstGeom prst="rect">
            <a:avLst/>
          </a:prstGeom>
        </p:spPr>
      </p:pic>
      <p:sp>
        <p:nvSpPr>
          <p:cNvPr id="13" name="Text Placeholder 4"/>
          <p:cNvSpPr>
            <a:spLocks noGrp="1"/>
          </p:cNvSpPr>
          <p:nvPr>
            <p:ph type="body" sz="quarter" idx="14" hasCustomPrompt="1"/>
          </p:nvPr>
        </p:nvSpPr>
        <p:spPr>
          <a:xfrm>
            <a:off x="538440" y="453771"/>
            <a:ext cx="9611758" cy="726034"/>
          </a:xfrm>
          <a:prstGeom prst="rect">
            <a:avLst/>
          </a:prstGeom>
        </p:spPr>
        <p:txBody>
          <a:bodyPr lIns="0" tIns="0" rIns="0" bIns="0" anchor="b" anchorCtr="0"/>
          <a:lstStyle>
            <a:lvl1pPr marL="0" indent="0" algn="l">
              <a:lnSpc>
                <a:spcPct val="100000"/>
              </a:lnSpc>
              <a:spcBef>
                <a:spcPts val="0"/>
              </a:spcBef>
              <a:buNone/>
              <a:defRPr sz="3682" b="1">
                <a:solidFill>
                  <a:schemeClr val="bg1"/>
                </a:solidFill>
                <a:latin typeface="+mj-lt"/>
              </a:defRPr>
            </a:lvl1pPr>
          </a:lstStyle>
          <a:p>
            <a:pPr lvl="0"/>
            <a:r>
              <a:rPr lang="en-US" dirty="0"/>
              <a:t>Click to edit title</a:t>
            </a:r>
          </a:p>
        </p:txBody>
      </p:sp>
      <p:sp>
        <p:nvSpPr>
          <p:cNvPr id="14" name="Text Placeholder 4"/>
          <p:cNvSpPr>
            <a:spLocks noGrp="1"/>
          </p:cNvSpPr>
          <p:nvPr>
            <p:ph type="body" sz="quarter" idx="15" hasCustomPrompt="1"/>
          </p:nvPr>
        </p:nvSpPr>
        <p:spPr>
          <a:xfrm>
            <a:off x="538439" y="1307804"/>
            <a:ext cx="9611758" cy="726034"/>
          </a:xfrm>
          <a:prstGeom prst="rect">
            <a:avLst/>
          </a:prstGeom>
        </p:spPr>
        <p:txBody>
          <a:bodyPr lIns="0" tIns="0" rIns="0" bIns="0" anchor="t" anchorCtr="0"/>
          <a:lstStyle>
            <a:lvl1pPr marL="0" indent="0" algn="l">
              <a:lnSpc>
                <a:spcPct val="100000"/>
              </a:lnSpc>
              <a:spcBef>
                <a:spcPts val="0"/>
              </a:spcBef>
              <a:buNone/>
              <a:defRPr sz="2805" b="0">
                <a:solidFill>
                  <a:schemeClr val="bg1"/>
                </a:solidFill>
                <a:latin typeface="+mj-lt"/>
              </a:defRPr>
            </a:lvl1pPr>
          </a:lstStyle>
          <a:p>
            <a:pPr lvl="0"/>
            <a:r>
              <a:rPr lang="en-US" dirty="0"/>
              <a:t>Click to edit subtitle</a:t>
            </a:r>
          </a:p>
        </p:txBody>
      </p:sp>
      <p:sp>
        <p:nvSpPr>
          <p:cNvPr id="12" name="Rectangle 11"/>
          <p:cNvSpPr/>
          <p:nvPr userDrawn="1"/>
        </p:nvSpPr>
        <p:spPr>
          <a:xfrm>
            <a:off x="2077877" y="7176261"/>
            <a:ext cx="2709742"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Discretionary Portfolio Management</a:t>
            </a:r>
          </a:p>
        </p:txBody>
      </p:sp>
      <p:sp>
        <p:nvSpPr>
          <p:cNvPr id="18"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Tree>
    <p:extLst>
      <p:ext uri="{BB962C8B-B14F-4D97-AF65-F5344CB8AC3E}">
        <p14:creationId xmlns:p14="http://schemas.microsoft.com/office/powerpoint/2010/main" val="37095576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rgbClr val="525355"/>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6" name="Title Placeholder 1"/>
          <p:cNvSpPr>
            <a:spLocks noGrp="1"/>
          </p:cNvSpPr>
          <p:nvPr>
            <p:ph type="title"/>
          </p:nvPr>
        </p:nvSpPr>
        <p:spPr>
          <a:xfrm>
            <a:off x="538440" y="362234"/>
            <a:ext cx="9611758" cy="484805"/>
          </a:xfrm>
          <a:prstGeom prst="rect">
            <a:avLst/>
          </a:prstGeom>
        </p:spPr>
        <p:txBody>
          <a:bodyPr vert="horz" lIns="0" tIns="0" rIns="0" bIns="0" rtlCol="0" anchor="b" anchorCtr="0">
            <a:noAutofit/>
          </a:bodyPr>
          <a:lstStyle/>
          <a:p>
            <a:pPr lvl="0"/>
            <a:r>
              <a:rPr lang="en-US" dirty="0"/>
              <a:t>Click to edit Master title style</a:t>
            </a:r>
          </a:p>
        </p:txBody>
      </p:sp>
    </p:spTree>
    <p:extLst>
      <p:ext uri="{BB962C8B-B14F-4D97-AF65-F5344CB8AC3E}">
        <p14:creationId xmlns:p14="http://schemas.microsoft.com/office/powerpoint/2010/main" val="4563628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537104" y="362234"/>
            <a:ext cx="9611758" cy="484805"/>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
        <p:nvSpPr>
          <p:cNvPr id="12" name="Text Placeholder 3"/>
          <p:cNvSpPr>
            <a:spLocks noGrp="1"/>
          </p:cNvSpPr>
          <p:nvPr>
            <p:ph type="body" sz="half" idx="12"/>
          </p:nvPr>
        </p:nvSpPr>
        <p:spPr>
          <a:xfrm>
            <a:off x="537104" y="1714246"/>
            <a:ext cx="9611758"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Tree>
    <p:extLst>
      <p:ext uri="{BB962C8B-B14F-4D97-AF65-F5344CB8AC3E}">
        <p14:creationId xmlns:p14="http://schemas.microsoft.com/office/powerpoint/2010/main" val="220661558"/>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7" name="Title 1"/>
          <p:cNvSpPr>
            <a:spLocks noGrp="1"/>
          </p:cNvSpPr>
          <p:nvPr>
            <p:ph type="title"/>
          </p:nvPr>
        </p:nvSpPr>
        <p:spPr>
          <a:xfrm>
            <a:off x="537104" y="372024"/>
            <a:ext cx="9611758" cy="475016"/>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9"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1308681741"/>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aimer 1">
    <p:spTree>
      <p:nvGrpSpPr>
        <p:cNvPr id="1" name=""/>
        <p:cNvGrpSpPr/>
        <p:nvPr/>
      </p:nvGrpSpPr>
      <p:grpSpPr>
        <a:xfrm>
          <a:off x="0" y="0"/>
          <a:ext cx="0" cy="0"/>
          <a:chOff x="0" y="0"/>
          <a:chExt cx="0" cy="0"/>
        </a:xfrm>
      </p:grpSpPr>
      <p:sp>
        <p:nvSpPr>
          <p:cNvPr id="4"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lnSpc>
                <a:spcPts val="2799"/>
              </a:lnSpc>
              <a:spcBef>
                <a:spcPts val="0"/>
              </a:spcBef>
              <a:spcAft>
                <a:spcPts val="0"/>
              </a:spcAft>
              <a:defRPr lang="en-US" sz="2399" baseline="0" dirty="0">
                <a:solidFill>
                  <a:schemeClr val="accent2"/>
                </a:solidFill>
                <a:latin typeface="+mn-lt"/>
              </a:defRPr>
            </a:lvl1pPr>
          </a:lstStyle>
          <a:p>
            <a:pPr lvl="0"/>
            <a:r>
              <a:rPr lang="en-US" dirty="0"/>
              <a:t>Click to edit Master title style</a:t>
            </a:r>
          </a:p>
        </p:txBody>
      </p:sp>
      <p:sp>
        <p:nvSpPr>
          <p:cNvPr id="6" name="Text Placeholder 3"/>
          <p:cNvSpPr>
            <a:spLocks noGrp="1"/>
          </p:cNvSpPr>
          <p:nvPr>
            <p:ph type="body" sz="half" idx="2"/>
          </p:nvPr>
        </p:nvSpPr>
        <p:spPr>
          <a:xfrm>
            <a:off x="459429" y="1280160"/>
            <a:ext cx="9774936" cy="5120762"/>
          </a:xfrm>
          <a:prstGeom prst="rect">
            <a:avLst/>
          </a:prstGeom>
        </p:spPr>
        <p:txBody>
          <a:bodyPr lIns="0" tIns="0" rIns="0" bIns="0"/>
          <a:lstStyle>
            <a:lvl1pPr marL="0" indent="0" algn="just">
              <a:lnSpc>
                <a:spcPct val="110000"/>
              </a:lnSpc>
              <a:spcBef>
                <a:spcPts val="300"/>
              </a:spcBef>
              <a:spcAft>
                <a:spcPts val="300"/>
              </a:spcAft>
              <a:buClr>
                <a:srgbClr val="6D6E71"/>
              </a:buClr>
              <a:buFontTx/>
              <a:buNone/>
              <a:defRPr sz="1000" b="0" i="0" baseline="0">
                <a:solidFill>
                  <a:schemeClr val="tx2"/>
                </a:solidFill>
                <a:latin typeface="Arial" panose="020B0604020202020204" pitchFamily="34" charset="0"/>
                <a:cs typeface="Arial" panose="020B0604020202020204" pitchFamily="34" charset="0"/>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2942980225"/>
      </p:ext>
    </p:extLst>
  </p:cSld>
  <p:clrMapOvr>
    <a:masterClrMapping/>
  </p:clrMapOvr>
  <p:extLst>
    <p:ext uri="{DCECCB84-F9BA-43D5-87BE-67443E8EF086}">
      <p15:sldGuideLst xmlns:p15="http://schemas.microsoft.com/office/powerpoint/2012/main">
        <p15:guide id="1" orient="horz" pos="4592" userDrawn="1">
          <p15:clr>
            <a:srgbClr val="FBAE40"/>
          </p15:clr>
        </p15:guide>
        <p15:guide id="2" pos="279" userDrawn="1">
          <p15:clr>
            <a:srgbClr val="FBAE40"/>
          </p15:clr>
        </p15:guide>
        <p15:guide id="3" pos="6435" userDrawn="1">
          <p15:clr>
            <a:srgbClr val="FBAE40"/>
          </p15:clr>
        </p15:guide>
        <p15:guide id="4" orient="horz" pos="7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2"/>
          </p:nvPr>
        </p:nvSpPr>
        <p:spPr>
          <a:xfrm>
            <a:off x="537104"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2" name="Text Placeholder 3"/>
          <p:cNvSpPr>
            <a:spLocks noGrp="1"/>
          </p:cNvSpPr>
          <p:nvPr>
            <p:ph type="body" sz="half" idx="14"/>
          </p:nvPr>
        </p:nvSpPr>
        <p:spPr>
          <a:xfrm>
            <a:off x="5579469"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3"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4"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729098276"/>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537104" y="1411732"/>
            <a:ext cx="9611758" cy="4806611"/>
          </a:xfrm>
          <a:prstGeom prst="rect">
            <a:avLst/>
          </a:prstGeom>
        </p:spPr>
        <p:txBody>
          <a:bodyPr lIns="0" tIns="0" rIns="0" bIns="0"/>
          <a:lstStyle>
            <a:lvl1pPr marL="0" indent="0" algn="just">
              <a:lnSpc>
                <a:spcPct val="110000"/>
              </a:lnSpc>
              <a:spcBef>
                <a:spcPts val="263"/>
              </a:spcBef>
              <a:spcAft>
                <a:spcPts val="263"/>
              </a:spcAft>
              <a:buClr>
                <a:srgbClr val="6D6E71"/>
              </a:buClr>
              <a:buFontTx/>
              <a:buNone/>
              <a:defRPr sz="877" b="0" i="0" baseline="0">
                <a:solidFill>
                  <a:schemeClr val="bg2"/>
                </a:solidFill>
                <a:latin typeface="Arial" panose="020B0604020202020204" pitchFamily="34" charset="0"/>
                <a:cs typeface="Arial" panose="020B0604020202020204" pitchFamily="34" charset="0"/>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Tree>
    <p:extLst>
      <p:ext uri="{BB962C8B-B14F-4D97-AF65-F5344CB8AC3E}">
        <p14:creationId xmlns:p14="http://schemas.microsoft.com/office/powerpoint/2010/main" val="3912248303"/>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5966" cy="7562850"/>
          </a:xfrm>
          <a:prstGeom prst="rect">
            <a:avLst/>
          </a:prstGeom>
        </p:spPr>
      </p:pic>
      <p:sp>
        <p:nvSpPr>
          <p:cNvPr id="13" name="Title 3">
            <a:extLst>
              <a:ext uri="{FF2B5EF4-FFF2-40B4-BE49-F238E27FC236}">
                <a16:creationId xmlns:a16="http://schemas.microsoft.com/office/drawing/2014/main" id="{B0BF59A8-1073-484B-818C-3A29176098DB}"/>
              </a:ext>
            </a:extLst>
          </p:cNvPr>
          <p:cNvSpPr>
            <a:spLocks noGrp="1"/>
          </p:cNvSpPr>
          <p:nvPr>
            <p:ph type="title" hasCustomPrompt="1"/>
          </p:nvPr>
        </p:nvSpPr>
        <p:spPr>
          <a:xfrm>
            <a:off x="534432" y="2705087"/>
            <a:ext cx="9611758" cy="869911"/>
          </a:xfrm>
          <a:prstGeom prst="rect">
            <a:avLst/>
          </a:prstGeom>
        </p:spPr>
        <p:txBody>
          <a:bodyPr wrap="square" anchor="b">
            <a:noAutofit/>
          </a:bodyPr>
          <a:lstStyle>
            <a:lvl1pPr>
              <a:lnSpc>
                <a:spcPts val="4384"/>
              </a:lnSpc>
              <a:defRPr sz="3682" b="1">
                <a:solidFill>
                  <a:schemeClr val="bg1"/>
                </a:solidFill>
              </a:defRPr>
            </a:lvl1pPr>
          </a:lstStyle>
          <a:p>
            <a:r>
              <a:rPr lang="en-US" dirty="0"/>
              <a:t>Presentation title</a:t>
            </a:r>
            <a:endParaRPr lang="en-GB" dirty="0"/>
          </a:p>
        </p:txBody>
      </p:sp>
      <p:sp>
        <p:nvSpPr>
          <p:cNvPr id="16" name="Text Placeholder 4"/>
          <p:cNvSpPr>
            <a:spLocks noGrp="1"/>
          </p:cNvSpPr>
          <p:nvPr>
            <p:ph type="body" sz="quarter" idx="15" hasCustomPrompt="1"/>
          </p:nvPr>
        </p:nvSpPr>
        <p:spPr>
          <a:xfrm>
            <a:off x="534432" y="3629301"/>
            <a:ext cx="9611758" cy="726034"/>
          </a:xfrm>
          <a:prstGeom prst="rect">
            <a:avLst/>
          </a:prstGeom>
        </p:spPr>
        <p:txBody>
          <a:bodyPr lIns="0" tIns="0" rIns="0" bIns="0" anchor="t" anchorCtr="0"/>
          <a:lstStyle>
            <a:lvl1pPr marL="0" indent="0">
              <a:lnSpc>
                <a:spcPct val="100000"/>
              </a:lnSpc>
              <a:spcBef>
                <a:spcPts val="0"/>
              </a:spcBef>
              <a:buNone/>
              <a:defRPr sz="3331">
                <a:solidFill>
                  <a:schemeClr val="bg1"/>
                </a:solidFill>
                <a:latin typeface="+mj-lt"/>
              </a:defRPr>
            </a:lvl1pPr>
          </a:lstStyle>
          <a:p>
            <a:pPr lvl="0"/>
            <a:r>
              <a:rPr lang="en-US" dirty="0"/>
              <a:t>Click to edit subtitle</a:t>
            </a:r>
          </a:p>
        </p:txBody>
      </p: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432" y="504881"/>
            <a:ext cx="604831" cy="1210056"/>
          </a:xfrm>
          <a:prstGeom prst="rect">
            <a:avLst/>
          </a:prstGeom>
        </p:spPr>
      </p:pic>
      <p:sp>
        <p:nvSpPr>
          <p:cNvPr id="9" name="TextBox 1"/>
          <p:cNvSpPr txBox="1">
            <a:spLocks noChangeArrowheads="1"/>
          </p:cNvSpPr>
          <p:nvPr userDrawn="1"/>
        </p:nvSpPr>
        <p:spPr bwMode="auto">
          <a:xfrm>
            <a:off x="8904664" y="1522496"/>
            <a:ext cx="1245534" cy="16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052" baseline="0" dirty="0">
                <a:solidFill>
                  <a:schemeClr val="bg1"/>
                </a:solidFill>
              </a:rPr>
              <a:t>Wealth Management</a:t>
            </a:r>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5896" y="504881"/>
            <a:ext cx="1084302" cy="453771"/>
          </a:xfrm>
          <a:prstGeom prst="rect">
            <a:avLst/>
          </a:prstGeom>
        </p:spPr>
      </p:pic>
    </p:spTree>
    <p:extLst>
      <p:ext uri="{BB962C8B-B14F-4D97-AF65-F5344CB8AC3E}">
        <p14:creationId xmlns:p14="http://schemas.microsoft.com/office/powerpoint/2010/main" val="168895748"/>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199" y="512063"/>
            <a:ext cx="9001920" cy="602361"/>
          </a:xfrm>
          <a:prstGeom prst="rect">
            <a:avLst/>
          </a:prstGeom>
        </p:spPr>
        <p:txBody>
          <a:bodyPr lIns="0" tIns="0" rIns="0" bIns="0" anchor="b" anchorCtr="0">
            <a:noAutofit/>
          </a:bodyPr>
          <a:lstStyle>
            <a:lvl1pPr>
              <a:lnSpc>
                <a:spcPts val="2799"/>
              </a:lnSpc>
              <a:spcBef>
                <a:spcPts val="0"/>
              </a:spcBef>
              <a:spcAft>
                <a:spcPts val="0"/>
              </a:spcAft>
              <a:defRPr lang="en-US" sz="2399" b="1" baseline="0" dirty="0">
                <a:solidFill>
                  <a:schemeClr val="accent2"/>
                </a:solidFill>
                <a:latin typeface="+mn-lt"/>
              </a:defRPr>
            </a:lvl1pPr>
          </a:lstStyle>
          <a:p>
            <a:pPr lvl="0"/>
            <a:r>
              <a:rPr lang="en-US" dirty="0"/>
              <a:t>Click to edit Master title style</a:t>
            </a:r>
          </a:p>
        </p:txBody>
      </p:sp>
      <p:sp>
        <p:nvSpPr>
          <p:cNvPr id="8"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2324298114"/>
      </p:ext>
    </p:extLst>
  </p:cSld>
  <p:clrMapOvr>
    <a:masterClrMapping/>
  </p:clrMapOvr>
  <p:extLst>
    <p:ext uri="{DCECCB84-F9BA-43D5-87BE-67443E8EF086}">
      <p15:sldGuideLst xmlns:p15="http://schemas.microsoft.com/office/powerpoint/2012/main">
        <p15:guide id="2" pos="279">
          <p15:clr>
            <a:srgbClr val="FBAE40"/>
          </p15:clr>
        </p15:guide>
        <p15:guide id="3" pos="6435">
          <p15:clr>
            <a:srgbClr val="FBAE40"/>
          </p15:clr>
        </p15:guide>
        <p15:guide id="4" orient="horz" pos="459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11" name="Title 1"/>
          <p:cNvSpPr>
            <a:spLocks noGrp="1"/>
          </p:cNvSpPr>
          <p:nvPr>
            <p:ph type="title"/>
          </p:nvPr>
        </p:nvSpPr>
        <p:spPr>
          <a:xfrm>
            <a:off x="457200" y="512064"/>
            <a:ext cx="8849519" cy="585462"/>
          </a:xfrm>
          <a:prstGeom prst="rect">
            <a:avLst/>
          </a:prstGeom>
        </p:spPr>
        <p:txBody>
          <a:bodyPr lIns="0" tIns="0" rIns="0" bIns="0" anchor="b" anchorCtr="0">
            <a:noAutofit/>
          </a:bodyPr>
          <a:lstStyle>
            <a:lvl1pPr>
              <a:defRPr lang="en-US" sz="2399" b="1" baseline="0" dirty="0">
                <a:solidFill>
                  <a:schemeClr val="accent2"/>
                </a:solidFill>
                <a:latin typeface="+mn-lt"/>
              </a:defRPr>
            </a:lvl1pPr>
          </a:lstStyle>
          <a:p>
            <a:pPr lvl="0"/>
            <a:r>
              <a:rPr lang="en-US" dirty="0"/>
              <a:t>Click to edit Master title style</a:t>
            </a:r>
          </a:p>
        </p:txBody>
      </p:sp>
      <p:sp>
        <p:nvSpPr>
          <p:cNvPr id="12" name="Text Placeholder 3"/>
          <p:cNvSpPr>
            <a:spLocks noGrp="1"/>
          </p:cNvSpPr>
          <p:nvPr>
            <p:ph type="body" sz="half" idx="10" hasCustomPrompt="1"/>
          </p:nvPr>
        </p:nvSpPr>
        <p:spPr>
          <a:xfrm>
            <a:off x="457200" y="1296000"/>
            <a:ext cx="8849519"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999"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 </a:t>
            </a:r>
          </a:p>
        </p:txBody>
      </p:sp>
      <p:sp>
        <p:nvSpPr>
          <p:cNvPr id="13" name="Text Placeholder 3"/>
          <p:cNvSpPr>
            <a:spLocks noGrp="1"/>
          </p:cNvSpPr>
          <p:nvPr>
            <p:ph type="body" sz="half" idx="12"/>
          </p:nvPr>
        </p:nvSpPr>
        <p:spPr>
          <a:xfrm>
            <a:off x="457200" y="1980000"/>
            <a:ext cx="8849519"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7"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1302657965"/>
      </p:ext>
    </p:extLst>
  </p:cSld>
  <p:clrMapOvr>
    <a:masterClrMapping/>
  </p:clrMapOvr>
  <p:extLst>
    <p:ext uri="{DCECCB84-F9BA-43D5-87BE-67443E8EF086}">
      <p15:sldGuideLst xmlns:p15="http://schemas.microsoft.com/office/powerpoint/2012/main">
        <p15:guide id="1" pos="279">
          <p15:clr>
            <a:srgbClr val="FBAE40"/>
          </p15:clr>
        </p15:guide>
        <p15:guide id="2" orient="horz" pos="4589">
          <p15:clr>
            <a:srgbClr val="FBAE40"/>
          </p15:clr>
        </p15:guide>
        <p15:guide id="3" orient="horz" pos="720">
          <p15:clr>
            <a:srgbClr val="FBAE40"/>
          </p15:clr>
        </p15:guide>
        <p15:guide id="4" pos="6435">
          <p15:clr>
            <a:srgbClr val="FBAE40"/>
          </p15:clr>
        </p15:guide>
        <p15:guide id="5" orient="horz" pos="4110">
          <p15:clr>
            <a:srgbClr val="FBAE40"/>
          </p15:clr>
        </p15:guide>
        <p15:guide id="6" orient="horz" pos="4590">
          <p15:clr>
            <a:srgbClr val="FBAE40"/>
          </p15:clr>
        </p15:guide>
        <p15:guide id="7" orient="horz" pos="113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with Sub-Title">
    <p:spTree>
      <p:nvGrpSpPr>
        <p:cNvPr id="1" name=""/>
        <p:cNvGrpSpPr/>
        <p:nvPr/>
      </p:nvGrpSpPr>
      <p:grpSpPr>
        <a:xfrm>
          <a:off x="0" y="0"/>
          <a:ext cx="0" cy="0"/>
          <a:chOff x="0" y="0"/>
          <a:chExt cx="0" cy="0"/>
        </a:xfrm>
      </p:grpSpPr>
      <p:sp>
        <p:nvSpPr>
          <p:cNvPr id="12" name="Title 1"/>
          <p:cNvSpPr>
            <a:spLocks noGrp="1"/>
          </p:cNvSpPr>
          <p:nvPr>
            <p:ph type="title"/>
          </p:nvPr>
        </p:nvSpPr>
        <p:spPr>
          <a:xfrm>
            <a:off x="457200" y="550689"/>
            <a:ext cx="8787382" cy="539598"/>
          </a:xfrm>
          <a:prstGeom prst="rect">
            <a:avLst/>
          </a:prstGeom>
        </p:spPr>
        <p:txBody>
          <a:bodyPr lIns="0" tIns="0" rIns="0" bIns="0" anchor="b" anchorCtr="0">
            <a:noAutofit/>
          </a:bodyPr>
          <a:lstStyle>
            <a:lvl1pPr>
              <a:defRPr lang="en-US" sz="2399" b="1" baseline="0" dirty="0">
                <a:solidFill>
                  <a:schemeClr val="accent2"/>
                </a:solidFill>
                <a:latin typeface="+mn-lt"/>
              </a:defRPr>
            </a:lvl1pPr>
          </a:lstStyle>
          <a:p>
            <a:pPr lvl="0"/>
            <a:r>
              <a:rPr lang="en-US" dirty="0"/>
              <a:t>Click to edit Master title style</a:t>
            </a:r>
          </a:p>
        </p:txBody>
      </p:sp>
      <p:sp>
        <p:nvSpPr>
          <p:cNvPr id="13" name="Text Placeholder 3"/>
          <p:cNvSpPr>
            <a:spLocks noGrp="1"/>
          </p:cNvSpPr>
          <p:nvPr>
            <p:ph type="body" sz="half" idx="10"/>
          </p:nvPr>
        </p:nvSpPr>
        <p:spPr>
          <a:xfrm>
            <a:off x="457200" y="1190625"/>
            <a:ext cx="8787382" cy="430319"/>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999"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4" name="Text Placeholder 3"/>
          <p:cNvSpPr>
            <a:spLocks noGrp="1"/>
          </p:cNvSpPr>
          <p:nvPr>
            <p:ph type="body" sz="half" idx="12"/>
          </p:nvPr>
        </p:nvSpPr>
        <p:spPr>
          <a:xfrm>
            <a:off x="457200" y="1828800"/>
            <a:ext cx="3896519"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5" name="Text Placeholder 3"/>
          <p:cNvSpPr>
            <a:spLocks noGrp="1"/>
          </p:cNvSpPr>
          <p:nvPr>
            <p:ph type="body" sz="half" idx="14"/>
          </p:nvPr>
        </p:nvSpPr>
        <p:spPr>
          <a:xfrm>
            <a:off x="4581142"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8"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3464016860"/>
      </p:ext>
    </p:extLst>
  </p:cSld>
  <p:clrMapOvr>
    <a:masterClrMapping/>
  </p:clrMapOvr>
  <p:extLst>
    <p:ext uri="{DCECCB84-F9BA-43D5-87BE-67443E8EF086}">
      <p15:sldGuideLst xmlns:p15="http://schemas.microsoft.com/office/powerpoint/2012/main">
        <p15:guide id="1" orient="horz" pos="720">
          <p15:clr>
            <a:srgbClr val="FBAE40"/>
          </p15:clr>
        </p15:guide>
        <p15:guide id="2" pos="279">
          <p15:clr>
            <a:srgbClr val="FBAE40"/>
          </p15:clr>
        </p15:guide>
        <p15:guide id="3" pos="6435">
          <p15:clr>
            <a:srgbClr val="FBAE40"/>
          </p15:clr>
        </p15:guide>
        <p15:guide id="4" orient="horz" pos="459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claimer 1">
    <p:spTree>
      <p:nvGrpSpPr>
        <p:cNvPr id="1" name=""/>
        <p:cNvGrpSpPr/>
        <p:nvPr/>
      </p:nvGrpSpPr>
      <p:grpSpPr>
        <a:xfrm>
          <a:off x="0" y="0"/>
          <a:ext cx="0" cy="0"/>
          <a:chOff x="0" y="0"/>
          <a:chExt cx="0" cy="0"/>
        </a:xfrm>
      </p:grpSpPr>
      <p:sp>
        <p:nvSpPr>
          <p:cNvPr id="4" name="Title 1"/>
          <p:cNvSpPr>
            <a:spLocks noGrp="1"/>
          </p:cNvSpPr>
          <p:nvPr>
            <p:ph type="title"/>
          </p:nvPr>
        </p:nvSpPr>
        <p:spPr>
          <a:xfrm>
            <a:off x="457200" y="512064"/>
            <a:ext cx="8925719" cy="585462"/>
          </a:xfrm>
          <a:prstGeom prst="rect">
            <a:avLst/>
          </a:prstGeom>
        </p:spPr>
        <p:txBody>
          <a:bodyPr lIns="0" tIns="0" rIns="0" bIns="0" anchor="b" anchorCtr="0">
            <a:noAutofit/>
          </a:bodyPr>
          <a:lstStyle>
            <a:lvl1pPr>
              <a:lnSpc>
                <a:spcPts val="2799"/>
              </a:lnSpc>
              <a:spcBef>
                <a:spcPts val="0"/>
              </a:spcBef>
              <a:spcAft>
                <a:spcPts val="0"/>
              </a:spcAft>
              <a:defRPr lang="en-US" sz="2399" b="1" baseline="0" dirty="0">
                <a:solidFill>
                  <a:schemeClr val="accent2"/>
                </a:solidFill>
                <a:latin typeface="+mn-lt"/>
              </a:defRPr>
            </a:lvl1pPr>
          </a:lstStyle>
          <a:p>
            <a:pPr lvl="0"/>
            <a:r>
              <a:rPr lang="en-US" dirty="0"/>
              <a:t>Click to edit Master title style</a:t>
            </a:r>
          </a:p>
        </p:txBody>
      </p:sp>
      <p:sp>
        <p:nvSpPr>
          <p:cNvPr id="6" name="Text Placeholder 3"/>
          <p:cNvSpPr>
            <a:spLocks noGrp="1"/>
          </p:cNvSpPr>
          <p:nvPr>
            <p:ph type="body" sz="half" idx="2"/>
          </p:nvPr>
        </p:nvSpPr>
        <p:spPr>
          <a:xfrm>
            <a:off x="459429" y="1280160"/>
            <a:ext cx="8923490" cy="5120762"/>
          </a:xfrm>
          <a:prstGeom prst="rect">
            <a:avLst/>
          </a:prstGeom>
        </p:spPr>
        <p:txBody>
          <a:bodyPr lIns="0" tIns="0" rIns="0" bIns="0"/>
          <a:lstStyle>
            <a:lvl1pPr marL="0" indent="0" algn="just">
              <a:lnSpc>
                <a:spcPct val="110000"/>
              </a:lnSpc>
              <a:spcBef>
                <a:spcPts val="300"/>
              </a:spcBef>
              <a:spcAft>
                <a:spcPts val="300"/>
              </a:spcAft>
              <a:buClr>
                <a:srgbClr val="6D6E71"/>
              </a:buClr>
              <a:buFontTx/>
              <a:buNone/>
              <a:defRPr sz="1000" b="0" i="0" baseline="0">
                <a:solidFill>
                  <a:schemeClr val="tx2"/>
                </a:solidFill>
                <a:latin typeface="Arial" panose="020B0604020202020204" pitchFamily="34" charset="0"/>
                <a:cs typeface="Arial" panose="020B0604020202020204" pitchFamily="34" charset="0"/>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4291617294"/>
      </p:ext>
    </p:extLst>
  </p:cSld>
  <p:clrMapOvr>
    <a:masterClrMapping/>
  </p:clrMapOvr>
  <p:extLst>
    <p:ext uri="{DCECCB84-F9BA-43D5-87BE-67443E8EF086}">
      <p15:sldGuideLst xmlns:p15="http://schemas.microsoft.com/office/powerpoint/2012/main">
        <p15:guide id="1" orient="horz" pos="4592">
          <p15:clr>
            <a:srgbClr val="FBAE40"/>
          </p15:clr>
        </p15:guide>
        <p15:guide id="2" pos="279">
          <p15:clr>
            <a:srgbClr val="FBAE40"/>
          </p15:clr>
        </p15:guide>
        <p15:guide id="3" pos="6435">
          <p15:clr>
            <a:srgbClr val="FBAE40"/>
          </p15:clr>
        </p15:guide>
        <p15:guide id="4" orient="horz" pos="7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_2">
    <p:spTree>
      <p:nvGrpSpPr>
        <p:cNvPr id="1" name=""/>
        <p:cNvGrpSpPr/>
        <p:nvPr/>
      </p:nvGrpSpPr>
      <p:grpSpPr>
        <a:xfrm>
          <a:off x="0" y="0"/>
          <a:ext cx="0" cy="0"/>
          <a:chOff x="0" y="0"/>
          <a:chExt cx="0" cy="0"/>
        </a:xfrm>
      </p:grpSpPr>
      <p:pic>
        <p:nvPicPr>
          <p:cNvPr id="10" name="Picture 9"/>
          <p:cNvPicPr>
            <a:picLocks/>
          </p:cNvPicPr>
          <p:nvPr userDrawn="1"/>
        </p:nvPicPr>
        <p:blipFill rotWithShape="1">
          <a:blip r:embed="rId2" cstate="email">
            <a:extLst>
              <a:ext uri="{28A0092B-C50C-407E-A947-70E740481C1C}">
                <a14:useLocalDpi xmlns:a14="http://schemas.microsoft.com/office/drawing/2010/main"/>
              </a:ext>
            </a:extLst>
          </a:blip>
          <a:srcRect t="-1350" b="-818"/>
          <a:stretch/>
        </p:blipFill>
        <p:spPr>
          <a:xfrm>
            <a:off x="0" y="-104775"/>
            <a:ext cx="10692000" cy="7924800"/>
          </a:xfrm>
          <a:prstGeom prst="rect">
            <a:avLst/>
          </a:prstGeom>
        </p:spPr>
      </p:pic>
      <p:sp>
        <p:nvSpPr>
          <p:cNvPr id="16" name="Text Placeholder 4"/>
          <p:cNvSpPr>
            <a:spLocks noGrp="1"/>
          </p:cNvSpPr>
          <p:nvPr>
            <p:ph type="body" sz="quarter" idx="14" hasCustomPrompt="1"/>
          </p:nvPr>
        </p:nvSpPr>
        <p:spPr>
          <a:xfrm>
            <a:off x="460178" y="3057890"/>
            <a:ext cx="8229600"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7" name="Text Placeholder 4"/>
          <p:cNvSpPr>
            <a:spLocks noGrp="1"/>
          </p:cNvSpPr>
          <p:nvPr>
            <p:ph type="body" sz="quarter" idx="15" hasCustomPrompt="1"/>
          </p:nvPr>
        </p:nvSpPr>
        <p:spPr>
          <a:xfrm>
            <a:off x="460178" y="3875678"/>
            <a:ext cx="8229600"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
        <p:nvSpPr>
          <p:cNvPr id="11" name="Rectangle 10"/>
          <p:cNvSpPr/>
          <p:nvPr userDrawn="1"/>
        </p:nvSpPr>
        <p:spPr>
          <a:xfrm>
            <a:off x="460178" y="7180154"/>
            <a:ext cx="786384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rPr>
              <a:t>Important disclosures can be found in the Disclosures Appendix.</a:t>
            </a:r>
          </a:p>
        </p:txBody>
      </p:sp>
      <p:sp>
        <p:nvSpPr>
          <p:cNvPr id="12" name="TextBox 1"/>
          <p:cNvSpPr txBox="1">
            <a:spLocks noChangeArrowheads="1"/>
          </p:cNvSpPr>
          <p:nvPr userDrawn="1"/>
        </p:nvSpPr>
        <p:spPr bwMode="auto">
          <a:xfrm>
            <a:off x="8322672" y="1380601"/>
            <a:ext cx="1912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200" baseline="0" dirty="0">
                <a:solidFill>
                  <a:schemeClr val="bg1"/>
                </a:solidFill>
              </a:rPr>
              <a:t>WM Chief Investment Office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78" y="457827"/>
            <a:ext cx="689901" cy="109728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8693" y="457827"/>
            <a:ext cx="1236810" cy="411480"/>
          </a:xfrm>
          <a:prstGeom prst="rect">
            <a:avLst/>
          </a:prstGeom>
        </p:spPr>
      </p:pic>
    </p:spTree>
    <p:extLst>
      <p:ext uri="{BB962C8B-B14F-4D97-AF65-F5344CB8AC3E}">
        <p14:creationId xmlns:p14="http://schemas.microsoft.com/office/powerpoint/2010/main" val="109549830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resentation version">
    <p:spTree>
      <p:nvGrpSpPr>
        <p:cNvPr id="1" name=""/>
        <p:cNvGrpSpPr/>
        <p:nvPr/>
      </p:nvGrpSpPr>
      <p:grpSpPr>
        <a:xfrm>
          <a:off x="0" y="0"/>
          <a:ext cx="0" cy="0"/>
          <a:chOff x="0" y="0"/>
          <a:chExt cx="0" cy="0"/>
        </a:xfrm>
      </p:grpSpPr>
      <p:sp>
        <p:nvSpPr>
          <p:cNvPr id="4" name="Title 1"/>
          <p:cNvSpPr>
            <a:spLocks noGrp="1"/>
          </p:cNvSpPr>
          <p:nvPr>
            <p:ph type="title"/>
          </p:nvPr>
        </p:nvSpPr>
        <p:spPr>
          <a:xfrm>
            <a:off x="445890" y="396060"/>
            <a:ext cx="7705912" cy="587498"/>
          </a:xfrm>
        </p:spPr>
        <p:txBody>
          <a:bodyPr anchor="b" anchorCtr="0"/>
          <a:lstStyle>
            <a:lvl1pPr>
              <a:lnSpc>
                <a:spcPts val="2799"/>
              </a:lnSpc>
              <a:defRPr sz="2499">
                <a:solidFill>
                  <a:srgbClr val="005C84"/>
                </a:solidFill>
                <a:latin typeface="+mn-lt"/>
              </a:defRPr>
            </a:lvl1pPr>
          </a:lstStyle>
          <a:p>
            <a:r>
              <a:rPr lang="en-US" dirty="0"/>
              <a:t>Click to edit Master title style</a:t>
            </a:r>
          </a:p>
        </p:txBody>
      </p:sp>
      <p:sp>
        <p:nvSpPr>
          <p:cNvPr id="34" name="Text Placeholder 3"/>
          <p:cNvSpPr>
            <a:spLocks noGrp="1"/>
          </p:cNvSpPr>
          <p:nvPr>
            <p:ph type="body" sz="half" idx="10"/>
          </p:nvPr>
        </p:nvSpPr>
        <p:spPr>
          <a:xfrm>
            <a:off x="445889" y="1370852"/>
            <a:ext cx="9812728" cy="466895"/>
          </a:xfrm>
        </p:spPr>
        <p:txBody>
          <a:bodyPr anchor="t"/>
          <a:lstStyle>
            <a:lvl1pPr marL="0" indent="0">
              <a:lnSpc>
                <a:spcPct val="100000"/>
              </a:lnSpc>
              <a:spcBef>
                <a:spcPts val="0"/>
              </a:spcBef>
              <a:spcAft>
                <a:spcPts val="0"/>
              </a:spcAft>
              <a:buClr>
                <a:srgbClr val="6D6E71"/>
              </a:buClr>
              <a:buFontTx/>
              <a:buNone/>
              <a:defRPr sz="1999" b="0" i="0" baseline="0">
                <a:solidFill>
                  <a:srgbClr val="2F7528"/>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36" name="Text Placeholder 3"/>
          <p:cNvSpPr>
            <a:spLocks noGrp="1"/>
          </p:cNvSpPr>
          <p:nvPr>
            <p:ph type="body" sz="half" idx="12"/>
          </p:nvPr>
        </p:nvSpPr>
        <p:spPr>
          <a:xfrm>
            <a:off x="445889" y="1889164"/>
            <a:ext cx="9812728" cy="590630"/>
          </a:xfrm>
        </p:spPr>
        <p:txBody>
          <a:bodyPr anchor="t"/>
          <a:lstStyle>
            <a:lvl1pPr marL="0" indent="0">
              <a:lnSpc>
                <a:spcPct val="100000"/>
              </a:lnSpc>
              <a:spcBef>
                <a:spcPts val="0"/>
              </a:spcBef>
              <a:spcAft>
                <a:spcPts val="0"/>
              </a:spcAft>
              <a:buClr>
                <a:srgbClr val="6D6E71"/>
              </a:buClr>
              <a:buFontTx/>
              <a:buNone/>
              <a:defRPr sz="1599" b="1" i="0" baseline="0">
                <a:solidFill>
                  <a:srgbClr val="3A3A3C"/>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37" name="Text Placeholder 3"/>
          <p:cNvSpPr>
            <a:spLocks noGrp="1"/>
          </p:cNvSpPr>
          <p:nvPr>
            <p:ph type="body" sz="half" idx="13"/>
          </p:nvPr>
        </p:nvSpPr>
        <p:spPr>
          <a:xfrm>
            <a:off x="445889" y="6950281"/>
            <a:ext cx="9812728" cy="393275"/>
          </a:xfrm>
        </p:spPr>
        <p:txBody>
          <a:bodyPr anchor="b"/>
          <a:lstStyle>
            <a:lvl1pPr marL="0" indent="0">
              <a:lnSpc>
                <a:spcPct val="100000"/>
              </a:lnSpc>
              <a:spcBef>
                <a:spcPts val="0"/>
              </a:spcBef>
              <a:spcAft>
                <a:spcPts val="0"/>
              </a:spcAft>
              <a:buClr>
                <a:srgbClr val="6D6E71"/>
              </a:buClr>
              <a:buFontTx/>
              <a:buNone/>
              <a:defRPr sz="1000" b="0" i="0" baseline="0">
                <a:solidFill>
                  <a:srgbClr val="3A3A3C"/>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a:p>
            <a:pPr lvl="0"/>
            <a:r>
              <a:rPr lang="en-US" dirty="0" err="1"/>
              <a:t>stylesst</a:t>
            </a:r>
            <a:endParaRPr lang="en-US" dirty="0"/>
          </a:p>
        </p:txBody>
      </p:sp>
      <p:pic>
        <p:nvPicPr>
          <p:cNvPr id="6" name="Picture 11" descr="Visual Identitiy Band"/>
          <p:cNvPicPr preferRelativeResize="0">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80" y="1144828"/>
            <a:ext cx="10694435" cy="82817"/>
          </a:xfrm>
          <a:prstGeom prst="rect">
            <a:avLst/>
          </a:prstGeom>
          <a:noFill/>
          <a:ln w="9525">
            <a:noFill/>
            <a:miter lim="800000"/>
            <a:headEnd/>
            <a:tailEnd/>
          </a:ln>
        </p:spPr>
      </p:pic>
    </p:spTree>
    <p:extLst>
      <p:ext uri="{BB962C8B-B14F-4D97-AF65-F5344CB8AC3E}">
        <p14:creationId xmlns:p14="http://schemas.microsoft.com/office/powerpoint/2010/main" val="765133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199" y="512064"/>
            <a:ext cx="9774936" cy="585462"/>
          </a:xfrm>
          <a:prstGeom prst="rect">
            <a:avLst/>
          </a:prstGeom>
        </p:spPr>
        <p:txBody>
          <a:bodyPr lIns="0" tIns="0" rIns="0" bIns="0" anchor="b" anchorCtr="0">
            <a:noAutofit/>
          </a:bodyPr>
          <a:lstStyle>
            <a:lvl1pPr>
              <a:lnSpc>
                <a:spcPts val="2799"/>
              </a:lnSpc>
              <a:spcBef>
                <a:spcPts val="0"/>
              </a:spcBef>
              <a:spcAft>
                <a:spcPts val="0"/>
              </a:spcAft>
              <a:defRPr lang="en-US" sz="2399" baseline="0" dirty="0">
                <a:solidFill>
                  <a:schemeClr val="accent2"/>
                </a:solidFill>
                <a:latin typeface="+mn-lt"/>
              </a:defRPr>
            </a:lvl1pPr>
          </a:lstStyle>
          <a:p>
            <a:pPr lvl="0"/>
            <a:r>
              <a:rPr lang="en-US" dirty="0"/>
              <a:t>Click to edit Master title style</a:t>
            </a:r>
          </a:p>
        </p:txBody>
      </p:sp>
      <p:sp>
        <p:nvSpPr>
          <p:cNvPr id="6"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4193479924"/>
      </p:ext>
    </p:extLst>
  </p:cSld>
  <p:clrMapOvr>
    <a:masterClrMapping/>
  </p:clrMapOvr>
  <p:extLst>
    <p:ext uri="{DCECCB84-F9BA-43D5-87BE-67443E8EF086}">
      <p15:sldGuideLst xmlns:p15="http://schemas.microsoft.com/office/powerpoint/2012/main">
        <p15:guide id="1" orient="horz" pos="4473">
          <p15:clr>
            <a:srgbClr val="FBAE40"/>
          </p15:clr>
        </p15:guide>
        <p15:guide id="2" pos="279">
          <p15:clr>
            <a:srgbClr val="FBAE40"/>
          </p15:clr>
        </p15:guide>
        <p15:guide id="3" pos="6435">
          <p15:clr>
            <a:srgbClr val="FBAE40"/>
          </p15:clr>
        </p15:guide>
        <p15:guide id="4" orient="horz" pos="72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2">
    <p:spTree>
      <p:nvGrpSpPr>
        <p:cNvPr id="1" name=""/>
        <p:cNvGrpSpPr/>
        <p:nvPr/>
      </p:nvGrpSpPr>
      <p:grpSpPr>
        <a:xfrm>
          <a:off x="0" y="0"/>
          <a:ext cx="0" cy="0"/>
          <a:chOff x="0" y="0"/>
          <a:chExt cx="0" cy="0"/>
        </a:xfrm>
      </p:grpSpPr>
      <p:pic>
        <p:nvPicPr>
          <p:cNvPr id="10" name="Picture 9"/>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89336" cy="7563675"/>
          </a:xfrm>
          <a:prstGeom prst="rect">
            <a:avLst/>
          </a:prstGeom>
        </p:spPr>
      </p:pic>
      <p:sp>
        <p:nvSpPr>
          <p:cNvPr id="16" name="Text Placeholder 4"/>
          <p:cNvSpPr>
            <a:spLocks noGrp="1"/>
          </p:cNvSpPr>
          <p:nvPr>
            <p:ph type="body" sz="quarter" idx="14" hasCustomPrompt="1"/>
          </p:nvPr>
        </p:nvSpPr>
        <p:spPr>
          <a:xfrm>
            <a:off x="460178" y="3057890"/>
            <a:ext cx="8229600"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7" name="Text Placeholder 4"/>
          <p:cNvSpPr>
            <a:spLocks noGrp="1"/>
          </p:cNvSpPr>
          <p:nvPr>
            <p:ph type="body" sz="quarter" idx="15" hasCustomPrompt="1"/>
          </p:nvPr>
        </p:nvSpPr>
        <p:spPr>
          <a:xfrm>
            <a:off x="460178" y="3875678"/>
            <a:ext cx="8229600"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
        <p:nvSpPr>
          <p:cNvPr id="11" name="Rectangle 10"/>
          <p:cNvSpPr/>
          <p:nvPr userDrawn="1"/>
        </p:nvSpPr>
        <p:spPr>
          <a:xfrm>
            <a:off x="460178" y="7180154"/>
            <a:ext cx="786384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rPr>
              <a:t>Important disclosures can be found in the Disclosures Appendix.</a:t>
            </a:r>
          </a:p>
        </p:txBody>
      </p:sp>
      <p:sp>
        <p:nvSpPr>
          <p:cNvPr id="12" name="TextBox 1"/>
          <p:cNvSpPr txBox="1">
            <a:spLocks noChangeArrowheads="1"/>
          </p:cNvSpPr>
          <p:nvPr userDrawn="1"/>
        </p:nvSpPr>
        <p:spPr bwMode="auto">
          <a:xfrm>
            <a:off x="8322672" y="1380601"/>
            <a:ext cx="1912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200" baseline="0" dirty="0">
                <a:solidFill>
                  <a:schemeClr val="bg1"/>
                </a:solidFill>
              </a:rPr>
              <a:t>WM Chief Investment Office</a:t>
            </a:r>
          </a:p>
        </p:txBody>
      </p:sp>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78" y="457827"/>
            <a:ext cx="689901" cy="109728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98693" y="457827"/>
            <a:ext cx="1236810" cy="411480"/>
          </a:xfrm>
          <a:prstGeom prst="rect">
            <a:avLst/>
          </a:prstGeom>
        </p:spPr>
      </p:pic>
    </p:spTree>
    <p:extLst>
      <p:ext uri="{BB962C8B-B14F-4D97-AF65-F5344CB8AC3E}">
        <p14:creationId xmlns:p14="http://schemas.microsoft.com/office/powerpoint/2010/main" val="404848973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6"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defRPr lang="en-US" sz="2399" baseline="0" dirty="0">
                <a:solidFill>
                  <a:schemeClr val="accent2"/>
                </a:solidFill>
                <a:latin typeface="+mn-lt"/>
              </a:defRPr>
            </a:lvl1pPr>
          </a:lstStyle>
          <a:p>
            <a:pPr lvl="0"/>
            <a:r>
              <a:rPr lang="en-US" dirty="0"/>
              <a:t>Click to edit Master title style</a:t>
            </a:r>
          </a:p>
        </p:txBody>
      </p:sp>
      <p:sp>
        <p:nvSpPr>
          <p:cNvPr id="7" name="Text Placeholder 3"/>
          <p:cNvSpPr>
            <a:spLocks noGrp="1"/>
          </p:cNvSpPr>
          <p:nvPr>
            <p:ph type="body" sz="half" idx="10" hasCustomPrompt="1"/>
          </p:nvPr>
        </p:nvSpPr>
        <p:spPr>
          <a:xfrm>
            <a:off x="457200" y="1161288"/>
            <a:ext cx="9774936"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999"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 </a:t>
            </a:r>
          </a:p>
        </p:txBody>
      </p:sp>
      <p:sp>
        <p:nvSpPr>
          <p:cNvPr id="8" name="Text Placeholder 3"/>
          <p:cNvSpPr>
            <a:spLocks noGrp="1"/>
          </p:cNvSpPr>
          <p:nvPr>
            <p:ph type="body" sz="half" idx="12"/>
          </p:nvPr>
        </p:nvSpPr>
        <p:spPr>
          <a:xfrm>
            <a:off x="457200" y="1828800"/>
            <a:ext cx="9774936"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9"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1196545216"/>
      </p:ext>
    </p:extLst>
  </p:cSld>
  <p:clrMapOvr>
    <a:masterClrMapping/>
  </p:clrMapOvr>
  <p:extLst>
    <p:ext uri="{DCECCB84-F9BA-43D5-87BE-67443E8EF086}">
      <p15:sldGuideLst xmlns:p15="http://schemas.microsoft.com/office/powerpoint/2012/main">
        <p15:guide id="1" pos="279">
          <p15:clr>
            <a:srgbClr val="FBAE40"/>
          </p15:clr>
        </p15:guide>
        <p15:guide id="2" orient="horz" pos="4473">
          <p15:clr>
            <a:srgbClr val="FBAE40"/>
          </p15:clr>
        </p15:guide>
        <p15:guide id="3" orient="horz" pos="729">
          <p15:clr>
            <a:srgbClr val="FBAE40"/>
          </p15:clr>
        </p15:guide>
        <p15:guide id="4" pos="643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3057525" y="5951811"/>
            <a:ext cx="7176846" cy="457296"/>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1" name="Text Placeholder 3"/>
          <p:cNvSpPr>
            <a:spLocks noGrp="1"/>
          </p:cNvSpPr>
          <p:nvPr>
            <p:ph type="body" sz="half" idx="2"/>
          </p:nvPr>
        </p:nvSpPr>
        <p:spPr>
          <a:xfrm>
            <a:off x="457199" y="1289420"/>
            <a:ext cx="2103120" cy="5119687"/>
          </a:xfrm>
          <a:prstGeom prst="rect">
            <a:avLst/>
          </a:prstGeom>
        </p:spPr>
        <p:txBody>
          <a:bodyPr lIns="0" tIns="0" rIns="0" bIns="0"/>
          <a:lstStyle>
            <a:lvl1pPr marL="179388" indent="-179388">
              <a:lnSpc>
                <a:spcPct val="110000"/>
              </a:lnSpc>
              <a:spcBef>
                <a:spcPts val="300"/>
              </a:spcBef>
              <a:spcAft>
                <a:spcPts val="300"/>
              </a:spcAft>
              <a:buClr>
                <a:schemeClr val="tx2"/>
              </a:buClr>
              <a:buFont typeface="Arial" pitchFamily="34" charset="0"/>
              <a:buChar char="•"/>
              <a:defRPr sz="1200" b="0" i="0" baseline="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ext Placeholder 3"/>
          <p:cNvSpPr>
            <a:spLocks noGrp="1"/>
          </p:cNvSpPr>
          <p:nvPr>
            <p:ph type="body" sz="half" idx="10"/>
          </p:nvPr>
        </p:nvSpPr>
        <p:spPr>
          <a:xfrm>
            <a:off x="3059997" y="1289420"/>
            <a:ext cx="7174374" cy="576588"/>
          </a:xfrm>
          <a:prstGeom prst="rect">
            <a:avLst/>
          </a:prstGeom>
        </p:spPr>
        <p:txBody>
          <a:bodyPr lIns="0" tIns="0" rIns="0" bIns="0"/>
          <a:lstStyle>
            <a:lvl1pPr marL="0" indent="0">
              <a:lnSpc>
                <a:spcPct val="110000"/>
              </a:lnSpc>
              <a:spcBef>
                <a:spcPts val="0"/>
              </a:spcBef>
              <a:spcAft>
                <a:spcPts val="0"/>
              </a:spcAft>
              <a:buClr>
                <a:srgbClr val="6D6E71"/>
              </a:buClr>
              <a:buFontTx/>
              <a:buNone/>
              <a:defRPr sz="1600" b="1" i="0" baseline="0">
                <a:solidFill>
                  <a:schemeClr val="bg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Line 43">
            <a:extLst>
              <a:ext uri="{FF2B5EF4-FFF2-40B4-BE49-F238E27FC236}">
                <a16:creationId xmlns:a16="http://schemas.microsoft.com/office/drawing/2014/main" id="{3F683D85-211C-4A4C-8395-B3FB13346302}"/>
              </a:ext>
            </a:extLst>
          </p:cNvPr>
          <p:cNvSpPr>
            <a:spLocks noChangeShapeType="1"/>
          </p:cNvSpPr>
          <p:nvPr userDrawn="1"/>
        </p:nvSpPr>
        <p:spPr bwMode="auto">
          <a:xfrm>
            <a:off x="2810158" y="1289420"/>
            <a:ext cx="0" cy="5120640"/>
          </a:xfrm>
          <a:prstGeom prst="line">
            <a:avLst/>
          </a:prstGeom>
          <a:noFill/>
          <a:ln w="12700">
            <a:solidFill>
              <a:schemeClr val="accent2"/>
            </a:solidFill>
            <a:round/>
            <a:headEnd/>
            <a:tailEnd/>
          </a:ln>
        </p:spPr>
        <p:txBody>
          <a:bodyPr>
            <a:spAutoFit/>
          </a:bodyPr>
          <a:lstStyle/>
          <a:p>
            <a:pPr eaLnBrk="1" hangingPunct="1">
              <a:defRPr/>
            </a:pPr>
            <a:r>
              <a:rPr lang="en-US" dirty="0">
                <a:ln w="12700">
                  <a:solidFill>
                    <a:srgbClr val="696D28"/>
                  </a:solidFill>
                </a:ln>
                <a:latin typeface="Arial" panose="020B0604020202020204" pitchFamily="34" charset="0"/>
                <a:cs typeface="Arial" panose="020B0604020202020204" pitchFamily="34" charset="0"/>
              </a:rPr>
              <a:t> </a:t>
            </a:r>
          </a:p>
        </p:txBody>
      </p:sp>
      <p:sp>
        <p:nvSpPr>
          <p:cNvPr id="14" name="Text Placeholder 3"/>
          <p:cNvSpPr>
            <a:spLocks noGrp="1"/>
          </p:cNvSpPr>
          <p:nvPr>
            <p:ph type="body" sz="half" idx="14" hasCustomPrompt="1"/>
          </p:nvPr>
        </p:nvSpPr>
        <p:spPr>
          <a:xfrm>
            <a:off x="3059997" y="1923398"/>
            <a:ext cx="7178040"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4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 </a:t>
            </a:r>
          </a:p>
        </p:txBody>
      </p:sp>
      <p:sp>
        <p:nvSpPr>
          <p:cNvPr id="15"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defRPr lang="en-US" sz="2399" baseline="0" dirty="0">
                <a:solidFill>
                  <a:schemeClr val="accent2"/>
                </a:solidFill>
                <a:latin typeface="+mn-lt"/>
              </a:defRPr>
            </a:lvl1pPr>
          </a:lstStyle>
          <a:p>
            <a:pPr lvl="0"/>
            <a:r>
              <a:rPr lang="en-US" dirty="0"/>
              <a:t>Click to edit Master title style</a:t>
            </a:r>
          </a:p>
        </p:txBody>
      </p:sp>
    </p:spTree>
    <p:extLst>
      <p:ext uri="{BB962C8B-B14F-4D97-AF65-F5344CB8AC3E}">
        <p14:creationId xmlns:p14="http://schemas.microsoft.com/office/powerpoint/2010/main" val="1295998847"/>
      </p:ext>
    </p:extLst>
  </p:cSld>
  <p:clrMapOvr>
    <a:masterClrMapping/>
  </p:clrMapOvr>
  <p:extLst>
    <p:ext uri="{DCECCB84-F9BA-43D5-87BE-67443E8EF086}">
      <p15:sldGuideLst xmlns:p15="http://schemas.microsoft.com/office/powerpoint/2012/main">
        <p15:guide id="1" orient="horz" pos="4473">
          <p15:clr>
            <a:srgbClr val="FBAE40"/>
          </p15:clr>
        </p15:guide>
        <p15:guide id="2" pos="279">
          <p15:clr>
            <a:srgbClr val="FBAE40"/>
          </p15:clr>
        </p15:guide>
        <p15:guide id="3" pos="6435">
          <p15:clr>
            <a:srgbClr val="FBAE40"/>
          </p15:clr>
        </p15:guide>
        <p15:guide id="4" orient="horz" pos="72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2686051" y="1726370"/>
            <a:ext cx="7548320" cy="2834631"/>
          </a:xfrm>
          <a:prstGeom prst="rect">
            <a:avLst/>
          </a:prstGeom>
        </p:spPr>
        <p:txBody>
          <a:bodyPr lIns="0" tIns="0" rIns="0" bIns="0"/>
          <a:lstStyle>
            <a:lvl1pPr marL="179388" indent="-179388">
              <a:lnSpc>
                <a:spcPct val="110000"/>
              </a:lnSpc>
              <a:spcBef>
                <a:spcPts val="300"/>
              </a:spcBef>
              <a:spcAft>
                <a:spcPts val="300"/>
              </a:spcAft>
              <a:buClr>
                <a:schemeClr val="tx2"/>
              </a:buClr>
              <a:buFont typeface="Arial" pitchFamily="34" charset="0"/>
              <a:buChar char="•"/>
              <a:defRPr sz="1400" b="0" i="0" baseline="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3"/>
          <p:cNvSpPr>
            <a:spLocks noGrp="1"/>
          </p:cNvSpPr>
          <p:nvPr>
            <p:ph type="body" sz="half" idx="10" hasCustomPrompt="1"/>
          </p:nvPr>
        </p:nvSpPr>
        <p:spPr>
          <a:xfrm>
            <a:off x="2686094" y="1289304"/>
            <a:ext cx="7545720" cy="365760"/>
          </a:xfrm>
          <a:prstGeom prst="rect">
            <a:avLst/>
          </a:prstGeom>
        </p:spPr>
        <p:txBody>
          <a:bodyPr lIns="0" tIns="0" rIns="0" bIns="0"/>
          <a:lstStyle>
            <a:lvl1pPr marL="0" indent="0">
              <a:lnSpc>
                <a:spcPct val="110000"/>
              </a:lnSpc>
              <a:spcBef>
                <a:spcPts val="0"/>
              </a:spcBef>
              <a:spcAft>
                <a:spcPts val="0"/>
              </a:spcAft>
              <a:buClr>
                <a:srgbClr val="6D6E71"/>
              </a:buClr>
              <a:buFontTx/>
              <a:buNone/>
              <a:defRPr sz="1600" b="1" i="0" baseline="0">
                <a:solidFill>
                  <a:schemeClr val="bg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 </a:t>
            </a:r>
          </a:p>
        </p:txBody>
      </p:sp>
      <p:sp>
        <p:nvSpPr>
          <p:cNvPr id="9"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defRPr lang="en-US" sz="2399" baseline="0" dirty="0">
                <a:solidFill>
                  <a:schemeClr val="accent2"/>
                </a:solidFill>
                <a:latin typeface="+mn-lt"/>
              </a:defRPr>
            </a:lvl1pPr>
          </a:lstStyle>
          <a:p>
            <a:pPr lvl="0"/>
            <a:r>
              <a:rPr lang="en-US" dirty="0"/>
              <a:t>Click to edit Master title style</a:t>
            </a:r>
          </a:p>
        </p:txBody>
      </p:sp>
      <p:sp>
        <p:nvSpPr>
          <p:cNvPr id="11"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3516839138"/>
      </p:ext>
    </p:extLst>
  </p:cSld>
  <p:clrMapOvr>
    <a:masterClrMapping/>
  </p:clrMapOvr>
  <p:extLst>
    <p:ext uri="{DCECCB84-F9BA-43D5-87BE-67443E8EF086}">
      <p15:sldGuideLst xmlns:p15="http://schemas.microsoft.com/office/powerpoint/2012/main">
        <p15:guide id="1" orient="horz" pos="4473">
          <p15:clr>
            <a:srgbClr val="FBAE40"/>
          </p15:clr>
        </p15:guide>
        <p15:guide id="2" pos="279">
          <p15:clr>
            <a:srgbClr val="FBAE40"/>
          </p15:clr>
        </p15:guide>
        <p15:guide id="3" pos="6435">
          <p15:clr>
            <a:srgbClr val="FBAE40"/>
          </p15:clr>
        </p15:guide>
        <p15:guide id="4" orient="horz" pos="72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with Sub-Title">
    <p:spTree>
      <p:nvGrpSpPr>
        <p:cNvPr id="1" name=""/>
        <p:cNvGrpSpPr/>
        <p:nvPr/>
      </p:nvGrpSpPr>
      <p:grpSpPr>
        <a:xfrm>
          <a:off x="0" y="0"/>
          <a:ext cx="0" cy="0"/>
          <a:chOff x="0" y="0"/>
          <a:chExt cx="0" cy="0"/>
        </a:xfrm>
      </p:grpSpPr>
      <p:sp>
        <p:nvSpPr>
          <p:cNvPr id="7"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defRPr lang="en-US" sz="2399" baseline="0" dirty="0">
                <a:solidFill>
                  <a:schemeClr val="accent2"/>
                </a:solidFill>
                <a:latin typeface="+mn-lt"/>
              </a:defRPr>
            </a:lvl1pPr>
          </a:lstStyle>
          <a:p>
            <a:pPr lvl="0"/>
            <a:r>
              <a:rPr lang="en-US" dirty="0"/>
              <a:t>Click to edit Master title style</a:t>
            </a:r>
          </a:p>
        </p:txBody>
      </p:sp>
      <p:sp>
        <p:nvSpPr>
          <p:cNvPr id="8" name="Text Placeholder 3"/>
          <p:cNvSpPr>
            <a:spLocks noGrp="1"/>
          </p:cNvSpPr>
          <p:nvPr>
            <p:ph type="body" sz="half" idx="10"/>
          </p:nvPr>
        </p:nvSpPr>
        <p:spPr>
          <a:xfrm>
            <a:off x="457200" y="1161288"/>
            <a:ext cx="9774936" cy="466895"/>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1999"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9" name="Text Placeholder 3"/>
          <p:cNvSpPr>
            <a:spLocks noGrp="1"/>
          </p:cNvSpPr>
          <p:nvPr>
            <p:ph type="body" sz="half" idx="12"/>
          </p:nvPr>
        </p:nvSpPr>
        <p:spPr>
          <a:xfrm>
            <a:off x="457200"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1" name="Text Placeholder 3"/>
          <p:cNvSpPr>
            <a:spLocks noGrp="1"/>
          </p:cNvSpPr>
          <p:nvPr>
            <p:ph type="body" sz="half" idx="14"/>
          </p:nvPr>
        </p:nvSpPr>
        <p:spPr>
          <a:xfrm>
            <a:off x="5568696" y="1828800"/>
            <a:ext cx="4663440" cy="590630"/>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599" b="1" i="0" baseline="0">
                <a:solidFill>
                  <a:schemeClr val="bg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
        <p:nvSpPr>
          <p:cNvPr id="16" name="Text Placeholder 3"/>
          <p:cNvSpPr>
            <a:spLocks noGrp="1"/>
          </p:cNvSpPr>
          <p:nvPr>
            <p:ph type="body" sz="half" idx="13" hasCustomPrompt="1"/>
          </p:nvPr>
        </p:nvSpPr>
        <p:spPr>
          <a:xfrm>
            <a:off x="459435"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800" b="0" i="0" baseline="0">
                <a:solidFill>
                  <a:schemeClr val="tx2"/>
                </a:solidFill>
                <a:latin typeface="+mn-lt"/>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30431023"/>
      </p:ext>
    </p:extLst>
  </p:cSld>
  <p:clrMapOvr>
    <a:masterClrMapping/>
  </p:clrMapOvr>
  <p:extLst>
    <p:ext uri="{DCECCB84-F9BA-43D5-87BE-67443E8EF086}">
      <p15:sldGuideLst xmlns:p15="http://schemas.microsoft.com/office/powerpoint/2012/main">
        <p15:guide id="1" orient="horz" pos="729">
          <p15:clr>
            <a:srgbClr val="FBAE40"/>
          </p15:clr>
        </p15:guide>
        <p15:guide id="2" pos="279">
          <p15:clr>
            <a:srgbClr val="FBAE40"/>
          </p15:clr>
        </p15:guide>
        <p15:guide id="3" pos="6435">
          <p15:clr>
            <a:srgbClr val="FBAE40"/>
          </p15:clr>
        </p15:guide>
        <p15:guide id="4" orient="horz" pos="447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claimer 1">
    <p:spTree>
      <p:nvGrpSpPr>
        <p:cNvPr id="1" name=""/>
        <p:cNvGrpSpPr/>
        <p:nvPr/>
      </p:nvGrpSpPr>
      <p:grpSpPr>
        <a:xfrm>
          <a:off x="0" y="0"/>
          <a:ext cx="0" cy="0"/>
          <a:chOff x="0" y="0"/>
          <a:chExt cx="0" cy="0"/>
        </a:xfrm>
      </p:grpSpPr>
      <p:sp>
        <p:nvSpPr>
          <p:cNvPr id="5" name="Title 1"/>
          <p:cNvSpPr>
            <a:spLocks noGrp="1"/>
          </p:cNvSpPr>
          <p:nvPr>
            <p:ph type="title"/>
          </p:nvPr>
        </p:nvSpPr>
        <p:spPr>
          <a:xfrm>
            <a:off x="457200" y="512064"/>
            <a:ext cx="9774936" cy="585462"/>
          </a:xfrm>
          <a:prstGeom prst="rect">
            <a:avLst/>
          </a:prstGeom>
        </p:spPr>
        <p:txBody>
          <a:bodyPr lIns="0" tIns="0" rIns="0" bIns="0" anchor="b" anchorCtr="0">
            <a:noAutofit/>
          </a:bodyPr>
          <a:lstStyle>
            <a:lvl1pPr>
              <a:lnSpc>
                <a:spcPts val="2799"/>
              </a:lnSpc>
              <a:spcBef>
                <a:spcPts val="0"/>
              </a:spcBef>
              <a:spcAft>
                <a:spcPts val="0"/>
              </a:spcAft>
              <a:defRPr lang="en-US" sz="2399" baseline="0" dirty="0">
                <a:solidFill>
                  <a:schemeClr val="accent2"/>
                </a:solidFill>
                <a:latin typeface="+mn-lt"/>
              </a:defRPr>
            </a:lvl1pPr>
          </a:lstStyle>
          <a:p>
            <a:pPr lvl="0"/>
            <a:r>
              <a:rPr lang="en-US" dirty="0"/>
              <a:t>Click to edit Master title style</a:t>
            </a:r>
          </a:p>
        </p:txBody>
      </p:sp>
      <p:sp>
        <p:nvSpPr>
          <p:cNvPr id="7" name="Text Placeholder 3"/>
          <p:cNvSpPr>
            <a:spLocks noGrp="1"/>
          </p:cNvSpPr>
          <p:nvPr>
            <p:ph type="body" sz="half" idx="2"/>
          </p:nvPr>
        </p:nvSpPr>
        <p:spPr>
          <a:xfrm>
            <a:off x="459429" y="1280160"/>
            <a:ext cx="9774936" cy="5120762"/>
          </a:xfrm>
          <a:prstGeom prst="rect">
            <a:avLst/>
          </a:prstGeom>
        </p:spPr>
        <p:txBody>
          <a:bodyPr lIns="0" tIns="0" rIns="0" bIns="0"/>
          <a:lstStyle>
            <a:lvl1pPr marL="0" indent="0" algn="just">
              <a:lnSpc>
                <a:spcPct val="110000"/>
              </a:lnSpc>
              <a:spcBef>
                <a:spcPts val="300"/>
              </a:spcBef>
              <a:spcAft>
                <a:spcPts val="300"/>
              </a:spcAft>
              <a:buClr>
                <a:srgbClr val="6D6E71"/>
              </a:buClr>
              <a:buFontTx/>
              <a:buNone/>
              <a:defRPr sz="1000" b="0" i="0" baseline="0">
                <a:solidFill>
                  <a:schemeClr val="tx2"/>
                </a:solidFill>
                <a:latin typeface="Arial" panose="020B0604020202020204" pitchFamily="34" charset="0"/>
                <a:cs typeface="Arial" panose="020B0604020202020204" pitchFamily="34" charset="0"/>
              </a:defRPr>
            </a:lvl1pPr>
            <a:lvl2pPr marL="457017" indent="0">
              <a:buNone/>
              <a:defRPr sz="1200"/>
            </a:lvl2pPr>
            <a:lvl3pPr marL="914034" indent="0">
              <a:buNone/>
              <a:defRPr sz="1000"/>
            </a:lvl3pPr>
            <a:lvl4pPr marL="1371051" indent="0">
              <a:buNone/>
              <a:defRPr sz="900"/>
            </a:lvl4pPr>
            <a:lvl5pPr marL="1828068" indent="0">
              <a:buNone/>
              <a:defRPr sz="900"/>
            </a:lvl5pPr>
            <a:lvl6pPr marL="2285086" indent="0">
              <a:buNone/>
              <a:defRPr sz="900"/>
            </a:lvl6pPr>
            <a:lvl7pPr marL="2742103" indent="0">
              <a:buNone/>
              <a:defRPr sz="900"/>
            </a:lvl7pPr>
            <a:lvl8pPr marL="3199120" indent="0">
              <a:buNone/>
              <a:defRPr sz="900"/>
            </a:lvl8pPr>
            <a:lvl9pPr marL="3656137" indent="0">
              <a:buNone/>
              <a:defRPr sz="900"/>
            </a:lvl9pPr>
          </a:lstStyle>
          <a:p>
            <a:pPr lvl="0"/>
            <a:r>
              <a:rPr lang="en-US" dirty="0"/>
              <a:t>Click to edit Master text styles</a:t>
            </a:r>
          </a:p>
        </p:txBody>
      </p:sp>
    </p:spTree>
    <p:extLst>
      <p:ext uri="{BB962C8B-B14F-4D97-AF65-F5344CB8AC3E}">
        <p14:creationId xmlns:p14="http://schemas.microsoft.com/office/powerpoint/2010/main" val="302137105"/>
      </p:ext>
    </p:extLst>
  </p:cSld>
  <p:clrMapOvr>
    <a:masterClrMapping/>
  </p:clrMapOvr>
  <p:extLst>
    <p:ext uri="{DCECCB84-F9BA-43D5-87BE-67443E8EF086}">
      <p15:sldGuideLst xmlns:p15="http://schemas.microsoft.com/office/powerpoint/2012/main">
        <p15:guide id="1" orient="horz" pos="4473">
          <p15:clr>
            <a:srgbClr val="FBAE40"/>
          </p15:clr>
        </p15:guide>
        <p15:guide id="2" pos="279">
          <p15:clr>
            <a:srgbClr val="FBAE40"/>
          </p15:clr>
        </p15:guide>
        <p15:guide id="3" pos="6435">
          <p15:clr>
            <a:srgbClr val="FBAE40"/>
          </p15:clr>
        </p15:guide>
        <p15:guide id="4" orient="horz" pos="72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a:ext>
            </a:extLst>
          </a:blip>
          <a:srcRect l="-2" r="5684"/>
          <a:stretch/>
        </p:blipFill>
        <p:spPr>
          <a:xfrm>
            <a:off x="0" y="0"/>
            <a:ext cx="10686925" cy="7562850"/>
          </a:xfrm>
          <a:prstGeom prst="rect">
            <a:avLst/>
          </a:prstGeom>
        </p:spPr>
      </p:pic>
      <p:sp>
        <p:nvSpPr>
          <p:cNvPr id="17" name="Text Placeholder 4"/>
          <p:cNvSpPr>
            <a:spLocks noGrp="1"/>
          </p:cNvSpPr>
          <p:nvPr>
            <p:ph type="body" sz="quarter" idx="14" hasCustomPrompt="1"/>
          </p:nvPr>
        </p:nvSpPr>
        <p:spPr>
          <a:xfrm>
            <a:off x="460178" y="3057890"/>
            <a:ext cx="8229600"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8" name="Text Placeholder 4"/>
          <p:cNvSpPr>
            <a:spLocks noGrp="1"/>
          </p:cNvSpPr>
          <p:nvPr>
            <p:ph type="body" sz="quarter" idx="15" hasCustomPrompt="1"/>
          </p:nvPr>
        </p:nvSpPr>
        <p:spPr>
          <a:xfrm>
            <a:off x="460178" y="3875678"/>
            <a:ext cx="8229600"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
        <p:nvSpPr>
          <p:cNvPr id="12" name="Rectangle 11"/>
          <p:cNvSpPr/>
          <p:nvPr userDrawn="1"/>
        </p:nvSpPr>
        <p:spPr>
          <a:xfrm>
            <a:off x="460178" y="7180154"/>
            <a:ext cx="786384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rPr>
              <a:t>Important disclosures can be found in the Disclosures Appendix.</a:t>
            </a:r>
          </a:p>
        </p:txBody>
      </p:sp>
      <p:sp>
        <p:nvSpPr>
          <p:cNvPr id="10" name="TextBox 1"/>
          <p:cNvSpPr txBox="1">
            <a:spLocks noChangeArrowheads="1"/>
          </p:cNvSpPr>
          <p:nvPr userDrawn="1"/>
        </p:nvSpPr>
        <p:spPr bwMode="auto">
          <a:xfrm>
            <a:off x="7184090" y="1380601"/>
            <a:ext cx="30514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200" baseline="0" dirty="0">
                <a:solidFill>
                  <a:schemeClr val="bg1"/>
                </a:solidFill>
              </a:rPr>
              <a:t>Wealth Management Chief Investment Office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178" y="457827"/>
            <a:ext cx="689901" cy="109728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98693" y="457827"/>
            <a:ext cx="1236810" cy="411480"/>
          </a:xfrm>
          <a:prstGeom prst="rect">
            <a:avLst/>
          </a:prstGeom>
        </p:spPr>
      </p:pic>
    </p:spTree>
    <p:extLst>
      <p:ext uri="{BB962C8B-B14F-4D97-AF65-F5344CB8AC3E}">
        <p14:creationId xmlns:p14="http://schemas.microsoft.com/office/powerpoint/2010/main" val="884814313"/>
      </p:ext>
    </p:extLst>
  </p:cSld>
  <p:clrMapOvr>
    <a:masterClrMapping/>
  </p:clrMapOvr>
  <p:extLst>
    <p:ext uri="{DCECCB84-F9BA-43D5-87BE-67443E8EF086}">
      <p15:sldGuideLst xmlns:p15="http://schemas.microsoft.com/office/powerpoint/2012/main">
        <p15:guide id="1" orient="horz" pos="2382">
          <p15:clr>
            <a:srgbClr val="FBAE40"/>
          </p15:clr>
        </p15:guide>
        <p15:guide id="2" pos="336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6"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Tree>
    <p:extLst>
      <p:ext uri="{BB962C8B-B14F-4D97-AF65-F5344CB8AC3E}">
        <p14:creationId xmlns:p14="http://schemas.microsoft.com/office/powerpoint/2010/main" val="2020463997"/>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2935367" y="6536759"/>
            <a:ext cx="6445249"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6"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
        <p:nvSpPr>
          <p:cNvPr id="4" name="Text Placeholder 3"/>
          <p:cNvSpPr>
            <a:spLocks noGrp="1"/>
          </p:cNvSpPr>
          <p:nvPr>
            <p:ph type="body" sz="half" idx="2"/>
          </p:nvPr>
        </p:nvSpPr>
        <p:spPr>
          <a:xfrm>
            <a:off x="538441" y="1401648"/>
            <a:ext cx="2085902" cy="5425084"/>
          </a:xfrm>
          <a:prstGeom prst="rect">
            <a:avLst/>
          </a:prstGeom>
        </p:spPr>
        <p:txBody>
          <a:bodyPr lIns="0" tIns="0" rIns="0" bIns="0"/>
          <a:lstStyle>
            <a:lvl1pPr marL="160331" indent="-160331">
              <a:lnSpc>
                <a:spcPct val="110000"/>
              </a:lnSpc>
              <a:spcBef>
                <a:spcPts val="0"/>
              </a:spcBef>
              <a:spcAft>
                <a:spcPts val="789"/>
              </a:spcAft>
              <a:buClr>
                <a:schemeClr val="bg2"/>
              </a:buClr>
              <a:buFont typeface="Arial" pitchFamily="34" charset="0"/>
              <a:buChar char="•"/>
              <a:defRPr sz="964" b="0" i="0" baseline="0">
                <a:solidFill>
                  <a:schemeClr val="bg2"/>
                </a:solidFill>
                <a:latin typeface="+mn-lt"/>
              </a:defRPr>
            </a:lvl1pPr>
            <a:lvl2pPr marL="363558" indent="0">
              <a:buNone/>
              <a:defRPr sz="955"/>
            </a:lvl2pPr>
            <a:lvl3pPr marL="727116" indent="0">
              <a:buNone/>
              <a:defRPr sz="795"/>
            </a:lvl3pPr>
            <a:lvl4pPr marL="1090674" indent="0">
              <a:buNone/>
              <a:defRPr sz="715"/>
            </a:lvl4pPr>
            <a:lvl5pPr marL="1454231" indent="0">
              <a:buNone/>
              <a:defRPr sz="715"/>
            </a:lvl5pPr>
            <a:lvl6pPr marL="1817789" indent="0">
              <a:buNone/>
              <a:defRPr sz="715"/>
            </a:lvl6pPr>
            <a:lvl7pPr marL="2181346" indent="0">
              <a:buNone/>
              <a:defRPr sz="715"/>
            </a:lvl7pPr>
            <a:lvl8pPr marL="2544904" indent="0">
              <a:buNone/>
              <a:defRPr sz="715"/>
            </a:lvl8pPr>
            <a:lvl9pPr marL="2908462" indent="0">
              <a:buNone/>
              <a:defRPr sz="715"/>
            </a:lvl9pPr>
          </a:lstStyle>
          <a:p>
            <a:pPr lvl="0"/>
            <a:r>
              <a:rPr lang="en-US" dirty="0"/>
              <a:t>Edit Master text styles</a:t>
            </a:r>
          </a:p>
        </p:txBody>
      </p:sp>
      <p:sp>
        <p:nvSpPr>
          <p:cNvPr id="7" name="Line 43">
            <a:extLst>
              <a:ext uri="{FF2B5EF4-FFF2-40B4-BE49-F238E27FC236}">
                <a16:creationId xmlns:a16="http://schemas.microsoft.com/office/drawing/2014/main" id="{1264F4DB-A223-4CD0-8084-D21B28BAB3AE}"/>
              </a:ext>
            </a:extLst>
          </p:cNvPr>
          <p:cNvSpPr>
            <a:spLocks noChangeShapeType="1"/>
          </p:cNvSpPr>
          <p:nvPr userDrawn="1"/>
        </p:nvSpPr>
        <p:spPr bwMode="auto">
          <a:xfrm>
            <a:off x="2779855" y="1300810"/>
            <a:ext cx="0" cy="5525922"/>
          </a:xfrm>
          <a:prstGeom prst="line">
            <a:avLst/>
          </a:prstGeom>
          <a:noFill/>
          <a:ln w="12700">
            <a:solidFill>
              <a:schemeClr val="accent2"/>
            </a:solidFill>
            <a:round/>
            <a:headEnd/>
            <a:tailEnd/>
          </a:ln>
        </p:spPr>
        <p:txBody>
          <a:bodyPr wrap="square">
            <a:spAutoFit/>
          </a:bodyPr>
          <a:lstStyle/>
          <a:p>
            <a:r>
              <a:rPr lang="en-US" sz="715" dirty="0">
                <a:ln w="12700">
                  <a:solidFill>
                    <a:srgbClr val="696D28"/>
                  </a:solidFill>
                </a:ln>
              </a:rPr>
              <a:t>                     </a:t>
            </a:r>
          </a:p>
        </p:txBody>
      </p:sp>
      <p:sp>
        <p:nvSpPr>
          <p:cNvPr id="10" name="Text Placeholder 3"/>
          <p:cNvSpPr>
            <a:spLocks noGrp="1"/>
          </p:cNvSpPr>
          <p:nvPr>
            <p:ph type="body" sz="half" idx="12"/>
          </p:nvPr>
        </p:nvSpPr>
        <p:spPr>
          <a:xfrm>
            <a:off x="2935367" y="1401648"/>
            <a:ext cx="7214831" cy="391027"/>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05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Tree>
    <p:extLst>
      <p:ext uri="{BB962C8B-B14F-4D97-AF65-F5344CB8AC3E}">
        <p14:creationId xmlns:p14="http://schemas.microsoft.com/office/powerpoint/2010/main" val="2348595342"/>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
        <p:nvSpPr>
          <p:cNvPr id="12" name="Text Placeholder 3"/>
          <p:cNvSpPr>
            <a:spLocks noGrp="1"/>
          </p:cNvSpPr>
          <p:nvPr>
            <p:ph type="body" sz="half" idx="12"/>
          </p:nvPr>
        </p:nvSpPr>
        <p:spPr>
          <a:xfrm>
            <a:off x="537104" y="1730650"/>
            <a:ext cx="9611758"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Tree>
    <p:extLst>
      <p:ext uri="{BB962C8B-B14F-4D97-AF65-F5344CB8AC3E}">
        <p14:creationId xmlns:p14="http://schemas.microsoft.com/office/powerpoint/2010/main" val="1738003983"/>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9"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3804507192"/>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2" name="Picture 1"/>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9336" cy="7563675"/>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1033"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2"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pic>
        <p:nvPicPr>
          <p:cNvPr id="3" name="Picture 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5" name="Rectangle 14"/>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6"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Tree>
    <p:extLst>
      <p:ext uri="{BB962C8B-B14F-4D97-AF65-F5344CB8AC3E}">
        <p14:creationId xmlns:p14="http://schemas.microsoft.com/office/powerpoint/2010/main" val="139401933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0" name="Text Placeholder 3"/>
          <p:cNvSpPr>
            <a:spLocks noGrp="1"/>
          </p:cNvSpPr>
          <p:nvPr>
            <p:ph type="body" sz="half" idx="13" hasCustomPrompt="1"/>
          </p:nvPr>
        </p:nvSpPr>
        <p:spPr>
          <a:xfrm>
            <a:off x="537104" y="6535737"/>
            <a:ext cx="8778240" cy="289973"/>
          </a:xfrm>
          <a:prstGeom prst="rect">
            <a:avLst/>
          </a:prstGeom>
        </p:spPr>
        <p:txBody>
          <a:bodyPr lIns="0" tIns="0" rIns="0" bIns="0" anchor="b"/>
          <a:lstStyle>
            <a:lvl1pPr marL="0" indent="0">
              <a:lnSpc>
                <a:spcPct val="110000"/>
              </a:lnSpc>
              <a:spcBef>
                <a:spcPts val="0"/>
              </a:spcBef>
              <a:spcAft>
                <a:spcPts val="0"/>
              </a:spcAft>
              <a:buClr>
                <a:srgbClr val="6D6E71"/>
              </a:buClr>
              <a:buFontTx/>
              <a:buNone/>
              <a:defRPr sz="701" b="0" i="0" baseline="0">
                <a:solidFill>
                  <a:schemeClr val="bg2"/>
                </a:solidFill>
                <a:latin typeface="+mn-lt"/>
              </a:defRPr>
            </a:lvl1pPr>
            <a:lvl2pPr marL="363325" indent="0">
              <a:buNone/>
              <a:defRPr sz="954"/>
            </a:lvl2pPr>
            <a:lvl3pPr marL="726649" indent="0">
              <a:buNone/>
              <a:defRPr sz="795"/>
            </a:lvl3pPr>
            <a:lvl4pPr marL="1089974" indent="0">
              <a:buNone/>
              <a:defRPr sz="715"/>
            </a:lvl4pPr>
            <a:lvl5pPr marL="1453299" indent="0">
              <a:buNone/>
              <a:defRPr sz="715"/>
            </a:lvl5pPr>
            <a:lvl6pPr marL="1816624" indent="0">
              <a:buNone/>
              <a:defRPr sz="715"/>
            </a:lvl6pPr>
            <a:lvl7pPr marL="2179949" indent="0">
              <a:buNone/>
              <a:defRPr sz="715"/>
            </a:lvl7pPr>
            <a:lvl8pPr marL="2543273" indent="0">
              <a:buNone/>
              <a:defRPr sz="715"/>
            </a:lvl8pPr>
            <a:lvl9pPr marL="2906598" indent="0">
              <a:buNone/>
              <a:defRPr sz="715"/>
            </a:lvl9pPr>
          </a:lstStyle>
          <a:p>
            <a:pPr lvl="0"/>
            <a:r>
              <a:rPr lang="en-US" dirty="0"/>
              <a:t>Click to edit Master text styles</a:t>
            </a:r>
          </a:p>
        </p:txBody>
      </p:sp>
      <p:sp>
        <p:nvSpPr>
          <p:cNvPr id="11" name="Text Placeholder 3"/>
          <p:cNvSpPr>
            <a:spLocks noGrp="1"/>
          </p:cNvSpPr>
          <p:nvPr>
            <p:ph type="body" sz="half" idx="12"/>
          </p:nvPr>
        </p:nvSpPr>
        <p:spPr>
          <a:xfrm>
            <a:off x="537104"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2" name="Text Placeholder 3"/>
          <p:cNvSpPr>
            <a:spLocks noGrp="1"/>
          </p:cNvSpPr>
          <p:nvPr>
            <p:ph type="body" sz="half" idx="14"/>
          </p:nvPr>
        </p:nvSpPr>
        <p:spPr>
          <a:xfrm>
            <a:off x="5579469" y="1714246"/>
            <a:ext cx="4569393" cy="651334"/>
          </a:xfrm>
          <a:prstGeom prst="rect">
            <a:avLst/>
          </a:prstGeom>
        </p:spPr>
        <p:txBody>
          <a:bodyPr lIns="0" tIns="0" rIns="0" bIns="0" anchor="t"/>
          <a:lstStyle>
            <a:lvl1pPr marL="0" indent="0">
              <a:lnSpc>
                <a:spcPct val="110000"/>
              </a:lnSpc>
              <a:spcBef>
                <a:spcPts val="0"/>
              </a:spcBef>
              <a:spcAft>
                <a:spcPts val="0"/>
              </a:spcAft>
              <a:buClr>
                <a:srgbClr val="6D6E71"/>
              </a:buClr>
              <a:buFontTx/>
              <a:buNone/>
              <a:defRPr sz="1402" b="1"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13"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
        <p:nvSpPr>
          <p:cNvPr id="14" name="Text Placeholder 3"/>
          <p:cNvSpPr>
            <a:spLocks noGrp="1"/>
          </p:cNvSpPr>
          <p:nvPr>
            <p:ph type="body" sz="half" idx="10" hasCustomPrompt="1"/>
          </p:nvPr>
        </p:nvSpPr>
        <p:spPr>
          <a:xfrm>
            <a:off x="537104" y="908282"/>
            <a:ext cx="9611758" cy="514881"/>
          </a:xfrm>
          <a:prstGeom prst="rect">
            <a:avLst/>
          </a:prstGeom>
        </p:spPr>
        <p:txBody>
          <a:bodyPr lIns="0" tIns="0" rIns="0" bIns="0" anchor="t"/>
          <a:lstStyle>
            <a:lvl1pPr marL="0" indent="0">
              <a:lnSpc>
                <a:spcPct val="100000"/>
              </a:lnSpc>
              <a:spcBef>
                <a:spcPts val="0"/>
              </a:spcBef>
              <a:spcAft>
                <a:spcPts val="0"/>
              </a:spcAft>
              <a:buClr>
                <a:srgbClr val="6D6E71"/>
              </a:buClr>
              <a:buFontTx/>
              <a:buNone/>
              <a:defRPr sz="2104" b="0" i="0" baseline="0">
                <a:solidFill>
                  <a:schemeClr val="bg2"/>
                </a:solidFill>
                <a:latin typeface="+mn-lt"/>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 </a:t>
            </a:r>
          </a:p>
        </p:txBody>
      </p:sp>
    </p:spTree>
    <p:extLst>
      <p:ext uri="{BB962C8B-B14F-4D97-AF65-F5344CB8AC3E}">
        <p14:creationId xmlns:p14="http://schemas.microsoft.com/office/powerpoint/2010/main" val="403262767"/>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ext Placeholder 3"/>
          <p:cNvSpPr>
            <a:spLocks noGrp="1"/>
          </p:cNvSpPr>
          <p:nvPr>
            <p:ph type="body" sz="half" idx="2"/>
          </p:nvPr>
        </p:nvSpPr>
        <p:spPr>
          <a:xfrm>
            <a:off x="537104" y="1411732"/>
            <a:ext cx="9611758" cy="4806611"/>
          </a:xfrm>
          <a:prstGeom prst="rect">
            <a:avLst/>
          </a:prstGeom>
        </p:spPr>
        <p:txBody>
          <a:bodyPr lIns="0" tIns="0" rIns="0" bIns="0"/>
          <a:lstStyle>
            <a:lvl1pPr marL="0" indent="0" algn="just">
              <a:lnSpc>
                <a:spcPct val="110000"/>
              </a:lnSpc>
              <a:spcBef>
                <a:spcPts val="263"/>
              </a:spcBef>
              <a:spcAft>
                <a:spcPts val="263"/>
              </a:spcAft>
              <a:buClr>
                <a:srgbClr val="6D6E71"/>
              </a:buClr>
              <a:buFontTx/>
              <a:buNone/>
              <a:defRPr sz="877" b="0" i="0" baseline="0">
                <a:solidFill>
                  <a:schemeClr val="bg2"/>
                </a:solidFill>
                <a:latin typeface="Arial" panose="020B0604020202020204" pitchFamily="34" charset="0"/>
                <a:cs typeface="Arial" panose="020B0604020202020204" pitchFamily="34" charset="0"/>
              </a:defRPr>
            </a:lvl1pPr>
            <a:lvl2pPr marL="400667" indent="0">
              <a:buNone/>
              <a:defRPr sz="1052"/>
            </a:lvl2pPr>
            <a:lvl3pPr marL="801334" indent="0">
              <a:buNone/>
              <a:defRPr sz="877"/>
            </a:lvl3pPr>
            <a:lvl4pPr marL="1202000" indent="0">
              <a:buNone/>
              <a:defRPr sz="789"/>
            </a:lvl4pPr>
            <a:lvl5pPr marL="1602667" indent="0">
              <a:buNone/>
              <a:defRPr sz="789"/>
            </a:lvl5pPr>
            <a:lvl6pPr marL="2003335" indent="0">
              <a:buNone/>
              <a:defRPr sz="789"/>
            </a:lvl6pPr>
            <a:lvl7pPr marL="2404002" indent="0">
              <a:buNone/>
              <a:defRPr sz="789"/>
            </a:lvl7pPr>
            <a:lvl8pPr marL="2804669" indent="0">
              <a:buNone/>
              <a:defRPr sz="789"/>
            </a:lvl8pPr>
            <a:lvl9pPr marL="3205335" indent="0">
              <a:buNone/>
              <a:defRPr sz="789"/>
            </a:lvl9pPr>
          </a:lstStyle>
          <a:p>
            <a:pPr lvl="0"/>
            <a:r>
              <a:rPr lang="en-US" dirty="0"/>
              <a:t>Click to edit Master text styles</a:t>
            </a:r>
          </a:p>
        </p:txBody>
      </p:sp>
      <p:sp>
        <p:nvSpPr>
          <p:cNvPr id="7" name="Title 1"/>
          <p:cNvSpPr>
            <a:spLocks noGrp="1"/>
          </p:cNvSpPr>
          <p:nvPr>
            <p:ph type="title"/>
          </p:nvPr>
        </p:nvSpPr>
        <p:spPr>
          <a:xfrm>
            <a:off x="537104" y="453771"/>
            <a:ext cx="9611758" cy="393268"/>
          </a:xfrm>
          <a:prstGeom prst="rect">
            <a:avLst/>
          </a:prstGeom>
        </p:spPr>
        <p:txBody>
          <a:bodyPr lIns="0" tIns="0" rIns="0" bIns="0" anchor="b" anchorCtr="0">
            <a:noAutofit/>
          </a:bodyPr>
          <a:lstStyle>
            <a:lvl1pPr>
              <a:lnSpc>
                <a:spcPct val="100000"/>
              </a:lnSpc>
              <a:spcBef>
                <a:spcPts val="0"/>
              </a:spcBef>
              <a:spcAft>
                <a:spcPts val="0"/>
              </a:spcAft>
              <a:defRPr lang="en-US" sz="2104" b="1" baseline="0" dirty="0">
                <a:solidFill>
                  <a:schemeClr val="bg2"/>
                </a:solidFill>
                <a:latin typeface="+mn-lt"/>
              </a:defRPr>
            </a:lvl1pPr>
          </a:lstStyle>
          <a:p>
            <a:pPr lvl="0"/>
            <a:r>
              <a:rPr lang="en-US" dirty="0"/>
              <a:t>Click to edit Master title style</a:t>
            </a:r>
          </a:p>
        </p:txBody>
      </p:sp>
    </p:spTree>
    <p:extLst>
      <p:ext uri="{BB962C8B-B14F-4D97-AF65-F5344CB8AC3E}">
        <p14:creationId xmlns:p14="http://schemas.microsoft.com/office/powerpoint/2010/main" val="1416773422"/>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61DFCE-1DD0-48F3-AF8F-52872DF47BCB}"/>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l="4470" r="4840" b="-100"/>
          <a:stretch/>
        </p:blipFill>
        <p:spPr>
          <a:xfrm>
            <a:off x="0" y="0"/>
            <a:ext cx="10688638" cy="7562850"/>
          </a:xfrm>
          <a:prstGeom prst="rect">
            <a:avLst/>
          </a:prstGeom>
        </p:spPr>
      </p:pic>
      <p:sp>
        <p:nvSpPr>
          <p:cNvPr id="13" name="Title 3">
            <a:extLst>
              <a:ext uri="{FF2B5EF4-FFF2-40B4-BE49-F238E27FC236}">
                <a16:creationId xmlns:a16="http://schemas.microsoft.com/office/drawing/2014/main" id="{B0BF59A8-1073-484B-818C-3A29176098DB}"/>
              </a:ext>
            </a:extLst>
          </p:cNvPr>
          <p:cNvSpPr>
            <a:spLocks noGrp="1"/>
          </p:cNvSpPr>
          <p:nvPr>
            <p:ph type="title" hasCustomPrompt="1"/>
          </p:nvPr>
        </p:nvSpPr>
        <p:spPr>
          <a:xfrm>
            <a:off x="534432" y="2705087"/>
            <a:ext cx="9611758" cy="869911"/>
          </a:xfrm>
          <a:prstGeom prst="rect">
            <a:avLst/>
          </a:prstGeom>
        </p:spPr>
        <p:txBody>
          <a:bodyPr wrap="square" anchor="b">
            <a:noAutofit/>
          </a:bodyPr>
          <a:lstStyle>
            <a:lvl1pPr>
              <a:lnSpc>
                <a:spcPts val="4384"/>
              </a:lnSpc>
              <a:defRPr sz="3682" b="1">
                <a:solidFill>
                  <a:schemeClr val="bg1"/>
                </a:solidFill>
              </a:defRPr>
            </a:lvl1pPr>
          </a:lstStyle>
          <a:p>
            <a:r>
              <a:rPr lang="en-US" dirty="0"/>
              <a:t>Presentation title</a:t>
            </a:r>
            <a:endParaRPr lang="en-GB" dirty="0"/>
          </a:p>
        </p:txBody>
      </p:sp>
      <p:sp>
        <p:nvSpPr>
          <p:cNvPr id="16" name="Text Placeholder 4"/>
          <p:cNvSpPr>
            <a:spLocks noGrp="1"/>
          </p:cNvSpPr>
          <p:nvPr>
            <p:ph type="body" sz="quarter" idx="15" hasCustomPrompt="1"/>
          </p:nvPr>
        </p:nvSpPr>
        <p:spPr>
          <a:xfrm>
            <a:off x="534432" y="3629301"/>
            <a:ext cx="9611758" cy="726034"/>
          </a:xfrm>
          <a:prstGeom prst="rect">
            <a:avLst/>
          </a:prstGeom>
        </p:spPr>
        <p:txBody>
          <a:bodyPr lIns="0" tIns="0" rIns="0" bIns="0" anchor="t" anchorCtr="0"/>
          <a:lstStyle>
            <a:lvl1pPr marL="0" indent="0">
              <a:lnSpc>
                <a:spcPct val="100000"/>
              </a:lnSpc>
              <a:spcBef>
                <a:spcPts val="0"/>
              </a:spcBef>
              <a:buNone/>
              <a:defRPr sz="3331">
                <a:solidFill>
                  <a:schemeClr val="bg1"/>
                </a:solidFill>
                <a:latin typeface="+mj-lt"/>
              </a:defRPr>
            </a:lvl1pPr>
          </a:lstStyle>
          <a:p>
            <a:pPr lvl="0"/>
            <a:r>
              <a:rPr lang="en-US" dirty="0"/>
              <a:t>Click to edit subtitle</a:t>
            </a:r>
          </a:p>
        </p:txBody>
      </p:sp>
      <p:sp>
        <p:nvSpPr>
          <p:cNvPr id="21" name="TextBox 1"/>
          <p:cNvSpPr txBox="1">
            <a:spLocks noChangeArrowheads="1"/>
          </p:cNvSpPr>
          <p:nvPr userDrawn="1"/>
        </p:nvSpPr>
        <p:spPr bwMode="auto">
          <a:xfrm>
            <a:off x="7468374" y="1522496"/>
            <a:ext cx="2681824" cy="16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900" baseline="-25000">
                <a:solidFill>
                  <a:srgbClr val="006699"/>
                </a:solidFill>
                <a:latin typeface="Arial" panose="020B0604020202020204" pitchFamily="34" charset="0"/>
                <a:cs typeface="Arial" panose="020B0604020202020204" pitchFamily="34" charset="0"/>
              </a:defRPr>
            </a:lvl1pPr>
            <a:lvl2pPr marL="742950" indent="-285750">
              <a:defRPr sz="900" baseline="-25000">
                <a:solidFill>
                  <a:srgbClr val="006699"/>
                </a:solidFill>
                <a:latin typeface="Arial" panose="020B0604020202020204" pitchFamily="34" charset="0"/>
                <a:cs typeface="Arial" panose="020B0604020202020204" pitchFamily="34" charset="0"/>
              </a:defRPr>
            </a:lvl2pPr>
            <a:lvl3pPr marL="1143000" indent="-228600">
              <a:defRPr sz="900" baseline="-25000">
                <a:solidFill>
                  <a:srgbClr val="006699"/>
                </a:solidFill>
                <a:latin typeface="Arial" panose="020B0604020202020204" pitchFamily="34" charset="0"/>
                <a:cs typeface="Arial" panose="020B0604020202020204" pitchFamily="34" charset="0"/>
              </a:defRPr>
            </a:lvl3pPr>
            <a:lvl4pPr marL="1600200" indent="-228600">
              <a:defRPr sz="900" baseline="-25000">
                <a:solidFill>
                  <a:srgbClr val="006699"/>
                </a:solidFill>
                <a:latin typeface="Arial" panose="020B0604020202020204" pitchFamily="34" charset="0"/>
                <a:cs typeface="Arial" panose="020B0604020202020204" pitchFamily="34" charset="0"/>
              </a:defRPr>
            </a:lvl4pPr>
            <a:lvl5pPr marL="2057400" indent="-228600">
              <a:defRPr sz="900" baseline="-25000">
                <a:solidFill>
                  <a:srgbClr val="00669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aseline="-25000">
                <a:solidFill>
                  <a:srgbClr val="006699"/>
                </a:solidFill>
                <a:latin typeface="Arial" panose="020B0604020202020204" pitchFamily="34" charset="0"/>
                <a:cs typeface="Arial" panose="020B0604020202020204" pitchFamily="34" charset="0"/>
              </a:defRPr>
            </a:lvl9pPr>
          </a:lstStyle>
          <a:p>
            <a:pPr algn="r" eaLnBrk="1" hangingPunct="1"/>
            <a:r>
              <a:rPr lang="en-US" altLang="en-US" sz="1052" baseline="0" dirty="0">
                <a:solidFill>
                  <a:schemeClr val="bg1"/>
                </a:solidFill>
              </a:rPr>
              <a:t>Wealth Management Chief Investment Office</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432" y="504881"/>
            <a:ext cx="604831" cy="121005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5896" y="504881"/>
            <a:ext cx="1084302" cy="453771"/>
          </a:xfrm>
          <a:prstGeom prst="rect">
            <a:avLst/>
          </a:prstGeom>
        </p:spPr>
      </p:pic>
    </p:spTree>
    <p:extLst>
      <p:ext uri="{BB962C8B-B14F-4D97-AF65-F5344CB8AC3E}">
        <p14:creationId xmlns:p14="http://schemas.microsoft.com/office/powerpoint/2010/main" val="3497087716"/>
      </p:ext>
    </p:extLst>
  </p:cSld>
  <p:clrMapOvr>
    <a:masterClrMapping/>
  </p:clrMapOvr>
  <p:extLst>
    <p:ext uri="{DCECCB84-F9BA-43D5-87BE-67443E8EF086}">
      <p15:sldGuideLst xmlns:p15="http://schemas.microsoft.com/office/powerpoint/2012/main">
        <p15:guide id="4" orient="horz" pos="459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Long title slide gradient">
    <p:bg>
      <p:bgPr>
        <a:gradFill flip="none" rotWithShape="1">
          <a:gsLst>
            <a:gs pos="0">
              <a:srgbClr val="2C3A87"/>
            </a:gs>
            <a:gs pos="100000">
              <a:srgbClr val="0061C7"/>
            </a:gs>
          </a:gsLst>
          <a:lin ang="0" scaled="0"/>
          <a:tileRect/>
        </a:gra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451325B1-DB92-254B-B371-A9C5921FCE8E}"/>
              </a:ext>
            </a:extLst>
          </p:cNvPr>
          <p:cNvSpPr>
            <a:spLocks noGrp="1"/>
          </p:cNvSpPr>
          <p:nvPr>
            <p:ph type="subTitle" idx="1" hasCustomPrompt="1"/>
          </p:nvPr>
        </p:nvSpPr>
        <p:spPr>
          <a:xfrm>
            <a:off x="3609274" y="1820895"/>
            <a:ext cx="6533799" cy="714600"/>
          </a:xfrm>
        </p:spPr>
        <p:txBody>
          <a:bodyPr lIns="0" tIns="0" rIns="0" bIns="0">
            <a:noAutofit/>
          </a:bodyPr>
          <a:lstStyle>
            <a:lvl1pPr marL="0" indent="0" algn="l">
              <a:lnSpc>
                <a:spcPts val="4384"/>
              </a:lnSpc>
              <a:spcBef>
                <a:spcPts val="0"/>
              </a:spcBef>
              <a:buNone/>
              <a:defRPr sz="3682">
                <a:solidFill>
                  <a:schemeClr val="bg1"/>
                </a:solidFill>
              </a:defRPr>
            </a:lvl1pPr>
            <a:lvl2pPr marL="400818" indent="0" algn="ctr">
              <a:buNone/>
              <a:defRPr sz="1753"/>
            </a:lvl2pPr>
            <a:lvl3pPr marL="801634" indent="0" algn="ctr">
              <a:buNone/>
              <a:defRPr sz="1578"/>
            </a:lvl3pPr>
            <a:lvl4pPr marL="1202452" indent="0" algn="ctr">
              <a:buNone/>
              <a:defRPr sz="1403"/>
            </a:lvl4pPr>
            <a:lvl5pPr marL="1603269" indent="0" algn="ctr">
              <a:buNone/>
              <a:defRPr sz="1403"/>
            </a:lvl5pPr>
            <a:lvl6pPr marL="2004086" indent="0" algn="ctr">
              <a:buNone/>
              <a:defRPr sz="1403"/>
            </a:lvl6pPr>
            <a:lvl7pPr marL="2404903" indent="0" algn="ctr">
              <a:buNone/>
              <a:defRPr sz="1403"/>
            </a:lvl7pPr>
            <a:lvl8pPr marL="2805721" indent="0" algn="ctr">
              <a:buNone/>
              <a:defRPr sz="1403"/>
            </a:lvl8pPr>
            <a:lvl9pPr marL="3206538" indent="0" algn="ctr">
              <a:buNone/>
              <a:defRPr sz="1403"/>
            </a:lvl9pPr>
          </a:lstStyle>
          <a:p>
            <a:r>
              <a:rPr lang="en-US" dirty="0"/>
              <a:t>Subtitle </a:t>
            </a:r>
          </a:p>
        </p:txBody>
      </p:sp>
      <p:sp>
        <p:nvSpPr>
          <p:cNvPr id="7" name="Title 3">
            <a:extLst>
              <a:ext uri="{FF2B5EF4-FFF2-40B4-BE49-F238E27FC236}">
                <a16:creationId xmlns:a16="http://schemas.microsoft.com/office/drawing/2014/main" id="{B0BF59A8-1073-484B-818C-3A29176098DB}"/>
              </a:ext>
            </a:extLst>
          </p:cNvPr>
          <p:cNvSpPr>
            <a:spLocks noGrp="1"/>
          </p:cNvSpPr>
          <p:nvPr>
            <p:ph type="title" hasCustomPrompt="1"/>
          </p:nvPr>
        </p:nvSpPr>
        <p:spPr>
          <a:xfrm>
            <a:off x="3609273" y="412486"/>
            <a:ext cx="6533160" cy="1429200"/>
          </a:xfrm>
        </p:spPr>
        <p:txBody>
          <a:bodyPr/>
          <a:lstStyle>
            <a:lvl1pPr>
              <a:lnSpc>
                <a:spcPts val="4384"/>
              </a:lnSpc>
              <a:defRPr sz="3682">
                <a:solidFill>
                  <a:schemeClr val="bg1"/>
                </a:solidFill>
              </a:defRPr>
            </a:lvl1pPr>
          </a:lstStyle>
          <a:p>
            <a:r>
              <a:rPr lang="en-US" dirty="0"/>
              <a:t>Presentation title</a:t>
            </a:r>
            <a:br>
              <a:rPr lang="en-US" dirty="0"/>
            </a:br>
            <a:r>
              <a:rPr lang="en-US" dirty="0"/>
              <a:t>Long title version</a:t>
            </a:r>
            <a:endParaRPr lang="en-GB" dirty="0"/>
          </a:p>
        </p:txBody>
      </p:sp>
      <p:sp>
        <p:nvSpPr>
          <p:cNvPr id="8" name="Date Placeholder 3">
            <a:extLst>
              <a:ext uri="{FF2B5EF4-FFF2-40B4-BE49-F238E27FC236}">
                <a16:creationId xmlns:a16="http://schemas.microsoft.com/office/drawing/2014/main" id="{427923FA-C3EE-45BB-8236-BCBA1E7E068B}"/>
              </a:ext>
            </a:extLst>
          </p:cNvPr>
          <p:cNvSpPr txBox="1">
            <a:spLocks/>
          </p:cNvSpPr>
          <p:nvPr userDrawn="1"/>
        </p:nvSpPr>
        <p:spPr>
          <a:xfrm>
            <a:off x="9315445" y="6897899"/>
            <a:ext cx="826988" cy="174452"/>
          </a:xfrm>
          <a:prstGeom prst="rect">
            <a:avLst/>
          </a:prstGeom>
        </p:spPr>
        <p:txBody>
          <a:bodyPr vert="horz" lIns="0" tIns="0" rIns="0" bIns="0" rtlCol="0" anchor="b" anchorCtr="0"/>
          <a:lstStyle>
            <a:defPPr>
              <a:defRPr lang="en-US"/>
            </a:defPPr>
            <a:lvl1pPr marL="0" algn="r" defTabSz="914400" rtl="0" eaLnBrk="1" latinLnBrk="0" hangingPunct="1">
              <a:lnSpc>
                <a:spcPts val="1400"/>
              </a:lnSpc>
              <a:defRPr sz="10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77" dirty="0"/>
              <a:t>August 2021</a:t>
            </a:r>
            <a:endParaRPr lang="en-US" sz="877" dirty="0"/>
          </a:p>
        </p:txBody>
      </p:sp>
      <p:pic>
        <p:nvPicPr>
          <p:cNvPr id="9" name="Picture 8">
            <a:extLst>
              <a:ext uri="{FF2B5EF4-FFF2-40B4-BE49-F238E27FC236}">
                <a16:creationId xmlns:a16="http://schemas.microsoft.com/office/drawing/2014/main" id="{6982FAAF-39F9-4049-B585-3741E0D095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225" t="20578" r="26294" b="20577"/>
          <a:stretch/>
        </p:blipFill>
        <p:spPr>
          <a:xfrm>
            <a:off x="534432" y="5642690"/>
            <a:ext cx="689321" cy="1401410"/>
          </a:xfrm>
          <a:prstGeom prst="rect">
            <a:avLst/>
          </a:prstGeom>
        </p:spPr>
      </p:pic>
      <p:pic>
        <p:nvPicPr>
          <p:cNvPr id="13" name="Picture 12">
            <a:extLst>
              <a:ext uri="{FF2B5EF4-FFF2-40B4-BE49-F238E27FC236}">
                <a16:creationId xmlns:a16="http://schemas.microsoft.com/office/drawing/2014/main" id="{7751332C-D145-4DF6-96AF-37E1DCCCBE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9273" y="6608238"/>
            <a:ext cx="1041511" cy="435863"/>
          </a:xfrm>
          <a:prstGeom prst="rect">
            <a:avLst/>
          </a:prstGeom>
        </p:spPr>
      </p:pic>
    </p:spTree>
    <p:extLst>
      <p:ext uri="{BB962C8B-B14F-4D97-AF65-F5344CB8AC3E}">
        <p14:creationId xmlns:p14="http://schemas.microsoft.com/office/powerpoint/2010/main" val="1497596685"/>
      </p:ext>
    </p:extLst>
  </p:cSld>
  <p:clrMapOvr>
    <a:masterClrMapping/>
  </p:clrMapOvr>
  <p:extLst>
    <p:ext uri="{DCECCB84-F9BA-43D5-87BE-67443E8EF086}">
      <p15:sldGuideLst xmlns:p15="http://schemas.microsoft.com/office/powerpoint/2012/main">
        <p15:guide id="2" pos="728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6532" cy="756283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1776" y="6454111"/>
            <a:ext cx="428422" cy="857123"/>
          </a:xfrm>
          <a:prstGeom prst="rect">
            <a:avLst/>
          </a:prstGeom>
        </p:spPr>
      </p:pic>
      <p:sp>
        <p:nvSpPr>
          <p:cNvPr id="10" name="Rectangle 9"/>
          <p:cNvSpPr/>
          <p:nvPr userDrawn="1"/>
        </p:nvSpPr>
        <p:spPr>
          <a:xfrm>
            <a:off x="2077877" y="7176261"/>
            <a:ext cx="26855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Wealth Management Chief Investment Office</a:t>
            </a:r>
          </a:p>
        </p:txBody>
      </p:sp>
      <p:sp>
        <p:nvSpPr>
          <p:cNvPr id="11"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spTree>
    <p:extLst>
      <p:ext uri="{BB962C8B-B14F-4D97-AF65-F5344CB8AC3E}">
        <p14:creationId xmlns:p14="http://schemas.microsoft.com/office/powerpoint/2010/main" val="1656606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534433" y="450451"/>
            <a:ext cx="8768022" cy="397000"/>
          </a:xfrm>
        </p:spPr>
        <p:txBody>
          <a:body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686532" cy="756282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1776" y="6454111"/>
            <a:ext cx="428422" cy="857123"/>
          </a:xfrm>
          <a:prstGeom prst="rect">
            <a:avLst/>
          </a:prstGeom>
        </p:spPr>
      </p:pic>
      <p:sp>
        <p:nvSpPr>
          <p:cNvPr id="11" name="Rectangle 10"/>
          <p:cNvSpPr/>
          <p:nvPr userDrawn="1"/>
        </p:nvSpPr>
        <p:spPr>
          <a:xfrm>
            <a:off x="2077877" y="7176261"/>
            <a:ext cx="26855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chemeClr val="bg1"/>
                </a:solidFill>
                <a:latin typeface="+mj-lt"/>
              </a:rPr>
              <a:t>Wealth Management Chief Investment Office</a:t>
            </a:r>
          </a:p>
        </p:txBody>
      </p:sp>
      <p:sp>
        <p:nvSpPr>
          <p:cNvPr id="12"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chemeClr val="bg1"/>
                </a:solidFill>
                <a:latin typeface="+mj-lt"/>
              </a:rPr>
              <a:pPr algn="l" eaLnBrk="1" hangingPunct="1"/>
              <a:t>‹#›</a:t>
            </a:fld>
            <a:endParaRPr lang="en-US" sz="877" baseline="0" dirty="0">
              <a:solidFill>
                <a:schemeClr val="bg1"/>
              </a:solidFill>
              <a:latin typeface="+mj-lt"/>
            </a:endParaRPr>
          </a:p>
        </p:txBody>
      </p:sp>
    </p:spTree>
    <p:extLst>
      <p:ext uri="{BB962C8B-B14F-4D97-AF65-F5344CB8AC3E}">
        <p14:creationId xmlns:p14="http://schemas.microsoft.com/office/powerpoint/2010/main" val="30054386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isclaimer 1">
    <p:spTree>
      <p:nvGrpSpPr>
        <p:cNvPr id="1" name=""/>
        <p:cNvGrpSpPr/>
        <p:nvPr/>
      </p:nvGrpSpPr>
      <p:grpSpPr>
        <a:xfrm>
          <a:off x="0" y="0"/>
          <a:ext cx="0" cy="0"/>
          <a:chOff x="0" y="0"/>
          <a:chExt cx="0" cy="0"/>
        </a:xfrm>
      </p:grpSpPr>
      <p:sp>
        <p:nvSpPr>
          <p:cNvPr id="4" name="Title 1"/>
          <p:cNvSpPr>
            <a:spLocks noGrp="1"/>
          </p:cNvSpPr>
          <p:nvPr>
            <p:ph type="title"/>
          </p:nvPr>
        </p:nvSpPr>
        <p:spPr>
          <a:xfrm>
            <a:off x="457202" y="512065"/>
            <a:ext cx="9774936" cy="585463"/>
          </a:xfrm>
          <a:prstGeom prst="rect">
            <a:avLst/>
          </a:prstGeom>
        </p:spPr>
        <p:txBody>
          <a:bodyPr lIns="0" tIns="0" rIns="0" bIns="0" anchor="b" anchorCtr="0">
            <a:noAutofit/>
          </a:bodyPr>
          <a:lstStyle>
            <a:lvl1pPr>
              <a:lnSpc>
                <a:spcPts val="2223"/>
              </a:lnSpc>
              <a:spcBef>
                <a:spcPts val="0"/>
              </a:spcBef>
              <a:spcAft>
                <a:spcPts val="0"/>
              </a:spcAft>
              <a:defRPr lang="en-US" sz="1907" baseline="0" dirty="0">
                <a:solidFill>
                  <a:schemeClr val="accent2"/>
                </a:solidFill>
                <a:latin typeface="+mn-lt"/>
              </a:defRPr>
            </a:lvl1pPr>
          </a:lstStyle>
          <a:p>
            <a:pPr lvl="0"/>
            <a:r>
              <a:rPr lang="en-US" dirty="0"/>
              <a:t>Click to edit Master title style</a:t>
            </a:r>
          </a:p>
        </p:txBody>
      </p:sp>
      <p:sp>
        <p:nvSpPr>
          <p:cNvPr id="6" name="Text Placeholder 3"/>
          <p:cNvSpPr>
            <a:spLocks noGrp="1"/>
          </p:cNvSpPr>
          <p:nvPr>
            <p:ph type="body" sz="half" idx="2"/>
          </p:nvPr>
        </p:nvSpPr>
        <p:spPr>
          <a:xfrm>
            <a:off x="459430" y="1280161"/>
            <a:ext cx="9774936" cy="5120762"/>
          </a:xfrm>
          <a:prstGeom prst="rect">
            <a:avLst/>
          </a:prstGeom>
        </p:spPr>
        <p:txBody>
          <a:bodyPr lIns="0" tIns="0" rIns="0" bIns="0"/>
          <a:lstStyle>
            <a:lvl1pPr marL="0" indent="0" algn="just">
              <a:lnSpc>
                <a:spcPct val="110000"/>
              </a:lnSpc>
              <a:spcBef>
                <a:spcPts val="238"/>
              </a:spcBef>
              <a:spcAft>
                <a:spcPts val="238"/>
              </a:spcAft>
              <a:buClr>
                <a:srgbClr val="6D6E71"/>
              </a:buClr>
              <a:buFontTx/>
              <a:buNone/>
              <a:defRPr sz="795" b="0" i="0" baseline="0">
                <a:solidFill>
                  <a:schemeClr val="tx2"/>
                </a:solidFill>
                <a:latin typeface="Arial" panose="020B0604020202020204" pitchFamily="34" charset="0"/>
                <a:cs typeface="Arial" panose="020B0604020202020204" pitchFamily="34" charset="0"/>
              </a:defRPr>
            </a:lvl1pPr>
            <a:lvl2pPr marL="363107" indent="0">
              <a:buNone/>
              <a:defRPr sz="954"/>
            </a:lvl2pPr>
            <a:lvl3pPr marL="726213" indent="0">
              <a:buNone/>
              <a:defRPr sz="795"/>
            </a:lvl3pPr>
            <a:lvl4pPr marL="1089321" indent="0">
              <a:buNone/>
              <a:defRPr sz="715"/>
            </a:lvl4pPr>
            <a:lvl5pPr marL="1452426" indent="0">
              <a:buNone/>
              <a:defRPr sz="715"/>
            </a:lvl5pPr>
            <a:lvl6pPr marL="1815534" indent="0">
              <a:buNone/>
              <a:defRPr sz="715"/>
            </a:lvl6pPr>
            <a:lvl7pPr marL="2178641" indent="0">
              <a:buNone/>
              <a:defRPr sz="715"/>
            </a:lvl7pPr>
            <a:lvl8pPr marL="2541748" indent="0">
              <a:buNone/>
              <a:defRPr sz="715"/>
            </a:lvl8pPr>
            <a:lvl9pPr marL="2904854" indent="0">
              <a:buNone/>
              <a:defRPr sz="715"/>
            </a:lvl9pPr>
          </a:lstStyle>
          <a:p>
            <a:pPr lvl="0"/>
            <a:r>
              <a:rPr lang="en-US" dirty="0"/>
              <a:t>Click to edit Master text styles</a:t>
            </a:r>
          </a:p>
        </p:txBody>
      </p:sp>
    </p:spTree>
    <p:extLst>
      <p:ext uri="{BB962C8B-B14F-4D97-AF65-F5344CB8AC3E}">
        <p14:creationId xmlns:p14="http://schemas.microsoft.com/office/powerpoint/2010/main" val="1221932571"/>
      </p:ext>
    </p:extLst>
  </p:cSld>
  <p:clrMapOvr>
    <a:masterClrMapping/>
  </p:clrMapOvr>
  <p:extLst>
    <p:ext uri="{DCECCB84-F9BA-43D5-87BE-67443E8EF086}">
      <p15:sldGuideLst xmlns:p15="http://schemas.microsoft.com/office/powerpoint/2012/main">
        <p15:guide id="1" orient="horz" pos="4592">
          <p15:clr>
            <a:srgbClr val="FBAE40"/>
          </p15:clr>
        </p15:guide>
        <p15:guide id="2" pos="279">
          <p15:clr>
            <a:srgbClr val="FBAE40"/>
          </p15:clr>
        </p15:guide>
        <p15:guide id="3" pos="6435">
          <p15:clr>
            <a:srgbClr val="FBAE40"/>
          </p15:clr>
        </p15:guide>
        <p15:guide id="4"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9336" cy="7564437"/>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2057"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
        <p:nvSpPr>
          <p:cNvPr id="15"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263707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8638" cy="7562850"/>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3081"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
        <p:nvSpPr>
          <p:cNvPr id="14"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240843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0685491" cy="7562088"/>
          </a:xfrm>
          <a:prstGeom prst="rect">
            <a:avLst/>
          </a:prstGeom>
        </p:spPr>
      </p:pic>
      <p:graphicFrame>
        <p:nvGraphicFramePr>
          <p:cNvPr id="6" name="Object 2" hidden="1"/>
          <p:cNvGraphicFramePr>
            <a:graphicFrameLocks noChangeAspect="1"/>
          </p:cNvGraphicFramePr>
          <p:nvPr>
            <p:custDataLst>
              <p:tags r:id="rId2"/>
            </p:custDataLst>
          </p:nvPr>
        </p:nvGraphicFramePr>
        <p:xfrm>
          <a:off x="1717" y="1754"/>
          <a:ext cx="1712" cy="1749"/>
        </p:xfrm>
        <a:graphic>
          <a:graphicData uri="http://schemas.openxmlformats.org/presentationml/2006/ole">
            <mc:AlternateContent xmlns:mc="http://schemas.openxmlformats.org/markup-compatibility/2006">
              <mc:Choice xmlns:v="urn:schemas-microsoft-com:vml" Requires="v">
                <p:oleObj spid="_x0000_s4105" name="think-cell Slide" r:id="rId5" imgW="360" imgH="360" progId="">
                  <p:embed/>
                </p:oleObj>
              </mc:Choice>
              <mc:Fallback>
                <p:oleObj name="think-cell Slide" r:id="rId5" imgW="360" imgH="360" progId="">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7" y="1754"/>
                        <a:ext cx="1712" cy="1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17" name="Rectangle 16"/>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bg1"/>
                </a:solidFill>
                <a:latin typeface="+mj-lt"/>
              </a:rPr>
              <a:t>WM Chief Investment Office</a:t>
            </a:r>
          </a:p>
        </p:txBody>
      </p:sp>
      <p:sp>
        <p:nvSpPr>
          <p:cNvPr id="18"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bg1"/>
                </a:solidFill>
                <a:latin typeface="+mj-lt"/>
              </a:rPr>
              <a:pPr algn="l" eaLnBrk="1" hangingPunct="1"/>
              <a:t>‹#›</a:t>
            </a:fld>
            <a:endParaRPr lang="en-US" sz="1000" baseline="0" dirty="0">
              <a:solidFill>
                <a:schemeClr val="bg1"/>
              </a:solidFill>
              <a:latin typeface="+mj-lt"/>
            </a:endParaRPr>
          </a:p>
        </p:txBody>
      </p:sp>
      <p:sp>
        <p:nvSpPr>
          <p:cNvPr id="14" name="Text Placeholder 4"/>
          <p:cNvSpPr>
            <a:spLocks noGrp="1"/>
          </p:cNvSpPr>
          <p:nvPr>
            <p:ph type="body" sz="quarter" idx="14" hasCustomPrompt="1"/>
          </p:nvPr>
        </p:nvSpPr>
        <p:spPr>
          <a:xfrm>
            <a:off x="460178" y="238119"/>
            <a:ext cx="9774936" cy="658368"/>
          </a:xfrm>
          <a:prstGeom prst="rect">
            <a:avLst/>
          </a:prstGeom>
        </p:spPr>
        <p:txBody>
          <a:bodyPr lIns="0" tIns="0" rIns="0" bIns="0" anchor="b" anchorCtr="0"/>
          <a:lstStyle>
            <a:lvl1pPr marL="0" indent="0">
              <a:lnSpc>
                <a:spcPct val="100000"/>
              </a:lnSpc>
              <a:spcBef>
                <a:spcPts val="0"/>
              </a:spcBef>
              <a:buNone/>
              <a:defRPr sz="3600">
                <a:solidFill>
                  <a:schemeClr val="bg1"/>
                </a:solidFill>
                <a:latin typeface="+mj-lt"/>
              </a:defRPr>
            </a:lvl1pPr>
          </a:lstStyle>
          <a:p>
            <a:pPr lvl="0"/>
            <a:r>
              <a:rPr lang="en-US" dirty="0"/>
              <a:t>Click to edit title</a:t>
            </a:r>
          </a:p>
        </p:txBody>
      </p:sp>
      <p:sp>
        <p:nvSpPr>
          <p:cNvPr id="19" name="Text Placeholder 4"/>
          <p:cNvSpPr>
            <a:spLocks noGrp="1"/>
          </p:cNvSpPr>
          <p:nvPr>
            <p:ph type="body" sz="quarter" idx="15" hasCustomPrompt="1"/>
          </p:nvPr>
        </p:nvSpPr>
        <p:spPr>
          <a:xfrm>
            <a:off x="460178" y="1012557"/>
            <a:ext cx="9774936" cy="658368"/>
          </a:xfrm>
          <a:prstGeom prst="rect">
            <a:avLst/>
          </a:prstGeom>
        </p:spPr>
        <p:txBody>
          <a:bodyPr lIns="0" tIns="0" rIns="0" bIns="0" anchor="t" anchorCtr="0"/>
          <a:lstStyle>
            <a:lvl1pPr marL="0" indent="0">
              <a:lnSpc>
                <a:spcPct val="100000"/>
              </a:lnSpc>
              <a:spcBef>
                <a:spcPts val="0"/>
              </a:spcBef>
              <a:buNone/>
              <a:defRPr sz="2600">
                <a:solidFill>
                  <a:schemeClr val="bg1"/>
                </a:solidFill>
                <a:latin typeface="+mj-lt"/>
              </a:defRPr>
            </a:lvl1pPr>
          </a:lstStyle>
          <a:p>
            <a:pPr lvl="0"/>
            <a:r>
              <a:rPr lang="en-US" dirty="0"/>
              <a:t>Click to edit subtitle</a:t>
            </a:r>
          </a:p>
        </p:txBody>
      </p:sp>
    </p:spTree>
    <p:extLst>
      <p:ext uri="{BB962C8B-B14F-4D97-AF65-F5344CB8AC3E}">
        <p14:creationId xmlns:p14="http://schemas.microsoft.com/office/powerpoint/2010/main" val="144978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512064"/>
            <a:ext cx="9774936" cy="585462"/>
          </a:xfrm>
          <a:prstGeom prst="rect">
            <a:avLst/>
          </a:prstGeom>
        </p:spPr>
        <p:txBody>
          <a:bodyPr vert="horz" lIns="0" tIns="0" rIns="0" bIns="0" rtlCol="0" anchor="b" anchorCtr="0">
            <a:normAutofit/>
          </a:bodyPr>
          <a:lstStyle/>
          <a:p>
            <a:pPr lvl="0"/>
            <a:r>
              <a:rPr lang="en-US" dirty="0"/>
              <a:t>Click to edit Master title style</a:t>
            </a:r>
          </a:p>
        </p:txBody>
      </p:sp>
      <p:pic>
        <p:nvPicPr>
          <p:cNvPr id="8" name="Picture 7"/>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5" name="Rectangle 4"/>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rgbClr val="6D6E71"/>
                </a:solidFill>
                <a:latin typeface="+mj-lt"/>
              </a:rPr>
              <a:t>WM Chief Investment Office</a:t>
            </a:r>
          </a:p>
        </p:txBody>
      </p:sp>
      <p:sp>
        <p:nvSpPr>
          <p:cNvPr id="10"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rgbClr val="6D6E71"/>
                </a:solidFill>
                <a:latin typeface="+mj-lt"/>
              </a:rPr>
              <a:pPr algn="l" eaLnBrk="1" hangingPunct="1"/>
              <a:t>‹#›</a:t>
            </a:fld>
            <a:endParaRPr lang="en-US" sz="1000" baseline="0" dirty="0">
              <a:solidFill>
                <a:srgbClr val="6D6E71"/>
              </a:solidFill>
              <a:latin typeface="+mj-lt"/>
            </a:endParaRPr>
          </a:p>
        </p:txBody>
      </p:sp>
    </p:spTree>
    <p:extLst>
      <p:ext uri="{BB962C8B-B14F-4D97-AF65-F5344CB8AC3E}">
        <p14:creationId xmlns:p14="http://schemas.microsoft.com/office/powerpoint/2010/main" val="17470003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34" r:id="rId3"/>
    <p:sldLayoutId id="2147483832"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35" r:id="rId13"/>
  </p:sldLayoutIdLst>
  <p:txStyles>
    <p:titleStyle>
      <a:lvl1pPr algn="l" defTabSz="894969" rtl="0" eaLnBrk="1" latinLnBrk="0" hangingPunct="1">
        <a:lnSpc>
          <a:spcPts val="2799"/>
        </a:lnSpc>
        <a:spcBef>
          <a:spcPct val="0"/>
        </a:spcBef>
        <a:buNone/>
        <a:defRPr lang="en-US" sz="2399" kern="1200" baseline="0" dirty="0">
          <a:solidFill>
            <a:schemeClr val="accent2"/>
          </a:solidFill>
          <a:latin typeface="+mn-lt"/>
          <a:ea typeface="+mj-ea"/>
          <a:cs typeface="+mj-cs"/>
        </a:defRPr>
      </a:lvl1pPr>
    </p:titleStyle>
    <p:bodyStyle>
      <a:lvl1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1pPr>
      <a:lvl2pPr marL="506527"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2pPr>
      <a:lvl3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3pPr>
      <a:lvl4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4pPr>
      <a:lvl5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5pPr>
      <a:lvl6pPr marL="2461163"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6pPr>
      <a:lvl7pPr marL="2908647"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7pPr>
      <a:lvl8pPr marL="3356132"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8pPr>
      <a:lvl9pPr marL="3803616"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9pPr>
    </p:bodyStyle>
    <p:otherStyle>
      <a:defPPr>
        <a:defRPr lang="en-US"/>
      </a:defPPr>
      <a:lvl1pPr marL="0" algn="l" defTabSz="894969" rtl="0" eaLnBrk="1" latinLnBrk="0" hangingPunct="1">
        <a:defRPr sz="1762" kern="1200">
          <a:solidFill>
            <a:schemeClr val="tx1"/>
          </a:solidFill>
          <a:latin typeface="+mn-lt"/>
          <a:ea typeface="+mn-ea"/>
          <a:cs typeface="+mn-cs"/>
        </a:defRPr>
      </a:lvl1pPr>
      <a:lvl2pPr marL="447484" algn="l" defTabSz="894969" rtl="0" eaLnBrk="1" latinLnBrk="0" hangingPunct="1">
        <a:defRPr sz="1762" kern="1200">
          <a:solidFill>
            <a:schemeClr val="tx1"/>
          </a:solidFill>
          <a:latin typeface="+mn-lt"/>
          <a:ea typeface="+mn-ea"/>
          <a:cs typeface="+mn-cs"/>
        </a:defRPr>
      </a:lvl2pPr>
      <a:lvl3pPr marL="894969" algn="l" defTabSz="894969" rtl="0" eaLnBrk="1" latinLnBrk="0" hangingPunct="1">
        <a:defRPr sz="1762" kern="1200">
          <a:solidFill>
            <a:schemeClr val="tx1"/>
          </a:solidFill>
          <a:latin typeface="+mn-lt"/>
          <a:ea typeface="+mn-ea"/>
          <a:cs typeface="+mn-cs"/>
        </a:defRPr>
      </a:lvl3pPr>
      <a:lvl4pPr marL="1342453" algn="l" defTabSz="894969" rtl="0" eaLnBrk="1" latinLnBrk="0" hangingPunct="1">
        <a:defRPr sz="1762" kern="1200">
          <a:solidFill>
            <a:schemeClr val="tx1"/>
          </a:solidFill>
          <a:latin typeface="+mn-lt"/>
          <a:ea typeface="+mn-ea"/>
          <a:cs typeface="+mn-cs"/>
        </a:defRPr>
      </a:lvl4pPr>
      <a:lvl5pPr marL="1789937" algn="l" defTabSz="894969" rtl="0" eaLnBrk="1" latinLnBrk="0" hangingPunct="1">
        <a:defRPr sz="1762" kern="1200">
          <a:solidFill>
            <a:schemeClr val="tx1"/>
          </a:solidFill>
          <a:latin typeface="+mn-lt"/>
          <a:ea typeface="+mn-ea"/>
          <a:cs typeface="+mn-cs"/>
        </a:defRPr>
      </a:lvl5pPr>
      <a:lvl6pPr marL="2237421" algn="l" defTabSz="894969" rtl="0" eaLnBrk="1" latinLnBrk="0" hangingPunct="1">
        <a:defRPr sz="1762" kern="1200">
          <a:solidFill>
            <a:schemeClr val="tx1"/>
          </a:solidFill>
          <a:latin typeface="+mn-lt"/>
          <a:ea typeface="+mn-ea"/>
          <a:cs typeface="+mn-cs"/>
        </a:defRPr>
      </a:lvl6pPr>
      <a:lvl7pPr marL="2684906" algn="l" defTabSz="894969" rtl="0" eaLnBrk="1" latinLnBrk="0" hangingPunct="1">
        <a:defRPr sz="1762" kern="1200">
          <a:solidFill>
            <a:schemeClr val="tx1"/>
          </a:solidFill>
          <a:latin typeface="+mn-lt"/>
          <a:ea typeface="+mn-ea"/>
          <a:cs typeface="+mn-cs"/>
        </a:defRPr>
      </a:lvl7pPr>
      <a:lvl8pPr marL="3132390" algn="l" defTabSz="894969" rtl="0" eaLnBrk="1" latinLnBrk="0" hangingPunct="1">
        <a:defRPr sz="1762" kern="1200">
          <a:solidFill>
            <a:schemeClr val="tx1"/>
          </a:solidFill>
          <a:latin typeface="+mn-lt"/>
          <a:ea typeface="+mn-ea"/>
          <a:cs typeface="+mn-cs"/>
        </a:defRPr>
      </a:lvl8pPr>
      <a:lvl9pPr marL="3579873" algn="l" defTabSz="894969" rtl="0" eaLnBrk="1" latinLnBrk="0" hangingPunct="1">
        <a:defRPr sz="17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userDrawn="1">
          <p15:clr>
            <a:srgbClr val="F26B43"/>
          </p15:clr>
        </p15:guide>
        <p15:guide id="2" pos="3366" userDrawn="1">
          <p15:clr>
            <a:srgbClr val="F26B43"/>
          </p15:clr>
        </p15:guide>
        <p15:guide id="3" orient="horz" pos="702" userDrawn="1">
          <p15:clr>
            <a:srgbClr val="F26B43"/>
          </p15:clr>
        </p15:guide>
        <p15:guide id="4"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
        <p:nvSpPr>
          <p:cNvPr id="9"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
        <p:nvSpPr>
          <p:cNvPr id="11" name="Rectangle 10"/>
          <p:cNvSpPr/>
          <p:nvPr userDrawn="1"/>
        </p:nvSpPr>
        <p:spPr>
          <a:xfrm>
            <a:off x="2077878" y="7176261"/>
            <a:ext cx="16459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rgbClr val="525355"/>
                </a:solidFill>
                <a:latin typeface="+mj-lt"/>
              </a:rPr>
              <a:t>WM Chief Investment Office</a:t>
            </a:r>
          </a:p>
        </p:txBody>
      </p:sp>
      <p:sp>
        <p:nvSpPr>
          <p:cNvPr id="12"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rgbClr val="525355"/>
                </a:solidFill>
                <a:latin typeface="+mj-lt"/>
              </a:rPr>
              <a:pPr algn="l" eaLnBrk="1" hangingPunct="1"/>
              <a:t>‹#›</a:t>
            </a:fld>
            <a:endParaRPr lang="en-US" sz="877" baseline="0" dirty="0">
              <a:solidFill>
                <a:srgbClr val="525355"/>
              </a:solidFill>
              <a:latin typeface="+mj-lt"/>
            </a:endParaRPr>
          </a:p>
        </p:txBody>
      </p:sp>
    </p:spTree>
    <p:extLst>
      <p:ext uri="{BB962C8B-B14F-4D97-AF65-F5344CB8AC3E}">
        <p14:creationId xmlns:p14="http://schemas.microsoft.com/office/powerpoint/2010/main" val="396193794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711493" rtl="0" eaLnBrk="1" latinLnBrk="0" hangingPunct="1">
        <a:lnSpc>
          <a:spcPct val="100000"/>
        </a:lnSpc>
        <a:spcBef>
          <a:spcPct val="0"/>
        </a:spcBef>
        <a:buNone/>
        <a:defRPr lang="en-US" sz="2104" b="1" kern="1200" baseline="0" dirty="0">
          <a:solidFill>
            <a:schemeClr val="bg2"/>
          </a:solidFill>
          <a:latin typeface="+mn-lt"/>
          <a:ea typeface="+mj-ea"/>
          <a:cs typeface="+mj-cs"/>
        </a:defRPr>
      </a:lvl1pPr>
    </p:titleStyle>
    <p:bodyStyle>
      <a:lvl1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1pPr>
      <a:lvl2pPr marL="402685"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2pPr>
      <a:lvl3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3pPr>
      <a:lvl4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4pPr>
      <a:lvl5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5pPr>
      <a:lvl6pPr marL="1956604"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6pPr>
      <a:lvl7pPr marL="2312350"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7pPr>
      <a:lvl8pPr marL="2668096"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8pPr>
      <a:lvl9pPr marL="3023843"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711493" rtl="0" eaLnBrk="1" latinLnBrk="0" hangingPunct="1">
        <a:defRPr sz="1401" kern="1200">
          <a:solidFill>
            <a:schemeClr val="tx1"/>
          </a:solidFill>
          <a:latin typeface="+mn-lt"/>
          <a:ea typeface="+mn-ea"/>
          <a:cs typeface="+mn-cs"/>
        </a:defRPr>
      </a:lvl1pPr>
      <a:lvl2pPr marL="355746" algn="l" defTabSz="711493" rtl="0" eaLnBrk="1" latinLnBrk="0" hangingPunct="1">
        <a:defRPr sz="1401" kern="1200">
          <a:solidFill>
            <a:schemeClr val="tx1"/>
          </a:solidFill>
          <a:latin typeface="+mn-lt"/>
          <a:ea typeface="+mn-ea"/>
          <a:cs typeface="+mn-cs"/>
        </a:defRPr>
      </a:lvl2pPr>
      <a:lvl3pPr marL="711493" algn="l" defTabSz="711493" rtl="0" eaLnBrk="1" latinLnBrk="0" hangingPunct="1">
        <a:defRPr sz="1401" kern="1200">
          <a:solidFill>
            <a:schemeClr val="tx1"/>
          </a:solidFill>
          <a:latin typeface="+mn-lt"/>
          <a:ea typeface="+mn-ea"/>
          <a:cs typeface="+mn-cs"/>
        </a:defRPr>
      </a:lvl3pPr>
      <a:lvl4pPr marL="1067238" algn="l" defTabSz="711493" rtl="0" eaLnBrk="1" latinLnBrk="0" hangingPunct="1">
        <a:defRPr sz="1401" kern="1200">
          <a:solidFill>
            <a:schemeClr val="tx1"/>
          </a:solidFill>
          <a:latin typeface="+mn-lt"/>
          <a:ea typeface="+mn-ea"/>
          <a:cs typeface="+mn-cs"/>
        </a:defRPr>
      </a:lvl4pPr>
      <a:lvl5pPr marL="1422985" algn="l" defTabSz="711493" rtl="0" eaLnBrk="1" latinLnBrk="0" hangingPunct="1">
        <a:defRPr sz="1401" kern="1200">
          <a:solidFill>
            <a:schemeClr val="tx1"/>
          </a:solidFill>
          <a:latin typeface="+mn-lt"/>
          <a:ea typeface="+mn-ea"/>
          <a:cs typeface="+mn-cs"/>
        </a:defRPr>
      </a:lvl5pPr>
      <a:lvl6pPr marL="1778730" algn="l" defTabSz="711493" rtl="0" eaLnBrk="1" latinLnBrk="0" hangingPunct="1">
        <a:defRPr sz="1401" kern="1200">
          <a:solidFill>
            <a:schemeClr val="tx1"/>
          </a:solidFill>
          <a:latin typeface="+mn-lt"/>
          <a:ea typeface="+mn-ea"/>
          <a:cs typeface="+mn-cs"/>
        </a:defRPr>
      </a:lvl6pPr>
      <a:lvl7pPr marL="2134478" algn="l" defTabSz="711493" rtl="0" eaLnBrk="1" latinLnBrk="0" hangingPunct="1">
        <a:defRPr sz="1401" kern="1200">
          <a:solidFill>
            <a:schemeClr val="tx1"/>
          </a:solidFill>
          <a:latin typeface="+mn-lt"/>
          <a:ea typeface="+mn-ea"/>
          <a:cs typeface="+mn-cs"/>
        </a:defRPr>
      </a:lvl7pPr>
      <a:lvl8pPr marL="2490223" algn="l" defTabSz="711493" rtl="0" eaLnBrk="1" latinLnBrk="0" hangingPunct="1">
        <a:defRPr sz="1401" kern="1200">
          <a:solidFill>
            <a:schemeClr val="tx1"/>
          </a:solidFill>
          <a:latin typeface="+mn-lt"/>
          <a:ea typeface="+mn-ea"/>
          <a:cs typeface="+mn-cs"/>
        </a:defRPr>
      </a:lvl8pPr>
      <a:lvl9pPr marL="2845969" algn="l" defTabSz="71149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
          <p15:clr>
            <a:srgbClr val="F26B43"/>
          </p15:clr>
        </p15:guide>
        <p15:guide id="2" pos="728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
        <p:nvSpPr>
          <p:cNvPr id="9"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
        <p:nvSpPr>
          <p:cNvPr id="12"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rgbClr val="525355"/>
                </a:solidFill>
                <a:latin typeface="+mj-lt"/>
              </a:rPr>
              <a:pPr algn="l" eaLnBrk="1" hangingPunct="1"/>
              <a:t>‹#›</a:t>
            </a:fld>
            <a:endParaRPr lang="en-US" sz="877" baseline="0" dirty="0">
              <a:solidFill>
                <a:srgbClr val="525355"/>
              </a:solidFill>
              <a:latin typeface="+mj-lt"/>
            </a:endParaRPr>
          </a:p>
        </p:txBody>
      </p:sp>
    </p:spTree>
    <p:extLst>
      <p:ext uri="{BB962C8B-B14F-4D97-AF65-F5344CB8AC3E}">
        <p14:creationId xmlns:p14="http://schemas.microsoft.com/office/powerpoint/2010/main" val="87848849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711493" rtl="0" eaLnBrk="1" latinLnBrk="0" hangingPunct="1">
        <a:lnSpc>
          <a:spcPct val="100000"/>
        </a:lnSpc>
        <a:spcBef>
          <a:spcPct val="0"/>
        </a:spcBef>
        <a:buNone/>
        <a:defRPr lang="en-US" sz="2104" b="1" kern="1200" baseline="0" dirty="0">
          <a:solidFill>
            <a:schemeClr val="bg2"/>
          </a:solidFill>
          <a:latin typeface="+mn-lt"/>
          <a:ea typeface="+mj-ea"/>
          <a:cs typeface="+mj-cs"/>
        </a:defRPr>
      </a:lvl1pPr>
    </p:titleStyle>
    <p:bodyStyle>
      <a:lvl1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1pPr>
      <a:lvl2pPr marL="402685"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2pPr>
      <a:lvl3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3pPr>
      <a:lvl4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4pPr>
      <a:lvl5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5pPr>
      <a:lvl6pPr marL="1956604"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6pPr>
      <a:lvl7pPr marL="2312350"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7pPr>
      <a:lvl8pPr marL="2668096"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8pPr>
      <a:lvl9pPr marL="3023843"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711493" rtl="0" eaLnBrk="1" latinLnBrk="0" hangingPunct="1">
        <a:defRPr sz="1401" kern="1200">
          <a:solidFill>
            <a:schemeClr val="tx1"/>
          </a:solidFill>
          <a:latin typeface="+mn-lt"/>
          <a:ea typeface="+mn-ea"/>
          <a:cs typeface="+mn-cs"/>
        </a:defRPr>
      </a:lvl1pPr>
      <a:lvl2pPr marL="355746" algn="l" defTabSz="711493" rtl="0" eaLnBrk="1" latinLnBrk="0" hangingPunct="1">
        <a:defRPr sz="1401" kern="1200">
          <a:solidFill>
            <a:schemeClr val="tx1"/>
          </a:solidFill>
          <a:latin typeface="+mn-lt"/>
          <a:ea typeface="+mn-ea"/>
          <a:cs typeface="+mn-cs"/>
        </a:defRPr>
      </a:lvl2pPr>
      <a:lvl3pPr marL="711493" algn="l" defTabSz="711493" rtl="0" eaLnBrk="1" latinLnBrk="0" hangingPunct="1">
        <a:defRPr sz="1401" kern="1200">
          <a:solidFill>
            <a:schemeClr val="tx1"/>
          </a:solidFill>
          <a:latin typeface="+mn-lt"/>
          <a:ea typeface="+mn-ea"/>
          <a:cs typeface="+mn-cs"/>
        </a:defRPr>
      </a:lvl3pPr>
      <a:lvl4pPr marL="1067238" algn="l" defTabSz="711493" rtl="0" eaLnBrk="1" latinLnBrk="0" hangingPunct="1">
        <a:defRPr sz="1401" kern="1200">
          <a:solidFill>
            <a:schemeClr val="tx1"/>
          </a:solidFill>
          <a:latin typeface="+mn-lt"/>
          <a:ea typeface="+mn-ea"/>
          <a:cs typeface="+mn-cs"/>
        </a:defRPr>
      </a:lvl4pPr>
      <a:lvl5pPr marL="1422985" algn="l" defTabSz="711493" rtl="0" eaLnBrk="1" latinLnBrk="0" hangingPunct="1">
        <a:defRPr sz="1401" kern="1200">
          <a:solidFill>
            <a:schemeClr val="tx1"/>
          </a:solidFill>
          <a:latin typeface="+mn-lt"/>
          <a:ea typeface="+mn-ea"/>
          <a:cs typeface="+mn-cs"/>
        </a:defRPr>
      </a:lvl5pPr>
      <a:lvl6pPr marL="1778730" algn="l" defTabSz="711493" rtl="0" eaLnBrk="1" latinLnBrk="0" hangingPunct="1">
        <a:defRPr sz="1401" kern="1200">
          <a:solidFill>
            <a:schemeClr val="tx1"/>
          </a:solidFill>
          <a:latin typeface="+mn-lt"/>
          <a:ea typeface="+mn-ea"/>
          <a:cs typeface="+mn-cs"/>
        </a:defRPr>
      </a:lvl6pPr>
      <a:lvl7pPr marL="2134478" algn="l" defTabSz="711493" rtl="0" eaLnBrk="1" latinLnBrk="0" hangingPunct="1">
        <a:defRPr sz="1401" kern="1200">
          <a:solidFill>
            <a:schemeClr val="tx1"/>
          </a:solidFill>
          <a:latin typeface="+mn-lt"/>
          <a:ea typeface="+mn-ea"/>
          <a:cs typeface="+mn-cs"/>
        </a:defRPr>
      </a:lvl7pPr>
      <a:lvl8pPr marL="2490223" algn="l" defTabSz="711493" rtl="0" eaLnBrk="1" latinLnBrk="0" hangingPunct="1">
        <a:defRPr sz="1401" kern="1200">
          <a:solidFill>
            <a:schemeClr val="tx1"/>
          </a:solidFill>
          <a:latin typeface="+mn-lt"/>
          <a:ea typeface="+mn-ea"/>
          <a:cs typeface="+mn-cs"/>
        </a:defRPr>
      </a:lvl8pPr>
      <a:lvl9pPr marL="2845969" algn="l" defTabSz="71149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
          <p15:clr>
            <a:srgbClr val="F26B43"/>
          </p15:clr>
        </p15:guide>
        <p15:guide id="2" pos="728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38440" y="372024"/>
            <a:ext cx="9611758" cy="475016"/>
          </a:xfrm>
          <a:prstGeom prst="rect">
            <a:avLst/>
          </a:prstGeom>
        </p:spPr>
        <p:txBody>
          <a:bodyPr vert="horz" lIns="0" tIns="0" rIns="0" bIns="0" rtlCol="0" anchor="b" anchorCtr="0">
            <a:noAutofit/>
          </a:bodyPr>
          <a:lstStyle/>
          <a:p>
            <a:pPr lvl="0"/>
            <a:r>
              <a:rPr lang="en-US" dirty="0"/>
              <a:t>Click to edit Master title style</a:t>
            </a:r>
          </a:p>
        </p:txBody>
      </p:sp>
      <p:pic>
        <p:nvPicPr>
          <p:cNvPr id="6" name="Picture 5"/>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721776" y="6454111"/>
            <a:ext cx="428422" cy="857123"/>
          </a:xfrm>
          <a:prstGeom prst="rect">
            <a:avLst/>
          </a:prstGeom>
        </p:spPr>
      </p:pic>
      <p:sp>
        <p:nvSpPr>
          <p:cNvPr id="7" name="Rectangle 6"/>
          <p:cNvSpPr/>
          <p:nvPr userDrawn="1"/>
        </p:nvSpPr>
        <p:spPr>
          <a:xfrm>
            <a:off x="2077878" y="7176261"/>
            <a:ext cx="16459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rgbClr val="525355"/>
                </a:solidFill>
                <a:latin typeface="+mj-lt"/>
              </a:rPr>
              <a:t>Wealth Management</a:t>
            </a:r>
          </a:p>
        </p:txBody>
      </p:sp>
      <p:sp>
        <p:nvSpPr>
          <p:cNvPr id="10"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rgbClr val="525355"/>
                </a:solidFill>
                <a:latin typeface="+mj-lt"/>
              </a:rPr>
              <a:pPr algn="l" eaLnBrk="1" hangingPunct="1"/>
              <a:t>‹#›</a:t>
            </a:fld>
            <a:endParaRPr lang="en-US" sz="877" baseline="0" dirty="0">
              <a:solidFill>
                <a:srgbClr val="525355"/>
              </a:solidFill>
              <a:latin typeface="+mj-lt"/>
            </a:endParaRPr>
          </a:p>
        </p:txBody>
      </p:sp>
    </p:spTree>
    <p:extLst>
      <p:ext uri="{BB962C8B-B14F-4D97-AF65-F5344CB8AC3E}">
        <p14:creationId xmlns:p14="http://schemas.microsoft.com/office/powerpoint/2010/main" val="338101146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txStyles>
    <p:titleStyle>
      <a:lvl1pPr algn="l" defTabSz="711493" rtl="0" eaLnBrk="1" latinLnBrk="0" hangingPunct="1">
        <a:lnSpc>
          <a:spcPct val="100000"/>
        </a:lnSpc>
        <a:spcBef>
          <a:spcPct val="0"/>
        </a:spcBef>
        <a:buNone/>
        <a:defRPr lang="en-US" sz="2104" b="1" kern="1200" baseline="0" dirty="0">
          <a:solidFill>
            <a:schemeClr val="bg2"/>
          </a:solidFill>
          <a:latin typeface="+mn-lt"/>
          <a:ea typeface="+mj-ea"/>
          <a:cs typeface="+mj-cs"/>
        </a:defRPr>
      </a:lvl1pPr>
    </p:titleStyle>
    <p:bodyStyle>
      <a:lvl1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1pPr>
      <a:lvl2pPr marL="402685"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2pPr>
      <a:lvl3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3pPr>
      <a:lvl4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4pPr>
      <a:lvl5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5pPr>
      <a:lvl6pPr marL="1956604"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6pPr>
      <a:lvl7pPr marL="2312350"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7pPr>
      <a:lvl8pPr marL="2668096"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8pPr>
      <a:lvl9pPr marL="3023843"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711493" rtl="0" eaLnBrk="1" latinLnBrk="0" hangingPunct="1">
        <a:defRPr sz="1401" kern="1200">
          <a:solidFill>
            <a:schemeClr val="tx1"/>
          </a:solidFill>
          <a:latin typeface="+mn-lt"/>
          <a:ea typeface="+mn-ea"/>
          <a:cs typeface="+mn-cs"/>
        </a:defRPr>
      </a:lvl1pPr>
      <a:lvl2pPr marL="355746" algn="l" defTabSz="711493" rtl="0" eaLnBrk="1" latinLnBrk="0" hangingPunct="1">
        <a:defRPr sz="1401" kern="1200">
          <a:solidFill>
            <a:schemeClr val="tx1"/>
          </a:solidFill>
          <a:latin typeface="+mn-lt"/>
          <a:ea typeface="+mn-ea"/>
          <a:cs typeface="+mn-cs"/>
        </a:defRPr>
      </a:lvl2pPr>
      <a:lvl3pPr marL="711493" algn="l" defTabSz="711493" rtl="0" eaLnBrk="1" latinLnBrk="0" hangingPunct="1">
        <a:defRPr sz="1401" kern="1200">
          <a:solidFill>
            <a:schemeClr val="tx1"/>
          </a:solidFill>
          <a:latin typeface="+mn-lt"/>
          <a:ea typeface="+mn-ea"/>
          <a:cs typeface="+mn-cs"/>
        </a:defRPr>
      </a:lvl3pPr>
      <a:lvl4pPr marL="1067238" algn="l" defTabSz="711493" rtl="0" eaLnBrk="1" latinLnBrk="0" hangingPunct="1">
        <a:defRPr sz="1401" kern="1200">
          <a:solidFill>
            <a:schemeClr val="tx1"/>
          </a:solidFill>
          <a:latin typeface="+mn-lt"/>
          <a:ea typeface="+mn-ea"/>
          <a:cs typeface="+mn-cs"/>
        </a:defRPr>
      </a:lvl4pPr>
      <a:lvl5pPr marL="1422985" algn="l" defTabSz="711493" rtl="0" eaLnBrk="1" latinLnBrk="0" hangingPunct="1">
        <a:defRPr sz="1401" kern="1200">
          <a:solidFill>
            <a:schemeClr val="tx1"/>
          </a:solidFill>
          <a:latin typeface="+mn-lt"/>
          <a:ea typeface="+mn-ea"/>
          <a:cs typeface="+mn-cs"/>
        </a:defRPr>
      </a:lvl5pPr>
      <a:lvl6pPr marL="1778730" algn="l" defTabSz="711493" rtl="0" eaLnBrk="1" latinLnBrk="0" hangingPunct="1">
        <a:defRPr sz="1401" kern="1200">
          <a:solidFill>
            <a:schemeClr val="tx1"/>
          </a:solidFill>
          <a:latin typeface="+mn-lt"/>
          <a:ea typeface="+mn-ea"/>
          <a:cs typeface="+mn-cs"/>
        </a:defRPr>
      </a:lvl6pPr>
      <a:lvl7pPr marL="2134478" algn="l" defTabSz="711493" rtl="0" eaLnBrk="1" latinLnBrk="0" hangingPunct="1">
        <a:defRPr sz="1401" kern="1200">
          <a:solidFill>
            <a:schemeClr val="tx1"/>
          </a:solidFill>
          <a:latin typeface="+mn-lt"/>
          <a:ea typeface="+mn-ea"/>
          <a:cs typeface="+mn-cs"/>
        </a:defRPr>
      </a:lvl7pPr>
      <a:lvl8pPr marL="2490223" algn="l" defTabSz="711493" rtl="0" eaLnBrk="1" latinLnBrk="0" hangingPunct="1">
        <a:defRPr sz="1401" kern="1200">
          <a:solidFill>
            <a:schemeClr val="tx1"/>
          </a:solidFill>
          <a:latin typeface="+mn-lt"/>
          <a:ea typeface="+mn-ea"/>
          <a:cs typeface="+mn-cs"/>
        </a:defRPr>
      </a:lvl8pPr>
      <a:lvl9pPr marL="2845969" algn="l" defTabSz="71149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
          <p15:clr>
            <a:srgbClr val="F26B43"/>
          </p15:clr>
        </p15:guide>
        <p15:guide id="2" pos="7289">
          <p15:clr>
            <a:srgbClr val="F26B43"/>
          </p15:clr>
        </p15:guide>
        <p15:guide id="3" orient="horz" pos="43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512064"/>
            <a:ext cx="9774936" cy="585462"/>
          </a:xfrm>
          <a:prstGeom prst="rect">
            <a:avLst/>
          </a:prstGeom>
        </p:spPr>
        <p:txBody>
          <a:bodyPr vert="horz" lIns="0" tIns="0" rIns="0" bIns="0" rtlCol="0" anchor="b" anchorCtr="0">
            <a:normAutofit/>
          </a:bodyPr>
          <a:lstStyle/>
          <a:p>
            <a:pPr lvl="0"/>
            <a:r>
              <a:rPr lang="en-US" dirty="0"/>
              <a:t>Click to edit Master title style</a:t>
            </a:r>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746823" y="6541562"/>
            <a:ext cx="488680" cy="777240"/>
          </a:xfrm>
          <a:prstGeom prst="rect">
            <a:avLst/>
          </a:prstGeom>
        </p:spPr>
      </p:pic>
      <p:sp>
        <p:nvSpPr>
          <p:cNvPr id="5" name="Rectangle 4"/>
          <p:cNvSpPr/>
          <p:nvPr userDrawn="1"/>
        </p:nvSpPr>
        <p:spPr>
          <a:xfrm>
            <a:off x="1774911" y="7180154"/>
            <a:ext cx="1645920"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rgbClr val="6D6E71"/>
                </a:solidFill>
                <a:latin typeface="+mj-lt"/>
              </a:rPr>
              <a:t>WM Chief Investment Office</a:t>
            </a:r>
          </a:p>
        </p:txBody>
      </p:sp>
      <p:sp>
        <p:nvSpPr>
          <p:cNvPr id="10"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rgbClr val="6D6E71"/>
                </a:solidFill>
                <a:latin typeface="+mj-lt"/>
              </a:rPr>
              <a:pPr algn="l" eaLnBrk="1" hangingPunct="1"/>
              <a:t>‹#›</a:t>
            </a:fld>
            <a:endParaRPr lang="en-US" sz="1000" baseline="0" dirty="0">
              <a:solidFill>
                <a:srgbClr val="6D6E71"/>
              </a:solidFill>
              <a:latin typeface="+mj-lt"/>
            </a:endParaRPr>
          </a:p>
        </p:txBody>
      </p:sp>
    </p:spTree>
    <p:extLst>
      <p:ext uri="{BB962C8B-B14F-4D97-AF65-F5344CB8AC3E}">
        <p14:creationId xmlns:p14="http://schemas.microsoft.com/office/powerpoint/2010/main" val="277815476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Lst>
  <p:txStyles>
    <p:titleStyle>
      <a:lvl1pPr algn="l" defTabSz="894969" rtl="0" eaLnBrk="1" latinLnBrk="0" hangingPunct="1">
        <a:lnSpc>
          <a:spcPts val="2799"/>
        </a:lnSpc>
        <a:spcBef>
          <a:spcPct val="0"/>
        </a:spcBef>
        <a:buNone/>
        <a:defRPr lang="en-US" sz="2399" kern="1200" baseline="0" dirty="0">
          <a:solidFill>
            <a:schemeClr val="accent2"/>
          </a:solidFill>
          <a:latin typeface="+mn-lt"/>
          <a:ea typeface="+mj-ea"/>
          <a:cs typeface="+mj-cs"/>
        </a:defRPr>
      </a:lvl1pPr>
    </p:titleStyle>
    <p:bodyStyle>
      <a:lvl1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1pPr>
      <a:lvl2pPr marL="506527"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2pPr>
      <a:lvl3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3pPr>
      <a:lvl4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4pPr>
      <a:lvl5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5pPr>
      <a:lvl6pPr marL="2461163"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6pPr>
      <a:lvl7pPr marL="2908647"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7pPr>
      <a:lvl8pPr marL="3356132"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8pPr>
      <a:lvl9pPr marL="3803616"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9pPr>
    </p:bodyStyle>
    <p:otherStyle>
      <a:defPPr>
        <a:defRPr lang="en-US"/>
      </a:defPPr>
      <a:lvl1pPr marL="0" algn="l" defTabSz="894969" rtl="0" eaLnBrk="1" latinLnBrk="0" hangingPunct="1">
        <a:defRPr sz="1762" kern="1200">
          <a:solidFill>
            <a:schemeClr val="tx1"/>
          </a:solidFill>
          <a:latin typeface="+mn-lt"/>
          <a:ea typeface="+mn-ea"/>
          <a:cs typeface="+mn-cs"/>
        </a:defRPr>
      </a:lvl1pPr>
      <a:lvl2pPr marL="447484" algn="l" defTabSz="894969" rtl="0" eaLnBrk="1" latinLnBrk="0" hangingPunct="1">
        <a:defRPr sz="1762" kern="1200">
          <a:solidFill>
            <a:schemeClr val="tx1"/>
          </a:solidFill>
          <a:latin typeface="+mn-lt"/>
          <a:ea typeface="+mn-ea"/>
          <a:cs typeface="+mn-cs"/>
        </a:defRPr>
      </a:lvl2pPr>
      <a:lvl3pPr marL="894969" algn="l" defTabSz="894969" rtl="0" eaLnBrk="1" latinLnBrk="0" hangingPunct="1">
        <a:defRPr sz="1762" kern="1200">
          <a:solidFill>
            <a:schemeClr val="tx1"/>
          </a:solidFill>
          <a:latin typeface="+mn-lt"/>
          <a:ea typeface="+mn-ea"/>
          <a:cs typeface="+mn-cs"/>
        </a:defRPr>
      </a:lvl3pPr>
      <a:lvl4pPr marL="1342453" algn="l" defTabSz="894969" rtl="0" eaLnBrk="1" latinLnBrk="0" hangingPunct="1">
        <a:defRPr sz="1762" kern="1200">
          <a:solidFill>
            <a:schemeClr val="tx1"/>
          </a:solidFill>
          <a:latin typeface="+mn-lt"/>
          <a:ea typeface="+mn-ea"/>
          <a:cs typeface="+mn-cs"/>
        </a:defRPr>
      </a:lvl4pPr>
      <a:lvl5pPr marL="1789937" algn="l" defTabSz="894969" rtl="0" eaLnBrk="1" latinLnBrk="0" hangingPunct="1">
        <a:defRPr sz="1762" kern="1200">
          <a:solidFill>
            <a:schemeClr val="tx1"/>
          </a:solidFill>
          <a:latin typeface="+mn-lt"/>
          <a:ea typeface="+mn-ea"/>
          <a:cs typeface="+mn-cs"/>
        </a:defRPr>
      </a:lvl5pPr>
      <a:lvl6pPr marL="2237421" algn="l" defTabSz="894969" rtl="0" eaLnBrk="1" latinLnBrk="0" hangingPunct="1">
        <a:defRPr sz="1762" kern="1200">
          <a:solidFill>
            <a:schemeClr val="tx1"/>
          </a:solidFill>
          <a:latin typeface="+mn-lt"/>
          <a:ea typeface="+mn-ea"/>
          <a:cs typeface="+mn-cs"/>
        </a:defRPr>
      </a:lvl6pPr>
      <a:lvl7pPr marL="2684906" algn="l" defTabSz="894969" rtl="0" eaLnBrk="1" latinLnBrk="0" hangingPunct="1">
        <a:defRPr sz="1762" kern="1200">
          <a:solidFill>
            <a:schemeClr val="tx1"/>
          </a:solidFill>
          <a:latin typeface="+mn-lt"/>
          <a:ea typeface="+mn-ea"/>
          <a:cs typeface="+mn-cs"/>
        </a:defRPr>
      </a:lvl7pPr>
      <a:lvl8pPr marL="3132390" algn="l" defTabSz="894969" rtl="0" eaLnBrk="1" latinLnBrk="0" hangingPunct="1">
        <a:defRPr sz="1762" kern="1200">
          <a:solidFill>
            <a:schemeClr val="tx1"/>
          </a:solidFill>
          <a:latin typeface="+mn-lt"/>
          <a:ea typeface="+mn-ea"/>
          <a:cs typeface="+mn-cs"/>
        </a:defRPr>
      </a:lvl8pPr>
      <a:lvl9pPr marL="3579873" algn="l" defTabSz="894969" rtl="0" eaLnBrk="1" latinLnBrk="0" hangingPunct="1">
        <a:defRPr sz="17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2">
          <p15:clr>
            <a:srgbClr val="F26B43"/>
          </p15:clr>
        </p15:guide>
        <p15:guide id="2" pos="3366">
          <p15:clr>
            <a:srgbClr val="F26B43"/>
          </p15:clr>
        </p15:guide>
        <p15:guide id="3" orient="horz" pos="702">
          <p15:clr>
            <a:srgbClr val="F26B43"/>
          </p15:clr>
        </p15:guide>
        <p15:guide id="4" orient="horz" pos="31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199" y="512064"/>
            <a:ext cx="9774936" cy="585462"/>
          </a:xfrm>
          <a:prstGeom prst="rect">
            <a:avLst/>
          </a:prstGeom>
        </p:spPr>
        <p:txBody>
          <a:bodyPr vert="horz" lIns="0" tIns="0" rIns="0" bIns="0" rtlCol="0" anchor="b" anchorCtr="0">
            <a:normAutofit/>
          </a:bodyPr>
          <a:lstStyle/>
          <a:p>
            <a:pPr lvl="0"/>
            <a:r>
              <a:rPr lang="en-US" dirty="0"/>
              <a:t>Click to edit Master title style</a:t>
            </a:r>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746823" y="6541562"/>
            <a:ext cx="488680" cy="777240"/>
          </a:xfrm>
          <a:prstGeom prst="rect">
            <a:avLst/>
          </a:prstGeom>
        </p:spPr>
      </p:pic>
      <p:sp>
        <p:nvSpPr>
          <p:cNvPr id="10" name="Rectangle 9"/>
          <p:cNvSpPr/>
          <p:nvPr userDrawn="1"/>
        </p:nvSpPr>
        <p:spPr>
          <a:xfrm>
            <a:off x="1774911" y="7180154"/>
            <a:ext cx="2542032" cy="153888"/>
          </a:xfrm>
          <a:prstGeom prst="rect">
            <a:avLst/>
          </a:prstGeom>
        </p:spPr>
        <p:txBody>
          <a:bodyPr wrap="square" lIns="0" tIns="0" rIns="0" bIns="0" anchor="b">
            <a:spAutoFit/>
          </a:bodyPr>
          <a:lstStyle/>
          <a:p>
            <a:pPr marL="0" lvl="1" indent="1587" defTabSz="1042571" eaLnBrk="0" hangingPunct="0">
              <a:buClr>
                <a:schemeClr val="accent1"/>
              </a:buClr>
              <a:buSzPct val="110000"/>
              <a:defRPr/>
            </a:pPr>
            <a:r>
              <a:rPr lang="en-US" sz="1000" baseline="0" dirty="0">
                <a:solidFill>
                  <a:schemeClr val="tx2"/>
                </a:solidFill>
                <a:latin typeface="+mj-lt"/>
              </a:rPr>
              <a:t>Wealth Management Chief Investment Office</a:t>
            </a:r>
          </a:p>
        </p:txBody>
      </p:sp>
      <p:sp>
        <p:nvSpPr>
          <p:cNvPr id="11" name="Text Box 6"/>
          <p:cNvSpPr txBox="1">
            <a:spLocks noChangeArrowheads="1"/>
          </p:cNvSpPr>
          <p:nvPr userDrawn="1"/>
        </p:nvSpPr>
        <p:spPr bwMode="auto">
          <a:xfrm>
            <a:off x="457199" y="7178594"/>
            <a:ext cx="315120" cy="155448"/>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1000" baseline="0">
                <a:solidFill>
                  <a:schemeClr val="tx2"/>
                </a:solidFill>
                <a:latin typeface="+mj-lt"/>
              </a:rPr>
              <a:pPr algn="l" eaLnBrk="1" hangingPunct="1"/>
              <a:t>‹#›</a:t>
            </a:fld>
            <a:endParaRPr lang="en-US" sz="1000" baseline="0" dirty="0">
              <a:solidFill>
                <a:schemeClr val="tx2"/>
              </a:solidFill>
              <a:latin typeface="+mj-lt"/>
            </a:endParaRPr>
          </a:p>
        </p:txBody>
      </p:sp>
    </p:spTree>
    <p:extLst>
      <p:ext uri="{BB962C8B-B14F-4D97-AF65-F5344CB8AC3E}">
        <p14:creationId xmlns:p14="http://schemas.microsoft.com/office/powerpoint/2010/main" val="14877936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Lst>
  <p:txStyles>
    <p:titleStyle>
      <a:lvl1pPr algn="l" defTabSz="894969" rtl="0" eaLnBrk="1" latinLnBrk="0" hangingPunct="1">
        <a:lnSpc>
          <a:spcPts val="2799"/>
        </a:lnSpc>
        <a:spcBef>
          <a:spcPct val="0"/>
        </a:spcBef>
        <a:buNone/>
        <a:defRPr lang="en-US" sz="2399" kern="1200" baseline="0" dirty="0">
          <a:solidFill>
            <a:schemeClr val="accent2"/>
          </a:solidFill>
          <a:latin typeface="+mn-lt"/>
          <a:ea typeface="+mj-ea"/>
          <a:cs typeface="+mj-cs"/>
        </a:defRPr>
      </a:lvl1pPr>
    </p:titleStyle>
    <p:bodyStyle>
      <a:lvl1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1pPr>
      <a:lvl2pPr marL="506527"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2pPr>
      <a:lvl3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3pPr>
      <a:lvl4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4pPr>
      <a:lvl5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5pPr>
      <a:lvl6pPr marL="2461163"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6pPr>
      <a:lvl7pPr marL="2908647"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7pPr>
      <a:lvl8pPr marL="3356132"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8pPr>
      <a:lvl9pPr marL="3803616"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9pPr>
    </p:bodyStyle>
    <p:otherStyle>
      <a:defPPr>
        <a:defRPr lang="en-US"/>
      </a:defPPr>
      <a:lvl1pPr marL="0" algn="l" defTabSz="894969" rtl="0" eaLnBrk="1" latinLnBrk="0" hangingPunct="1">
        <a:defRPr sz="1762" kern="1200">
          <a:solidFill>
            <a:schemeClr val="tx1"/>
          </a:solidFill>
          <a:latin typeface="+mn-lt"/>
          <a:ea typeface="+mn-ea"/>
          <a:cs typeface="+mn-cs"/>
        </a:defRPr>
      </a:lvl1pPr>
      <a:lvl2pPr marL="447484" algn="l" defTabSz="894969" rtl="0" eaLnBrk="1" latinLnBrk="0" hangingPunct="1">
        <a:defRPr sz="1762" kern="1200">
          <a:solidFill>
            <a:schemeClr val="tx1"/>
          </a:solidFill>
          <a:latin typeface="+mn-lt"/>
          <a:ea typeface="+mn-ea"/>
          <a:cs typeface="+mn-cs"/>
        </a:defRPr>
      </a:lvl2pPr>
      <a:lvl3pPr marL="894969" algn="l" defTabSz="894969" rtl="0" eaLnBrk="1" latinLnBrk="0" hangingPunct="1">
        <a:defRPr sz="1762" kern="1200">
          <a:solidFill>
            <a:schemeClr val="tx1"/>
          </a:solidFill>
          <a:latin typeface="+mn-lt"/>
          <a:ea typeface="+mn-ea"/>
          <a:cs typeface="+mn-cs"/>
        </a:defRPr>
      </a:lvl3pPr>
      <a:lvl4pPr marL="1342453" algn="l" defTabSz="894969" rtl="0" eaLnBrk="1" latinLnBrk="0" hangingPunct="1">
        <a:defRPr sz="1762" kern="1200">
          <a:solidFill>
            <a:schemeClr val="tx1"/>
          </a:solidFill>
          <a:latin typeface="+mn-lt"/>
          <a:ea typeface="+mn-ea"/>
          <a:cs typeface="+mn-cs"/>
        </a:defRPr>
      </a:lvl4pPr>
      <a:lvl5pPr marL="1789937" algn="l" defTabSz="894969" rtl="0" eaLnBrk="1" latinLnBrk="0" hangingPunct="1">
        <a:defRPr sz="1762" kern="1200">
          <a:solidFill>
            <a:schemeClr val="tx1"/>
          </a:solidFill>
          <a:latin typeface="+mn-lt"/>
          <a:ea typeface="+mn-ea"/>
          <a:cs typeface="+mn-cs"/>
        </a:defRPr>
      </a:lvl5pPr>
      <a:lvl6pPr marL="2237421" algn="l" defTabSz="894969" rtl="0" eaLnBrk="1" latinLnBrk="0" hangingPunct="1">
        <a:defRPr sz="1762" kern="1200">
          <a:solidFill>
            <a:schemeClr val="tx1"/>
          </a:solidFill>
          <a:latin typeface="+mn-lt"/>
          <a:ea typeface="+mn-ea"/>
          <a:cs typeface="+mn-cs"/>
        </a:defRPr>
      </a:lvl6pPr>
      <a:lvl7pPr marL="2684906" algn="l" defTabSz="894969" rtl="0" eaLnBrk="1" latinLnBrk="0" hangingPunct="1">
        <a:defRPr sz="1762" kern="1200">
          <a:solidFill>
            <a:schemeClr val="tx1"/>
          </a:solidFill>
          <a:latin typeface="+mn-lt"/>
          <a:ea typeface="+mn-ea"/>
          <a:cs typeface="+mn-cs"/>
        </a:defRPr>
      </a:lvl7pPr>
      <a:lvl8pPr marL="3132390" algn="l" defTabSz="894969" rtl="0" eaLnBrk="1" latinLnBrk="0" hangingPunct="1">
        <a:defRPr sz="1762" kern="1200">
          <a:solidFill>
            <a:schemeClr val="tx1"/>
          </a:solidFill>
          <a:latin typeface="+mn-lt"/>
          <a:ea typeface="+mn-ea"/>
          <a:cs typeface="+mn-cs"/>
        </a:defRPr>
      </a:lvl8pPr>
      <a:lvl9pPr marL="3579873" algn="l" defTabSz="894969" rtl="0" eaLnBrk="1" latinLnBrk="0" hangingPunct="1">
        <a:defRPr sz="17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721776" y="6454111"/>
            <a:ext cx="428422" cy="857123"/>
          </a:xfrm>
          <a:prstGeom prst="rect">
            <a:avLst/>
          </a:prstGeom>
        </p:spPr>
      </p:pic>
      <p:sp>
        <p:nvSpPr>
          <p:cNvPr id="9" name="Title Placeholder 1"/>
          <p:cNvSpPr>
            <a:spLocks noGrp="1"/>
          </p:cNvSpPr>
          <p:nvPr>
            <p:ph type="title"/>
          </p:nvPr>
        </p:nvSpPr>
        <p:spPr>
          <a:xfrm>
            <a:off x="538440" y="453771"/>
            <a:ext cx="9611758" cy="393268"/>
          </a:xfrm>
          <a:prstGeom prst="rect">
            <a:avLst/>
          </a:prstGeom>
        </p:spPr>
        <p:txBody>
          <a:bodyPr vert="horz" lIns="0" tIns="0" rIns="0" bIns="0" rtlCol="0" anchor="b" anchorCtr="0">
            <a:noAutofit/>
          </a:bodyPr>
          <a:lstStyle/>
          <a:p>
            <a:pPr lvl="0"/>
            <a:r>
              <a:rPr lang="en-US" dirty="0"/>
              <a:t>Click to edit Master title style</a:t>
            </a:r>
          </a:p>
        </p:txBody>
      </p:sp>
      <p:sp>
        <p:nvSpPr>
          <p:cNvPr id="12" name="Text Box 6"/>
          <p:cNvSpPr txBox="1">
            <a:spLocks noChangeArrowheads="1"/>
          </p:cNvSpPr>
          <p:nvPr userDrawn="1"/>
        </p:nvSpPr>
        <p:spPr bwMode="auto">
          <a:xfrm>
            <a:off x="538440" y="7158895"/>
            <a:ext cx="315120" cy="134973"/>
          </a:xfrm>
          <a:prstGeom prst="rect">
            <a:avLst/>
          </a:prstGeom>
          <a:noFill/>
          <a:ln w="9525">
            <a:noFill/>
            <a:miter lim="800000"/>
            <a:headEnd/>
            <a:tailEnd/>
          </a:ln>
        </p:spPr>
        <p:txBody>
          <a:bodyPr wrap="square" lIns="0" tIns="0" rIns="0" bIns="0" anchor="ctr">
            <a:spAutoFit/>
          </a:bodyP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l" eaLnBrk="1" hangingPunct="1"/>
            <a:fld id="{6E0DC809-1827-F44D-A8AA-8C566384234E}" type="slidenum">
              <a:rPr lang="en-US" sz="877" baseline="0">
                <a:solidFill>
                  <a:srgbClr val="525355"/>
                </a:solidFill>
                <a:latin typeface="+mj-lt"/>
              </a:rPr>
              <a:pPr algn="l" eaLnBrk="1" hangingPunct="1"/>
              <a:t>‹#›</a:t>
            </a:fld>
            <a:endParaRPr lang="en-US" sz="877" baseline="0" dirty="0">
              <a:solidFill>
                <a:srgbClr val="525355"/>
              </a:solidFill>
              <a:latin typeface="+mj-lt"/>
            </a:endParaRPr>
          </a:p>
        </p:txBody>
      </p:sp>
      <p:sp>
        <p:nvSpPr>
          <p:cNvPr id="6" name="Rectangle 5"/>
          <p:cNvSpPr/>
          <p:nvPr userDrawn="1"/>
        </p:nvSpPr>
        <p:spPr>
          <a:xfrm>
            <a:off x="2077877" y="7176261"/>
            <a:ext cx="2685520" cy="134973"/>
          </a:xfrm>
          <a:prstGeom prst="rect">
            <a:avLst/>
          </a:prstGeom>
        </p:spPr>
        <p:txBody>
          <a:bodyPr wrap="square" lIns="0" tIns="0" rIns="0" bIns="0" anchor="b">
            <a:spAutoFit/>
          </a:bodyPr>
          <a:lstStyle/>
          <a:p>
            <a:pPr marL="0" lvl="1" indent="1262" defTabSz="828835" eaLnBrk="0" hangingPunct="0">
              <a:buClr>
                <a:schemeClr val="accent1"/>
              </a:buClr>
              <a:buSzPct val="110000"/>
              <a:defRPr/>
            </a:pPr>
            <a:r>
              <a:rPr lang="en-US" sz="877" baseline="0" dirty="0">
                <a:solidFill>
                  <a:srgbClr val="525355"/>
                </a:solidFill>
                <a:latin typeface="+mj-lt"/>
              </a:rPr>
              <a:t>Wealth Management Chief Investment Office</a:t>
            </a:r>
          </a:p>
        </p:txBody>
      </p:sp>
    </p:spTree>
    <p:extLst>
      <p:ext uri="{BB962C8B-B14F-4D97-AF65-F5344CB8AC3E}">
        <p14:creationId xmlns:p14="http://schemas.microsoft.com/office/powerpoint/2010/main" val="29777307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711493" rtl="0" eaLnBrk="1" latinLnBrk="0" hangingPunct="1">
        <a:lnSpc>
          <a:spcPct val="100000"/>
        </a:lnSpc>
        <a:spcBef>
          <a:spcPct val="0"/>
        </a:spcBef>
        <a:buNone/>
        <a:defRPr lang="en-US" sz="2104" b="1" kern="1200" baseline="0" dirty="0">
          <a:solidFill>
            <a:schemeClr val="bg2"/>
          </a:solidFill>
          <a:latin typeface="+mn-lt"/>
          <a:ea typeface="+mj-ea"/>
          <a:cs typeface="+mj-cs"/>
        </a:defRPr>
      </a:lvl1pPr>
    </p:titleStyle>
    <p:bodyStyle>
      <a:lvl1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1pPr>
      <a:lvl2pPr marL="402685"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2pPr>
      <a:lvl3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3pPr>
      <a:lvl4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smtClean="0">
          <a:solidFill>
            <a:srgbClr val="6D6E71"/>
          </a:solidFill>
          <a:latin typeface="Body"/>
          <a:ea typeface="+mn-ea"/>
          <a:cs typeface="+mn-cs"/>
        </a:defRPr>
      </a:lvl4pPr>
      <a:lvl5pPr marL="139581" indent="-139581" algn="l" defTabSz="811546" rtl="0" eaLnBrk="0" fontAlgn="base" latinLnBrk="0" hangingPunct="0">
        <a:lnSpc>
          <a:spcPts val="1323"/>
        </a:lnSpc>
        <a:spcBef>
          <a:spcPts val="1102"/>
        </a:spcBef>
        <a:spcAft>
          <a:spcPts val="0"/>
        </a:spcAft>
        <a:buClr>
          <a:srgbClr val="6D6E71"/>
        </a:buClr>
        <a:buSzPct val="100000"/>
        <a:buFont typeface="Arial" pitchFamily="34" charset="0"/>
        <a:buChar char="•"/>
        <a:defRPr lang="en-US" sz="1089" b="0" i="0" kern="1200" baseline="0" dirty="0">
          <a:solidFill>
            <a:srgbClr val="6D6E71"/>
          </a:solidFill>
          <a:latin typeface="Body"/>
          <a:ea typeface="+mn-ea"/>
          <a:cs typeface="+mn-cs"/>
        </a:defRPr>
      </a:lvl5pPr>
      <a:lvl6pPr marL="1956604"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6pPr>
      <a:lvl7pPr marL="2312350"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7pPr>
      <a:lvl8pPr marL="2668096"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8pPr>
      <a:lvl9pPr marL="3023843" indent="-177873" algn="l" defTabSz="711493" rtl="0" eaLnBrk="1" latinLnBrk="0" hangingPunct="1">
        <a:lnSpc>
          <a:spcPct val="90000"/>
        </a:lnSpc>
        <a:spcBef>
          <a:spcPts val="389"/>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711493" rtl="0" eaLnBrk="1" latinLnBrk="0" hangingPunct="1">
        <a:defRPr sz="1401" kern="1200">
          <a:solidFill>
            <a:schemeClr val="tx1"/>
          </a:solidFill>
          <a:latin typeface="+mn-lt"/>
          <a:ea typeface="+mn-ea"/>
          <a:cs typeface="+mn-cs"/>
        </a:defRPr>
      </a:lvl1pPr>
      <a:lvl2pPr marL="355746" algn="l" defTabSz="711493" rtl="0" eaLnBrk="1" latinLnBrk="0" hangingPunct="1">
        <a:defRPr sz="1401" kern="1200">
          <a:solidFill>
            <a:schemeClr val="tx1"/>
          </a:solidFill>
          <a:latin typeface="+mn-lt"/>
          <a:ea typeface="+mn-ea"/>
          <a:cs typeface="+mn-cs"/>
        </a:defRPr>
      </a:lvl2pPr>
      <a:lvl3pPr marL="711493" algn="l" defTabSz="711493" rtl="0" eaLnBrk="1" latinLnBrk="0" hangingPunct="1">
        <a:defRPr sz="1401" kern="1200">
          <a:solidFill>
            <a:schemeClr val="tx1"/>
          </a:solidFill>
          <a:latin typeface="+mn-lt"/>
          <a:ea typeface="+mn-ea"/>
          <a:cs typeface="+mn-cs"/>
        </a:defRPr>
      </a:lvl3pPr>
      <a:lvl4pPr marL="1067238" algn="l" defTabSz="711493" rtl="0" eaLnBrk="1" latinLnBrk="0" hangingPunct="1">
        <a:defRPr sz="1401" kern="1200">
          <a:solidFill>
            <a:schemeClr val="tx1"/>
          </a:solidFill>
          <a:latin typeface="+mn-lt"/>
          <a:ea typeface="+mn-ea"/>
          <a:cs typeface="+mn-cs"/>
        </a:defRPr>
      </a:lvl4pPr>
      <a:lvl5pPr marL="1422985" algn="l" defTabSz="711493" rtl="0" eaLnBrk="1" latinLnBrk="0" hangingPunct="1">
        <a:defRPr sz="1401" kern="1200">
          <a:solidFill>
            <a:schemeClr val="tx1"/>
          </a:solidFill>
          <a:latin typeface="+mn-lt"/>
          <a:ea typeface="+mn-ea"/>
          <a:cs typeface="+mn-cs"/>
        </a:defRPr>
      </a:lvl5pPr>
      <a:lvl6pPr marL="1778730" algn="l" defTabSz="711493" rtl="0" eaLnBrk="1" latinLnBrk="0" hangingPunct="1">
        <a:defRPr sz="1401" kern="1200">
          <a:solidFill>
            <a:schemeClr val="tx1"/>
          </a:solidFill>
          <a:latin typeface="+mn-lt"/>
          <a:ea typeface="+mn-ea"/>
          <a:cs typeface="+mn-cs"/>
        </a:defRPr>
      </a:lvl6pPr>
      <a:lvl7pPr marL="2134478" algn="l" defTabSz="711493" rtl="0" eaLnBrk="1" latinLnBrk="0" hangingPunct="1">
        <a:defRPr sz="1401" kern="1200">
          <a:solidFill>
            <a:schemeClr val="tx1"/>
          </a:solidFill>
          <a:latin typeface="+mn-lt"/>
          <a:ea typeface="+mn-ea"/>
          <a:cs typeface="+mn-cs"/>
        </a:defRPr>
      </a:lvl7pPr>
      <a:lvl8pPr marL="2490223" algn="l" defTabSz="711493" rtl="0" eaLnBrk="1" latinLnBrk="0" hangingPunct="1">
        <a:defRPr sz="1401" kern="1200">
          <a:solidFill>
            <a:schemeClr val="tx1"/>
          </a:solidFill>
          <a:latin typeface="+mn-lt"/>
          <a:ea typeface="+mn-ea"/>
          <a:cs typeface="+mn-cs"/>
        </a:defRPr>
      </a:lvl8pPr>
      <a:lvl9pPr marL="2845969" algn="l" defTabSz="71149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
          <p15:clr>
            <a:srgbClr val="F26B43"/>
          </p15:clr>
        </p15:guide>
        <p15:guide id="2" pos="728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2.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microsoft.com/office/2007/relationships/hdphoto" Target="../media/hdphoto2.wdp"/><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8.png"/><Relationship Id="rId4" Type="http://schemas.openxmlformats.org/officeDocument/2006/relationships/image" Target="../media/image53.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6.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6.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6.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6.xml"/><Relationship Id="rId1" Type="http://schemas.openxmlformats.org/officeDocument/2006/relationships/tags" Target="../tags/tag17.xml"/><Relationship Id="rId5" Type="http://schemas.openxmlformats.org/officeDocument/2006/relationships/hyperlink" Target="mailto:clientcare.ng@sc.com" TargetMode="External"/><Relationship Id="rId4" Type="http://schemas.openxmlformats.org/officeDocument/2006/relationships/hyperlink" Target="mailto:feedback.ghana@sc.co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6.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6.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60177" y="3057890"/>
            <a:ext cx="8694141" cy="658368"/>
          </a:xfrm>
        </p:spPr>
        <p:txBody>
          <a:bodyPr/>
          <a:lstStyle/>
          <a:p>
            <a:r>
              <a:rPr lang="en-US" dirty="0"/>
              <a:t>Worried about inflation?</a:t>
            </a:r>
          </a:p>
        </p:txBody>
      </p:sp>
      <p:sp>
        <p:nvSpPr>
          <p:cNvPr id="9" name="Text Placeholder 8"/>
          <p:cNvSpPr>
            <a:spLocks noGrp="1"/>
          </p:cNvSpPr>
          <p:nvPr>
            <p:ph type="body" sz="quarter" idx="15"/>
          </p:nvPr>
        </p:nvSpPr>
        <p:spPr/>
        <p:txBody>
          <a:bodyPr/>
          <a:lstStyle/>
          <a:p>
            <a:r>
              <a:rPr lang="en-US" dirty="0"/>
              <a:t>Global Market Outlook</a:t>
            </a:r>
          </a:p>
        </p:txBody>
      </p:sp>
      <p:sp>
        <p:nvSpPr>
          <p:cNvPr id="4" name="TextBox 3">
            <a:extLst>
              <a:ext uri="{FF2B5EF4-FFF2-40B4-BE49-F238E27FC236}">
                <a16:creationId xmlns:a16="http://schemas.microsoft.com/office/drawing/2014/main" id="{691A352E-15B8-42A8-AC13-2104B7CA5073}"/>
              </a:ext>
            </a:extLst>
          </p:cNvPr>
          <p:cNvSpPr txBox="1"/>
          <p:nvPr/>
        </p:nvSpPr>
        <p:spPr>
          <a:xfrm>
            <a:off x="460178" y="5277601"/>
            <a:ext cx="2802572" cy="276999"/>
          </a:xfrm>
          <a:prstGeom prst="rect">
            <a:avLst/>
          </a:prstGeom>
          <a:noFill/>
        </p:spPr>
        <p:txBody>
          <a:bodyPr wrap="square" lIns="0" tIns="0" rIns="0" bIns="0">
            <a:spAutoFit/>
          </a:bodyPr>
          <a:lstStyle/>
          <a:p>
            <a:pPr defTabSz="995599" fontAlgn="auto">
              <a:spcBef>
                <a:spcPts val="0"/>
              </a:spcBef>
              <a:spcAft>
                <a:spcPts val="0"/>
              </a:spcAft>
              <a:defRPr/>
            </a:pPr>
            <a:r>
              <a:rPr lang="en-GB" sz="1800" baseline="0" dirty="0">
                <a:solidFill>
                  <a:srgbClr val="FFFFFF"/>
                </a:solidFill>
                <a:latin typeface="Arial"/>
                <a:cs typeface="+mn-cs"/>
              </a:rPr>
              <a:t>November 2021</a:t>
            </a:r>
          </a:p>
        </p:txBody>
      </p:sp>
    </p:spTree>
    <p:custDataLst>
      <p:tags r:id="rId1"/>
    </p:custDataLst>
    <p:extLst>
      <p:ext uri="{BB962C8B-B14F-4D97-AF65-F5344CB8AC3E}">
        <p14:creationId xmlns:p14="http://schemas.microsoft.com/office/powerpoint/2010/main" val="379058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1C319-1207-4794-B445-2D84D49B629D}"/>
              </a:ext>
            </a:extLst>
          </p:cNvPr>
          <p:cNvSpPr>
            <a:spLocks noGrp="1"/>
          </p:cNvSpPr>
          <p:nvPr>
            <p:ph type="title"/>
          </p:nvPr>
        </p:nvSpPr>
        <p:spPr>
          <a:xfrm>
            <a:off x="456502" y="504825"/>
            <a:ext cx="9774936" cy="585462"/>
          </a:xfrm>
        </p:spPr>
        <p:txBody>
          <a:bodyPr>
            <a:noAutofit/>
          </a:bodyPr>
          <a:lstStyle/>
          <a:p>
            <a:r>
              <a:rPr lang="en-US" dirty="0"/>
              <a:t>Asia USD bonds: Credit fundamentals remain strong</a:t>
            </a:r>
            <a:endParaRPr lang="en-US" dirty="0">
              <a:highlight>
                <a:srgbClr val="FFFF00"/>
              </a:highlight>
            </a:endParaRPr>
          </a:p>
        </p:txBody>
      </p:sp>
      <p:sp>
        <p:nvSpPr>
          <p:cNvPr id="4" name="Text Placeholder 3">
            <a:extLst>
              <a:ext uri="{FF2B5EF4-FFF2-40B4-BE49-F238E27FC236}">
                <a16:creationId xmlns:a16="http://schemas.microsoft.com/office/drawing/2014/main" id="{9BB4B810-623B-4583-A5CE-84E84DE89FEF}"/>
              </a:ext>
            </a:extLst>
          </p:cNvPr>
          <p:cNvSpPr>
            <a:spLocks noGrp="1"/>
          </p:cNvSpPr>
          <p:nvPr>
            <p:ph type="body" sz="half" idx="10"/>
          </p:nvPr>
        </p:nvSpPr>
        <p:spPr>
          <a:xfrm>
            <a:off x="456502" y="1340399"/>
            <a:ext cx="9774936" cy="466895"/>
          </a:xfrm>
          <a:prstGeom prst="rect">
            <a:avLst/>
          </a:prstGeom>
        </p:spPr>
        <p:txBody>
          <a:bodyPr/>
          <a:lstStyle/>
          <a:p>
            <a:r>
              <a:rPr lang="en-US" dirty="0"/>
              <a:t>Share of High Yield bonds has reduced over the last 10 years</a:t>
            </a:r>
          </a:p>
        </p:txBody>
      </p:sp>
      <p:sp>
        <p:nvSpPr>
          <p:cNvPr id="2" name="Text Placeholder 1">
            <a:extLst>
              <a:ext uri="{FF2B5EF4-FFF2-40B4-BE49-F238E27FC236}">
                <a16:creationId xmlns:a16="http://schemas.microsoft.com/office/drawing/2014/main" id="{1FC92917-2616-405D-81E0-AC8DFAAB0D2A}"/>
              </a:ext>
            </a:extLst>
          </p:cNvPr>
          <p:cNvSpPr>
            <a:spLocks noGrp="1"/>
          </p:cNvSpPr>
          <p:nvPr>
            <p:ph type="body" sz="half" idx="12"/>
          </p:nvPr>
        </p:nvSpPr>
        <p:spPr>
          <a:xfrm>
            <a:off x="456502" y="1800225"/>
            <a:ext cx="9774936" cy="590630"/>
          </a:xfrm>
          <a:prstGeom prst="rect">
            <a:avLst/>
          </a:prstGeom>
        </p:spPr>
        <p:txBody>
          <a:bodyPr/>
          <a:lstStyle/>
          <a:p>
            <a:pPr lvl="0"/>
            <a:r>
              <a:rPr lang="en-GB" dirty="0"/>
              <a:t>Bond rating weights of JP Morgan Asia Credit Index </a:t>
            </a:r>
            <a:endParaRPr lang="en-US" dirty="0">
              <a:highlight>
                <a:srgbClr val="FFFF00"/>
              </a:highlight>
            </a:endParaRPr>
          </a:p>
        </p:txBody>
      </p:sp>
      <p:sp>
        <p:nvSpPr>
          <p:cNvPr id="8" name="Text Placeholder 3">
            <a:extLst>
              <a:ext uri="{FF2B5EF4-FFF2-40B4-BE49-F238E27FC236}">
                <a16:creationId xmlns:a16="http://schemas.microsoft.com/office/drawing/2014/main" id="{4E42427C-BADA-4972-A41D-65715CDFFE27}"/>
              </a:ext>
            </a:extLst>
          </p:cNvPr>
          <p:cNvSpPr>
            <a:spLocks noGrp="1"/>
          </p:cNvSpPr>
          <p:nvPr>
            <p:ph type="body" sz="half" idx="13"/>
          </p:nvPr>
        </p:nvSpPr>
        <p:spPr>
          <a:prstGeom prst="rect">
            <a:avLst/>
          </a:prstGeom>
        </p:spPr>
        <p:txBody>
          <a:bodyPr/>
          <a:lstStyle/>
          <a:p>
            <a:r>
              <a:rPr lang="en-US" dirty="0"/>
              <a:t>Source: Bloomberg, Standard Chartered </a:t>
            </a:r>
          </a:p>
        </p:txBody>
      </p:sp>
      <p:pic>
        <p:nvPicPr>
          <p:cNvPr id="6" name="Picture 5">
            <a:extLst>
              <a:ext uri="{FF2B5EF4-FFF2-40B4-BE49-F238E27FC236}">
                <a16:creationId xmlns:a16="http://schemas.microsoft.com/office/drawing/2014/main" id="{21E3B58C-36A3-4B6B-ADE9-4F6274A841B4}"/>
              </a:ext>
            </a:extLst>
          </p:cNvPr>
          <p:cNvPicPr>
            <a:picLocks noChangeAspect="1"/>
          </p:cNvPicPr>
          <p:nvPr/>
        </p:nvPicPr>
        <p:blipFill>
          <a:blip r:embed="rId2"/>
          <a:stretch>
            <a:fillRect/>
          </a:stretch>
        </p:blipFill>
        <p:spPr>
          <a:xfrm>
            <a:off x="1615306" y="2080346"/>
            <a:ext cx="7457328" cy="4471416"/>
          </a:xfrm>
          <a:prstGeom prst="rect">
            <a:avLst/>
          </a:prstGeom>
        </p:spPr>
      </p:pic>
    </p:spTree>
    <p:extLst>
      <p:ext uri="{BB962C8B-B14F-4D97-AF65-F5344CB8AC3E}">
        <p14:creationId xmlns:p14="http://schemas.microsoft.com/office/powerpoint/2010/main" val="694125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1C319-1207-4794-B445-2D84D49B629D}"/>
              </a:ext>
            </a:extLst>
          </p:cNvPr>
          <p:cNvSpPr>
            <a:spLocks noGrp="1"/>
          </p:cNvSpPr>
          <p:nvPr>
            <p:ph type="title"/>
          </p:nvPr>
        </p:nvSpPr>
        <p:spPr/>
        <p:txBody>
          <a:bodyPr>
            <a:noAutofit/>
          </a:bodyPr>
          <a:lstStyle/>
          <a:p>
            <a:r>
              <a:rPr lang="en-US" dirty="0"/>
              <a:t>FX: Inflation-adjusted rate differentials supports our bearish USD view</a:t>
            </a:r>
            <a:endParaRPr lang="en-US" dirty="0">
              <a:highlight>
                <a:srgbClr val="FFFF00"/>
              </a:highlight>
            </a:endParaRPr>
          </a:p>
        </p:txBody>
      </p:sp>
      <p:sp>
        <p:nvSpPr>
          <p:cNvPr id="4" name="Text Placeholder 3">
            <a:extLst>
              <a:ext uri="{FF2B5EF4-FFF2-40B4-BE49-F238E27FC236}">
                <a16:creationId xmlns:a16="http://schemas.microsoft.com/office/drawing/2014/main" id="{9BB4B810-623B-4583-A5CE-84E84DE89FEF}"/>
              </a:ext>
            </a:extLst>
          </p:cNvPr>
          <p:cNvSpPr>
            <a:spLocks noGrp="1"/>
          </p:cNvSpPr>
          <p:nvPr>
            <p:ph type="body" sz="half" idx="10"/>
          </p:nvPr>
        </p:nvSpPr>
        <p:spPr>
          <a:xfrm>
            <a:off x="457200" y="1161288"/>
            <a:ext cx="9774936" cy="715137"/>
          </a:xfrm>
          <a:prstGeom prst="rect">
            <a:avLst/>
          </a:prstGeom>
        </p:spPr>
        <p:txBody>
          <a:bodyPr/>
          <a:lstStyle/>
          <a:p>
            <a:r>
              <a:rPr lang="en-US" dirty="0"/>
              <a:t>Real interest rate differentials suggest an eventual USD decline </a:t>
            </a:r>
            <a:endParaRPr lang="en-US" dirty="0">
              <a:highlight>
                <a:srgbClr val="FFFF00"/>
              </a:highlight>
            </a:endParaRPr>
          </a:p>
        </p:txBody>
      </p:sp>
      <p:sp>
        <p:nvSpPr>
          <p:cNvPr id="2" name="Text Placeholder 1">
            <a:extLst>
              <a:ext uri="{FF2B5EF4-FFF2-40B4-BE49-F238E27FC236}">
                <a16:creationId xmlns:a16="http://schemas.microsoft.com/office/drawing/2014/main" id="{1FC92917-2616-405D-81E0-AC8DFAAB0D2A}"/>
              </a:ext>
            </a:extLst>
          </p:cNvPr>
          <p:cNvSpPr>
            <a:spLocks noGrp="1"/>
          </p:cNvSpPr>
          <p:nvPr>
            <p:ph type="body" sz="half" idx="12"/>
          </p:nvPr>
        </p:nvSpPr>
        <p:spPr>
          <a:xfrm>
            <a:off x="456501" y="1581110"/>
            <a:ext cx="9774936" cy="590630"/>
          </a:xfrm>
          <a:prstGeom prst="rect">
            <a:avLst/>
          </a:prstGeom>
        </p:spPr>
        <p:txBody>
          <a:bodyPr/>
          <a:lstStyle/>
          <a:p>
            <a:pPr lvl="0"/>
            <a:r>
              <a:rPr lang="en-US" dirty="0"/>
              <a:t>USD index (DXY) chart with US-DXY 10Y real rate differentials*  (RHS)</a:t>
            </a:r>
          </a:p>
        </p:txBody>
      </p:sp>
      <p:sp>
        <p:nvSpPr>
          <p:cNvPr id="8" name="Text Placeholder 3">
            <a:extLst>
              <a:ext uri="{FF2B5EF4-FFF2-40B4-BE49-F238E27FC236}">
                <a16:creationId xmlns:a16="http://schemas.microsoft.com/office/drawing/2014/main" id="{4E42427C-BADA-4972-A41D-65715CDFFE27}"/>
              </a:ext>
            </a:extLst>
          </p:cNvPr>
          <p:cNvSpPr>
            <a:spLocks noGrp="1"/>
          </p:cNvSpPr>
          <p:nvPr>
            <p:ph type="body" sz="half" idx="13"/>
          </p:nvPr>
        </p:nvSpPr>
        <p:spPr>
          <a:prstGeom prst="rect">
            <a:avLst/>
          </a:prstGeom>
        </p:spPr>
        <p:txBody>
          <a:bodyPr/>
          <a:lstStyle/>
          <a:p>
            <a:r>
              <a:rPr lang="en-US" dirty="0"/>
              <a:t>Source: Bloomberg, Standard Chartered</a:t>
            </a:r>
          </a:p>
          <a:p>
            <a:r>
              <a:rPr lang="en-US" dirty="0"/>
              <a:t>*Derived using 10-year government bond yields deflated by respective CPI indices (DXY-weighted)</a:t>
            </a:r>
          </a:p>
        </p:txBody>
      </p:sp>
      <p:pic>
        <p:nvPicPr>
          <p:cNvPr id="6" name="Picture 5">
            <a:extLst>
              <a:ext uri="{FF2B5EF4-FFF2-40B4-BE49-F238E27FC236}">
                <a16:creationId xmlns:a16="http://schemas.microsoft.com/office/drawing/2014/main" id="{9BB2FA4A-7FAB-4A67-AA30-78BE9763E4DE}"/>
              </a:ext>
            </a:extLst>
          </p:cNvPr>
          <p:cNvPicPr>
            <a:picLocks noChangeAspect="1"/>
          </p:cNvPicPr>
          <p:nvPr/>
        </p:nvPicPr>
        <p:blipFill>
          <a:blip r:embed="rId2"/>
          <a:stretch>
            <a:fillRect/>
          </a:stretch>
        </p:blipFill>
        <p:spPr>
          <a:xfrm>
            <a:off x="1229169" y="2015244"/>
            <a:ext cx="8229600" cy="4469990"/>
          </a:xfrm>
          <a:prstGeom prst="rect">
            <a:avLst/>
          </a:prstGeom>
        </p:spPr>
      </p:pic>
    </p:spTree>
    <p:extLst>
      <p:ext uri="{BB962C8B-B14F-4D97-AF65-F5344CB8AC3E}">
        <p14:creationId xmlns:p14="http://schemas.microsoft.com/office/powerpoint/2010/main" val="272186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1C319-1207-4794-B445-2D84D49B629D}"/>
              </a:ext>
            </a:extLst>
          </p:cNvPr>
          <p:cNvSpPr>
            <a:spLocks noGrp="1"/>
          </p:cNvSpPr>
          <p:nvPr>
            <p:ph type="title"/>
          </p:nvPr>
        </p:nvSpPr>
        <p:spPr/>
        <p:txBody>
          <a:bodyPr>
            <a:noAutofit/>
          </a:bodyPr>
          <a:lstStyle/>
          <a:p>
            <a:r>
              <a:rPr lang="en-US" dirty="0"/>
              <a:t>Gold: Can help mitigate inflation risks</a:t>
            </a:r>
            <a:endParaRPr lang="en-US" dirty="0">
              <a:highlight>
                <a:srgbClr val="FFFF00"/>
              </a:highlight>
            </a:endParaRPr>
          </a:p>
        </p:txBody>
      </p:sp>
      <p:sp>
        <p:nvSpPr>
          <p:cNvPr id="4" name="Text Placeholder 3">
            <a:extLst>
              <a:ext uri="{FF2B5EF4-FFF2-40B4-BE49-F238E27FC236}">
                <a16:creationId xmlns:a16="http://schemas.microsoft.com/office/drawing/2014/main" id="{9BB4B810-623B-4583-A5CE-84E84DE89FEF}"/>
              </a:ext>
            </a:extLst>
          </p:cNvPr>
          <p:cNvSpPr>
            <a:spLocks noGrp="1"/>
          </p:cNvSpPr>
          <p:nvPr>
            <p:ph type="body" sz="half" idx="10"/>
          </p:nvPr>
        </p:nvSpPr>
        <p:spPr>
          <a:xfrm>
            <a:off x="457200" y="1191792"/>
            <a:ext cx="9774936" cy="684633"/>
          </a:xfrm>
          <a:prstGeom prst="rect">
            <a:avLst/>
          </a:prstGeom>
        </p:spPr>
        <p:txBody>
          <a:bodyPr/>
          <a:lstStyle/>
          <a:p>
            <a:r>
              <a:rPr lang="en-US" dirty="0"/>
              <a:t>A weaker USD is a boon for gold; We also like the precious metal for its inflation hedge characteristics</a:t>
            </a:r>
          </a:p>
        </p:txBody>
      </p:sp>
      <p:sp>
        <p:nvSpPr>
          <p:cNvPr id="2" name="Text Placeholder 1">
            <a:extLst>
              <a:ext uri="{FF2B5EF4-FFF2-40B4-BE49-F238E27FC236}">
                <a16:creationId xmlns:a16="http://schemas.microsoft.com/office/drawing/2014/main" id="{1FC92917-2616-405D-81E0-AC8DFAAB0D2A}"/>
              </a:ext>
            </a:extLst>
          </p:cNvPr>
          <p:cNvSpPr>
            <a:spLocks noGrp="1"/>
          </p:cNvSpPr>
          <p:nvPr>
            <p:ph type="body" sz="half" idx="12"/>
          </p:nvPr>
        </p:nvSpPr>
        <p:spPr>
          <a:xfrm>
            <a:off x="457200" y="1844637"/>
            <a:ext cx="9774936" cy="590630"/>
          </a:xfrm>
          <a:prstGeom prst="rect">
            <a:avLst/>
          </a:prstGeom>
        </p:spPr>
        <p:txBody>
          <a:bodyPr/>
          <a:lstStyle/>
          <a:p>
            <a:pPr lvl="0"/>
            <a:r>
              <a:rPr lang="en-US" dirty="0"/>
              <a:t>Gold (USD/oz), DXY (RHS, inverted)</a:t>
            </a:r>
          </a:p>
        </p:txBody>
      </p:sp>
      <p:sp>
        <p:nvSpPr>
          <p:cNvPr id="8" name="Text Placeholder 3">
            <a:extLst>
              <a:ext uri="{FF2B5EF4-FFF2-40B4-BE49-F238E27FC236}">
                <a16:creationId xmlns:a16="http://schemas.microsoft.com/office/drawing/2014/main" id="{4E42427C-BADA-4972-A41D-65715CDFFE27}"/>
              </a:ext>
            </a:extLst>
          </p:cNvPr>
          <p:cNvSpPr>
            <a:spLocks noGrp="1"/>
          </p:cNvSpPr>
          <p:nvPr>
            <p:ph type="body" sz="half" idx="13"/>
          </p:nvPr>
        </p:nvSpPr>
        <p:spPr>
          <a:xfrm>
            <a:off x="469977" y="6777633"/>
            <a:ext cx="8778240" cy="289973"/>
          </a:xfrm>
          <a:prstGeom prst="rect">
            <a:avLst/>
          </a:prstGeom>
        </p:spPr>
        <p:txBody>
          <a:bodyPr/>
          <a:lstStyle/>
          <a:p>
            <a:r>
              <a:rPr lang="en-US" dirty="0"/>
              <a:t>Source: Bloomberg, Standard Chartered</a:t>
            </a:r>
          </a:p>
        </p:txBody>
      </p:sp>
      <p:pic>
        <p:nvPicPr>
          <p:cNvPr id="6" name="Picture 5">
            <a:extLst>
              <a:ext uri="{FF2B5EF4-FFF2-40B4-BE49-F238E27FC236}">
                <a16:creationId xmlns:a16="http://schemas.microsoft.com/office/drawing/2014/main" id="{E89A80CF-EC13-40F1-A4E7-9FA36F3E3B6E}"/>
              </a:ext>
            </a:extLst>
          </p:cNvPr>
          <p:cNvPicPr>
            <a:picLocks noChangeAspect="1"/>
          </p:cNvPicPr>
          <p:nvPr/>
        </p:nvPicPr>
        <p:blipFill>
          <a:blip r:embed="rId2"/>
          <a:stretch>
            <a:fillRect/>
          </a:stretch>
        </p:blipFill>
        <p:spPr>
          <a:xfrm>
            <a:off x="1458119" y="2333625"/>
            <a:ext cx="7772400" cy="4274428"/>
          </a:xfrm>
          <a:prstGeom prst="rect">
            <a:avLst/>
          </a:prstGeom>
        </p:spPr>
      </p:pic>
    </p:spTree>
    <p:extLst>
      <p:ext uri="{BB962C8B-B14F-4D97-AF65-F5344CB8AC3E}">
        <p14:creationId xmlns:p14="http://schemas.microsoft.com/office/powerpoint/2010/main" val="164803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81005" y="1266825"/>
            <a:ext cx="1374797" cy="17365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01135" y="1266825"/>
            <a:ext cx="1374797" cy="17365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11201" y="1266825"/>
            <a:ext cx="1374797" cy="173658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21267" y="1266825"/>
            <a:ext cx="1374797" cy="173658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191069" y="1266825"/>
            <a:ext cx="1374797" cy="1736586"/>
          </a:xfrm>
          <a:prstGeom prst="rect">
            <a:avLst/>
          </a:prstGeom>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l="-1" r="1316"/>
          <a:stretch/>
        </p:blipFill>
        <p:spPr>
          <a:xfrm>
            <a:off x="435141" y="1266825"/>
            <a:ext cx="1370989" cy="173658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50681349"/>
              </p:ext>
            </p:extLst>
          </p:nvPr>
        </p:nvGraphicFramePr>
        <p:xfrm>
          <a:off x="435141" y="2991902"/>
          <a:ext cx="1370989" cy="3016176"/>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20000"/>
                    </a:ext>
                  </a:extLst>
                </a:gridCol>
                <a:gridCol w="322119">
                  <a:extLst>
                    <a:ext uri="{9D8B030D-6E8A-4147-A177-3AD203B41FA5}">
                      <a16:colId xmlns:a16="http://schemas.microsoft.com/office/drawing/2014/main" val="20001"/>
                    </a:ext>
                  </a:extLst>
                </a:gridCol>
              </a:tblGrid>
              <a:tr h="502696">
                <a:tc>
                  <a:txBody>
                    <a:bodyPr/>
                    <a:lstStyle/>
                    <a:p>
                      <a:r>
                        <a:rPr lang="en-US" sz="1200" dirty="0">
                          <a:solidFill>
                            <a:schemeClr val="bg2"/>
                          </a:solidFill>
                        </a:rPr>
                        <a:t>Equities</a:t>
                      </a:r>
                    </a:p>
                  </a:txBody>
                  <a:tcPr marL="91399" marR="91399" marT="45700" marB="45700" anchor="ctr">
                    <a:lnL w="12700" cmpd="sng">
                      <a:noFill/>
                    </a:lnL>
                    <a:lnR w="12700" cap="flat" cmpd="sng" algn="ctr">
                      <a:noFill/>
                      <a:prstDash val="solid"/>
                      <a:round/>
                      <a:headEnd type="none" w="med" len="med"/>
                      <a:tailEnd type="none" w="med" len="med"/>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696">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lang="en-US" sz="1200" dirty="0">
                          <a:solidFill>
                            <a:schemeClr val="bg2"/>
                          </a:solidFill>
                        </a:rPr>
                        <a:t>Euro Area</a:t>
                      </a:r>
                    </a:p>
                  </a:txBody>
                  <a:tcPr marL="91399" marR="91399" marT="45700" marB="45700" anchor="ctr">
                    <a:lnL w="12700" cmpd="sng">
                      <a:noFill/>
                    </a:lnL>
                    <a:lnR w="12700" cap="flat" cmpd="sng" algn="ctr">
                      <a:noFill/>
                      <a:prstDash val="solid"/>
                      <a:round/>
                      <a:headEnd type="none" w="med" len="med"/>
                      <a:tailEnd type="none" w="med" len="med"/>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96">
                <a:tc>
                  <a:txBody>
                    <a:bodyPr/>
                    <a:lstStyle/>
                    <a:p>
                      <a:r>
                        <a:rPr lang="en-US" sz="1200" dirty="0">
                          <a:solidFill>
                            <a:schemeClr val="bg2"/>
                          </a:solidFill>
                        </a:rPr>
                        <a:t>US</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719398"/>
                  </a:ext>
                </a:extLst>
              </a:tr>
              <a:tr h="502696">
                <a:tc>
                  <a:txBody>
                    <a:bodyPr/>
                    <a:lstStyle/>
                    <a:p>
                      <a:r>
                        <a:rPr lang="en-US" sz="1200" dirty="0">
                          <a:solidFill>
                            <a:schemeClr val="bg2"/>
                          </a:solidFill>
                        </a:rPr>
                        <a:t>Asia ex-Japan</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B050"/>
                          </a:solidFill>
                          <a:effectLst/>
                          <a:latin typeface="Lucida Sans Unicode" panose="020B0602030504020204" pitchFamily="34" charset="0"/>
                          <a:ea typeface="Arial Unicode MS" panose="020B0604020202020204" pitchFamily="34" charset="-128"/>
                        </a:rPr>
                        <a:t>◆</a:t>
                      </a:r>
                      <a:endParaRPr lang="en-US" sz="1800" dirty="0">
                        <a:solidFill>
                          <a:srgbClr val="00B050"/>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696">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lang="en-US" sz="1200" dirty="0">
                          <a:solidFill>
                            <a:schemeClr val="bg2"/>
                          </a:solidFill>
                        </a:rPr>
                        <a:t>Japan</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rPr>
                        <a:t>◆</a:t>
                      </a:r>
                      <a:endParaRPr kumimoji="0" lang="en-US"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696">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lang="en-US" sz="1200" dirty="0">
                          <a:solidFill>
                            <a:schemeClr val="bg2"/>
                          </a:solidFill>
                        </a:rPr>
                        <a:t>UK</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rPr>
                        <a:t>◆</a:t>
                      </a:r>
                      <a:endParaRPr kumimoji="0" lang="en-US"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72159635"/>
              </p:ext>
            </p:extLst>
          </p:nvPr>
        </p:nvGraphicFramePr>
        <p:xfrm>
          <a:off x="2121267" y="2991902"/>
          <a:ext cx="1370989" cy="1508088"/>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20000"/>
                    </a:ext>
                  </a:extLst>
                </a:gridCol>
                <a:gridCol w="322119">
                  <a:extLst>
                    <a:ext uri="{9D8B030D-6E8A-4147-A177-3AD203B41FA5}">
                      <a16:colId xmlns:a16="http://schemas.microsoft.com/office/drawing/2014/main" val="20001"/>
                    </a:ext>
                  </a:extLst>
                </a:gridCol>
              </a:tblGrid>
              <a:tr h="502696">
                <a:tc>
                  <a:txBody>
                    <a:bodyPr/>
                    <a:lstStyle/>
                    <a:p>
                      <a:r>
                        <a:rPr lang="en-US" sz="1200" dirty="0">
                          <a:solidFill>
                            <a:schemeClr val="bg2"/>
                          </a:solidFill>
                        </a:rPr>
                        <a:t>Bonds</a:t>
                      </a:r>
                      <a:br>
                        <a:rPr lang="en-US" sz="1200" dirty="0">
                          <a:solidFill>
                            <a:schemeClr val="bg2"/>
                          </a:solidFill>
                        </a:rPr>
                      </a:br>
                      <a:r>
                        <a:rPr lang="en-US" sz="1200" dirty="0">
                          <a:solidFill>
                            <a:schemeClr val="bg2"/>
                          </a:solidFill>
                        </a:rPr>
                        <a:t>(Rates)</a:t>
                      </a:r>
                    </a:p>
                  </a:txBody>
                  <a:tcPr marL="91399" marR="91399" marT="45700" marB="45700" anchor="ctr">
                    <a:lnL w="12700" cmpd="sng">
                      <a:noFill/>
                    </a:lnL>
                    <a:lnR w="12700" cap="flat" cmpd="sng" algn="ctr">
                      <a:noFill/>
                      <a:prstDash val="solid"/>
                      <a:round/>
                      <a:headEnd type="none" w="med" len="med"/>
                      <a:tailEnd type="none" w="med" len="med"/>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696">
                <a:tc>
                  <a:txBody>
                    <a:bodyPr/>
                    <a:lstStyle/>
                    <a:p>
                      <a:r>
                        <a:rPr lang="en-US" sz="1200" dirty="0">
                          <a:solidFill>
                            <a:schemeClr val="bg2"/>
                          </a:solidFill>
                        </a:rPr>
                        <a:t>Govt EM local</a:t>
                      </a:r>
                    </a:p>
                  </a:txBody>
                  <a:tcPr marL="91399" marR="91399" marT="45700" marB="45700" anchor="ctr">
                    <a:lnL w="12700" cmpd="sng">
                      <a:noFill/>
                    </a:lnL>
                    <a:lnR w="12700" cap="flat" cmpd="sng" algn="ctr">
                      <a:noFill/>
                      <a:prstDash val="solid"/>
                      <a:round/>
                      <a:headEnd type="none" w="med" len="med"/>
                      <a:tailEnd type="none" w="med" len="med"/>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B050"/>
                          </a:solidFill>
                          <a:effectLst/>
                          <a:latin typeface="Lucida Sans Unicode" panose="020B0602030504020204" pitchFamily="34" charset="0"/>
                          <a:ea typeface="Arial Unicode MS" panose="020B0604020202020204" pitchFamily="34" charset="-128"/>
                        </a:rPr>
                        <a:t>◆</a:t>
                      </a:r>
                      <a:endParaRPr lang="en-US" sz="1800" dirty="0">
                        <a:solidFill>
                          <a:srgbClr val="00B050"/>
                        </a:solidFill>
                      </a:endParaRPr>
                    </a:p>
                  </a:txBody>
                  <a:tcPr marL="91399" marR="91399" marT="45700" marB="45700" anchor="ctr">
                    <a:lnL w="12700" cap="flat" cmpd="sng" algn="ctr">
                      <a:noFill/>
                      <a:prstDash val="solid"/>
                      <a:round/>
                      <a:headEnd type="none" w="med" len="med"/>
                      <a:tailEnd type="none" w="med" len="med"/>
                    </a:lnL>
                    <a:lnR w="12700" cmpd="sng">
                      <a:noFill/>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96">
                <a:tc>
                  <a:txBody>
                    <a:bodyPr/>
                    <a:lstStyle/>
                    <a:p>
                      <a:r>
                        <a:rPr lang="en-US" sz="1200" dirty="0">
                          <a:solidFill>
                            <a:schemeClr val="bg2"/>
                          </a:solidFill>
                        </a:rPr>
                        <a:t>Govt DM IG</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51230460"/>
              </p:ext>
            </p:extLst>
          </p:nvPr>
        </p:nvGraphicFramePr>
        <p:xfrm>
          <a:off x="3815009" y="2991902"/>
          <a:ext cx="1370989" cy="2513480"/>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20000"/>
                    </a:ext>
                  </a:extLst>
                </a:gridCol>
                <a:gridCol w="322119">
                  <a:extLst>
                    <a:ext uri="{9D8B030D-6E8A-4147-A177-3AD203B41FA5}">
                      <a16:colId xmlns:a16="http://schemas.microsoft.com/office/drawing/2014/main" val="20001"/>
                    </a:ext>
                  </a:extLst>
                </a:gridCol>
              </a:tblGrid>
              <a:tr h="502696">
                <a:tc>
                  <a:txBody>
                    <a:bodyPr/>
                    <a:lstStyle/>
                    <a:p>
                      <a:r>
                        <a:rPr lang="en-US" sz="1200" dirty="0">
                          <a:solidFill>
                            <a:schemeClr val="bg2"/>
                          </a:solidFill>
                        </a:rPr>
                        <a:t>Bonds</a:t>
                      </a:r>
                      <a:br>
                        <a:rPr lang="en-US" sz="1200" dirty="0">
                          <a:solidFill>
                            <a:schemeClr val="bg2"/>
                          </a:solidFill>
                        </a:rPr>
                      </a:br>
                      <a:r>
                        <a:rPr lang="en-US" sz="1200" dirty="0">
                          <a:solidFill>
                            <a:schemeClr val="bg2"/>
                          </a:solidFill>
                        </a:rPr>
                        <a:t>(Credit)</a:t>
                      </a:r>
                    </a:p>
                  </a:txBody>
                  <a:tcPr marL="91399" marR="91399" marT="45700" marB="45700" anchor="ctr">
                    <a:lnL w="12700" cmpd="sng">
                      <a:noFill/>
                    </a:lnL>
                    <a:lnR w="12700" cap="flat" cmpd="sng" algn="ctr">
                      <a:noFill/>
                      <a:prstDash val="solid"/>
                      <a:round/>
                      <a:headEnd type="none" w="med" len="med"/>
                      <a:tailEnd type="none" w="med" len="med"/>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696">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lang="en-US" sz="1200" dirty="0">
                          <a:solidFill>
                            <a:schemeClr val="bg2"/>
                          </a:solidFill>
                        </a:rPr>
                        <a:t>Corp DM HY</a:t>
                      </a:r>
                    </a:p>
                  </a:txBody>
                  <a:tcPr marL="91399" marR="91399" marT="45700" marB="45700" anchor="ctr">
                    <a:lnL w="12700" cmpd="sng">
                      <a:noFill/>
                    </a:lnL>
                    <a:lnR w="12700" cap="flat" cmpd="sng" algn="ctr">
                      <a:noFill/>
                      <a:prstDash val="solid"/>
                      <a:round/>
                      <a:headEnd type="none" w="med" len="med"/>
                      <a:tailEnd type="none" w="med" len="med"/>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96">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lang="en-US" sz="1200" dirty="0">
                          <a:solidFill>
                            <a:schemeClr val="bg2"/>
                          </a:solidFill>
                        </a:rPr>
                        <a:t>Asia USD</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673309"/>
                  </a:ext>
                </a:extLst>
              </a:tr>
              <a:tr h="502696">
                <a:tc>
                  <a:txBody>
                    <a:bodyPr/>
                    <a:lstStyle/>
                    <a:p>
                      <a:r>
                        <a:rPr lang="en-US" sz="1200" dirty="0">
                          <a:solidFill>
                            <a:schemeClr val="bg2"/>
                          </a:solidFill>
                        </a:rPr>
                        <a:t>Govt EM USD</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696">
                <a:tc>
                  <a:txBody>
                    <a:bodyPr/>
                    <a:lstStyle/>
                    <a:p>
                      <a:r>
                        <a:rPr lang="en-US" sz="1200" dirty="0">
                          <a:solidFill>
                            <a:schemeClr val="bg2"/>
                          </a:solidFill>
                        </a:rPr>
                        <a:t>Corp DM IG</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75755230"/>
              </p:ext>
            </p:extLst>
          </p:nvPr>
        </p:nvGraphicFramePr>
        <p:xfrm>
          <a:off x="5504943" y="2991902"/>
          <a:ext cx="1370989" cy="2513480"/>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20000"/>
                    </a:ext>
                  </a:extLst>
                </a:gridCol>
                <a:gridCol w="322119">
                  <a:extLst>
                    <a:ext uri="{9D8B030D-6E8A-4147-A177-3AD203B41FA5}">
                      <a16:colId xmlns:a16="http://schemas.microsoft.com/office/drawing/2014/main" val="20001"/>
                    </a:ext>
                  </a:extLst>
                </a:gridCol>
              </a:tblGrid>
              <a:tr h="502696">
                <a:tc>
                  <a:txBody>
                    <a:bodyPr/>
                    <a:lstStyle/>
                    <a:p>
                      <a:r>
                        <a:rPr lang="en-US" sz="1200" dirty="0">
                          <a:solidFill>
                            <a:schemeClr val="bg2"/>
                          </a:solidFill>
                        </a:rPr>
                        <a:t>Alternative</a:t>
                      </a:r>
                      <a:br>
                        <a:rPr lang="en-US" sz="1200" dirty="0">
                          <a:solidFill>
                            <a:schemeClr val="bg2"/>
                          </a:solidFill>
                        </a:rPr>
                      </a:br>
                      <a:r>
                        <a:rPr lang="en-US" sz="1200" dirty="0">
                          <a:solidFill>
                            <a:schemeClr val="bg2"/>
                          </a:solidFill>
                        </a:rPr>
                        <a:t>Strategies</a:t>
                      </a:r>
                    </a:p>
                  </a:txBody>
                  <a:tcPr marL="91399" marR="91399" marT="45700" marB="45700" anchor="ctr">
                    <a:lnL w="12700" cmpd="sng">
                      <a:noFill/>
                    </a:lnL>
                    <a:lnR w="12700" cap="flat" cmpd="sng" algn="ctr">
                      <a:noFill/>
                      <a:prstDash val="solid"/>
                      <a:round/>
                      <a:headEnd type="none" w="med" len="med"/>
                      <a:tailEnd type="none" w="med" len="med"/>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696">
                <a:tc>
                  <a:txBody>
                    <a:bodyPr/>
                    <a:lstStyle/>
                    <a:p>
                      <a:r>
                        <a:rPr lang="en-US" sz="1200" dirty="0">
                          <a:solidFill>
                            <a:schemeClr val="bg2"/>
                          </a:solidFill>
                        </a:rPr>
                        <a:t>Equity hedge</a:t>
                      </a:r>
                    </a:p>
                  </a:txBody>
                  <a:tcPr marL="91399" marR="91399" marT="45700" marB="45700" anchor="ctr">
                    <a:lnL w="12700" cmpd="sng">
                      <a:noFill/>
                    </a:lnL>
                    <a:lnR w="12700" cap="flat" cmpd="sng" algn="ctr">
                      <a:noFill/>
                      <a:prstDash val="solid"/>
                      <a:round/>
                      <a:headEnd type="none" w="med" len="med"/>
                      <a:tailEnd type="none" w="med" len="med"/>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696">
                <a:tc>
                  <a:txBody>
                    <a:bodyPr/>
                    <a:lstStyle/>
                    <a:p>
                      <a:r>
                        <a:rPr lang="en-US" sz="1200" dirty="0">
                          <a:solidFill>
                            <a:schemeClr val="bg2"/>
                          </a:solidFill>
                        </a:rPr>
                        <a:t>Event-driven</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rPr>
                        <a:t>◆</a:t>
                      </a:r>
                      <a:endParaRPr kumimoji="0" lang="en-US"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696">
                <a:tc>
                  <a:txBody>
                    <a:bodyPr/>
                    <a:lstStyle/>
                    <a:p>
                      <a:r>
                        <a:rPr lang="en-US" sz="1200" dirty="0">
                          <a:solidFill>
                            <a:schemeClr val="bg2"/>
                          </a:solidFill>
                        </a:rPr>
                        <a:t>Global macro</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894969" rtl="0" eaLnBrk="1" latinLnBrk="0" hangingPunct="1"/>
                      <a:r>
                        <a:rPr lang="en-GB" sz="1800" kern="1200" dirty="0">
                          <a:solidFill>
                            <a:srgbClr val="005C84"/>
                          </a:solidFill>
                          <a:effectLst/>
                          <a:latin typeface="Lucida Sans Unicode" panose="020B0602030504020204" pitchFamily="34" charset="0"/>
                          <a:ea typeface="Arial Unicode MS" panose="020B0604020202020204" pitchFamily="34" charset="-128"/>
                          <a:cs typeface="+mn-cs"/>
                        </a:rPr>
                        <a:t>◆</a:t>
                      </a:r>
                      <a:endParaRPr lang="en-US" sz="1800" kern="1200" dirty="0">
                        <a:solidFill>
                          <a:srgbClr val="005C84"/>
                        </a:solidFill>
                        <a:effectLst/>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2696">
                <a:tc>
                  <a:txBody>
                    <a:bodyPr/>
                    <a:lstStyle/>
                    <a:p>
                      <a:r>
                        <a:rPr lang="en-US" sz="1200" dirty="0">
                          <a:solidFill>
                            <a:schemeClr val="bg2"/>
                          </a:solidFill>
                        </a:rPr>
                        <a:t>Relative Value</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lang="en-GB" sz="1800" kern="1200" dirty="0">
                          <a:solidFill>
                            <a:srgbClr val="005C84"/>
                          </a:solidFill>
                          <a:effectLst/>
                          <a:latin typeface="Lucida Sans Unicode" panose="020B0602030504020204" pitchFamily="34" charset="0"/>
                          <a:ea typeface="Arial Unicode MS" panose="020B0604020202020204" pitchFamily="34" charset="-128"/>
                          <a:cs typeface="+mn-cs"/>
                        </a:rPr>
                        <a:t>▼</a:t>
                      </a:r>
                      <a:endParaRPr lang="en-US" sz="1800" kern="1200" dirty="0">
                        <a:solidFill>
                          <a:srgbClr val="005C84"/>
                        </a:solidFill>
                        <a:effectLst/>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6035658"/>
              </p:ext>
            </p:extLst>
          </p:nvPr>
        </p:nvGraphicFramePr>
        <p:xfrm>
          <a:off x="7194878" y="2991902"/>
          <a:ext cx="1370989" cy="4390696"/>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20000"/>
                    </a:ext>
                  </a:extLst>
                </a:gridCol>
                <a:gridCol w="322119">
                  <a:extLst>
                    <a:ext uri="{9D8B030D-6E8A-4147-A177-3AD203B41FA5}">
                      <a16:colId xmlns:a16="http://schemas.microsoft.com/office/drawing/2014/main" val="20001"/>
                    </a:ext>
                  </a:extLst>
                </a:gridCol>
              </a:tblGrid>
              <a:tr h="502696">
                <a:tc>
                  <a:txBody>
                    <a:bodyPr/>
                    <a:lstStyle/>
                    <a:p>
                      <a:r>
                        <a:rPr lang="en-US" sz="1200" dirty="0">
                          <a:solidFill>
                            <a:schemeClr val="bg2"/>
                          </a:solidFill>
                        </a:rPr>
                        <a:t>Cash</a:t>
                      </a:r>
                    </a:p>
                  </a:txBody>
                  <a:tcPr marL="91399" marR="91399" marT="45700" marB="45700" anchor="ctr">
                    <a:lnL w="12700" cmpd="sng">
                      <a:noFill/>
                    </a:lnL>
                    <a:lnR w="12700" cap="flat" cmpd="sng" algn="ctr">
                      <a:noFill/>
                      <a:prstDash val="solid"/>
                      <a:round/>
                      <a:headEnd type="none" w="med" len="med"/>
                      <a:tailEnd type="none" w="med" len="med"/>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6000">
                <a:tc>
                  <a:txBody>
                    <a:bodyPr/>
                    <a:lstStyle/>
                    <a:p>
                      <a:r>
                        <a:rPr lang="en-US" sz="1200" dirty="0">
                          <a:solidFill>
                            <a:schemeClr val="bg2"/>
                          </a:solidFill>
                        </a:rPr>
                        <a:t>USD</a:t>
                      </a:r>
                    </a:p>
                  </a:txBody>
                  <a:tcPr marL="91399" marR="91399" marT="45700" marB="45700" anchor="ctr">
                    <a:lnL w="12700" cmpd="sng">
                      <a:noFill/>
                    </a:lnL>
                    <a:lnR w="12700" cap="flat" cmpd="sng" algn="ctr">
                      <a:noFill/>
                      <a:prstDash val="solid"/>
                      <a:round/>
                      <a:headEnd type="none" w="med" len="med"/>
                      <a:tailEnd type="none" w="med" len="med"/>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19050" cap="flat" cmpd="sng" algn="ctr">
                      <a:solidFill>
                        <a:srgbClr val="0075B0"/>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6000">
                <a:tc>
                  <a:txBody>
                    <a:bodyPr/>
                    <a:lstStyle/>
                    <a:p>
                      <a:r>
                        <a:rPr lang="en-US" sz="1200" dirty="0">
                          <a:solidFill>
                            <a:schemeClr val="bg2"/>
                          </a:solidFill>
                        </a:rPr>
                        <a:t>AUD</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6000">
                <a:tc>
                  <a:txBody>
                    <a:bodyPr/>
                    <a:lstStyle/>
                    <a:p>
                      <a:r>
                        <a:rPr lang="en-US" sz="1200" dirty="0">
                          <a:solidFill>
                            <a:schemeClr val="bg2"/>
                          </a:solidFill>
                        </a:rPr>
                        <a:t>NZD</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000">
                <a:tc>
                  <a:txBody>
                    <a:bodyPr/>
                    <a:lstStyle/>
                    <a:p>
                      <a:r>
                        <a:rPr lang="en-US" sz="1200" dirty="0">
                          <a:solidFill>
                            <a:schemeClr val="bg2"/>
                          </a:solidFill>
                        </a:rPr>
                        <a:t>EUR</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6000">
                <a:tc>
                  <a:txBody>
                    <a:bodyPr/>
                    <a:lstStyle/>
                    <a:p>
                      <a:r>
                        <a:rPr lang="en-US" sz="1200" dirty="0">
                          <a:solidFill>
                            <a:schemeClr val="bg2"/>
                          </a:solidFill>
                        </a:rPr>
                        <a:t>GBP</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Lucida Sans Unicode" panose="020B0602030504020204" pitchFamily="34" charset="0"/>
                          <a:ea typeface="Arial Unicode MS" panose="020B0604020202020204" pitchFamily="34" charset="-128"/>
                          <a:cs typeface="+mn-cs"/>
                        </a:rPr>
                        <a:t>◆</a:t>
                      </a:r>
                      <a:endParaRPr kumimoji="0" lang="en-US" sz="1800" b="0" i="0" u="none" strike="noStrike" kern="1200" cap="none" spc="0" normalizeH="0" baseline="0" noProof="0" dirty="0">
                        <a:ln>
                          <a:noFill/>
                        </a:ln>
                        <a:solidFill>
                          <a:srgbClr val="C00000"/>
                        </a:solidFill>
                        <a:effectLst/>
                        <a:uLnTx/>
                        <a:uFillTx/>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063504"/>
                  </a:ext>
                </a:extLst>
              </a:tr>
              <a:tr h="486000">
                <a:tc>
                  <a:txBody>
                    <a:bodyPr/>
                    <a:lstStyle/>
                    <a:p>
                      <a:r>
                        <a:rPr lang="en-US" sz="1200" dirty="0">
                          <a:solidFill>
                            <a:schemeClr val="bg2"/>
                          </a:solidFill>
                        </a:rPr>
                        <a:t>CAD</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94969"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rPr>
                        <a:t>◆</a:t>
                      </a:r>
                      <a:endParaRPr kumimoji="0" lang="en-US" sz="1800" b="0" i="0" u="none" strike="noStrike" kern="1200" cap="none" spc="0" normalizeH="0" baseline="0" noProof="0" dirty="0">
                        <a:ln>
                          <a:noFill/>
                        </a:ln>
                        <a:solidFill>
                          <a:srgbClr val="005C84"/>
                        </a:solidFill>
                        <a:effectLst/>
                        <a:uLnTx/>
                        <a:uFillTx/>
                        <a:latin typeface="Lucida Sans Unicode" panose="020B0602030504020204" pitchFamily="34" charset="0"/>
                        <a:ea typeface="Arial Unicode MS" panose="020B0604020202020204" pitchFamily="34" charset="-128"/>
                        <a:cs typeface="+mn-cs"/>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2607391"/>
                  </a:ext>
                </a:extLst>
              </a:tr>
              <a:tr h="486000">
                <a:tc>
                  <a:txBody>
                    <a:bodyPr/>
                    <a:lstStyle/>
                    <a:p>
                      <a:r>
                        <a:rPr lang="en-US" sz="1200" dirty="0">
                          <a:solidFill>
                            <a:schemeClr val="bg2"/>
                          </a:solidFill>
                        </a:rPr>
                        <a:t>CNY</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6000">
                <a:tc>
                  <a:txBody>
                    <a:bodyPr/>
                    <a:lstStyle/>
                    <a:p>
                      <a:r>
                        <a:rPr lang="en-US" sz="1200" dirty="0">
                          <a:solidFill>
                            <a:schemeClr val="bg2"/>
                          </a:solidFill>
                        </a:rPr>
                        <a:t>JPY</a:t>
                      </a:r>
                    </a:p>
                  </a:txBody>
                  <a:tcPr marL="91399" marR="91399" marT="45700" marB="45700" anchor="ctr">
                    <a:lnL w="12700" cmpd="sng">
                      <a:noFill/>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5C84"/>
                          </a:solidFill>
                          <a:effectLst/>
                          <a:latin typeface="Lucida Sans Unicode" panose="020B0602030504020204" pitchFamily="34" charset="0"/>
                          <a:ea typeface="Arial Unicode MS" panose="020B0604020202020204" pitchFamily="34" charset="-128"/>
                        </a:rPr>
                        <a:t>◆</a:t>
                      </a:r>
                      <a:endParaRPr lang="en-US" sz="1800" dirty="0">
                        <a:solidFill>
                          <a:schemeClr val="bg2"/>
                        </a:solidFill>
                      </a:endParaRPr>
                    </a:p>
                  </a:txBody>
                  <a:tcPr marL="91399" marR="91399" marT="45700" marB="45700" anchor="ctr">
                    <a:lnL w="12700" cap="flat" cmpd="sng" algn="ctr">
                      <a:noFill/>
                      <a:prstDash val="solid"/>
                      <a:round/>
                      <a:headEnd type="none" w="med" len="med"/>
                      <a:tailEnd type="none" w="med" len="med"/>
                    </a:lnL>
                    <a:lnR w="12700" cmpd="sng">
                      <a:noFill/>
                    </a:lnR>
                    <a:lnT w="6350" cap="flat" cmpd="sng" algn="ctr">
                      <a:solidFill>
                        <a:schemeClr val="bg2"/>
                      </a:solidFill>
                      <a:prstDash val="solid"/>
                      <a:round/>
                      <a:headEnd type="none" w="med" len="med"/>
                      <a:tailEnd type="none" w="med" len="med"/>
                    </a:lnT>
                    <a:lnB w="6350" cap="flat" cmpd="sng" algn="ctr">
                      <a:solidFill>
                        <a:srgbClr val="5859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88450148"/>
              </p:ext>
            </p:extLst>
          </p:nvPr>
        </p:nvGraphicFramePr>
        <p:xfrm>
          <a:off x="8884814" y="2991902"/>
          <a:ext cx="1370989" cy="502696"/>
        </p:xfrm>
        <a:graphic>
          <a:graphicData uri="http://schemas.openxmlformats.org/drawingml/2006/table">
            <a:tbl>
              <a:tblPr firstRow="1" bandRow="1">
                <a:tableStyleId>{5C22544A-7EE6-4342-B048-85BDC9FD1C3A}</a:tableStyleId>
              </a:tblPr>
              <a:tblGrid>
                <a:gridCol w="1048870">
                  <a:extLst>
                    <a:ext uri="{9D8B030D-6E8A-4147-A177-3AD203B41FA5}">
                      <a16:colId xmlns:a16="http://schemas.microsoft.com/office/drawing/2014/main" val="20000"/>
                    </a:ext>
                  </a:extLst>
                </a:gridCol>
                <a:gridCol w="322119">
                  <a:extLst>
                    <a:ext uri="{9D8B030D-6E8A-4147-A177-3AD203B41FA5}">
                      <a16:colId xmlns:a16="http://schemas.microsoft.com/office/drawing/2014/main" val="20001"/>
                    </a:ext>
                  </a:extLst>
                </a:gridCol>
              </a:tblGrid>
              <a:tr h="502696">
                <a:tc>
                  <a:txBody>
                    <a:bodyPr/>
                    <a:lstStyle/>
                    <a:p>
                      <a:r>
                        <a:rPr lang="en-US" sz="1200" dirty="0">
                          <a:solidFill>
                            <a:schemeClr val="bg2"/>
                          </a:solidFill>
                        </a:rPr>
                        <a:t>Gold</a:t>
                      </a:r>
                    </a:p>
                  </a:txBody>
                  <a:tcPr marL="91399" marR="91399" marT="45700" marB="45700" anchor="ctr">
                    <a:lnL w="12700" cmpd="sng">
                      <a:noFill/>
                    </a:lnL>
                    <a:lnR w="12700" cap="flat" cmpd="sng" algn="ctr">
                      <a:noFill/>
                      <a:prstDash val="solid"/>
                      <a:round/>
                      <a:headEnd type="none" w="med" len="med"/>
                      <a:tailEnd type="none" w="med" len="med"/>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a:solidFill>
                            <a:srgbClr val="00B050"/>
                          </a:solidFill>
                          <a:effectLst/>
                          <a:latin typeface="Lucida Sans Unicode" panose="020B0602030504020204" pitchFamily="34" charset="0"/>
                          <a:ea typeface="Arial Unicode MS" panose="020B0604020202020204" pitchFamily="34" charset="-128"/>
                        </a:rPr>
                        <a:t>▲</a:t>
                      </a:r>
                      <a:endParaRPr lang="en-US" sz="1800" dirty="0">
                        <a:solidFill>
                          <a:srgbClr val="00B050"/>
                        </a:solidFill>
                      </a:endParaRPr>
                    </a:p>
                  </a:txBody>
                  <a:tcPr marL="91399" marR="91399" marT="45700" marB="45700" anchor="ctr">
                    <a:lnL w="12700" cap="flat" cmpd="sng" algn="ctr">
                      <a:noFill/>
                      <a:prstDash val="solid"/>
                      <a:round/>
                      <a:headEnd type="none" w="med" len="med"/>
                      <a:tailEnd type="none" w="med" len="med"/>
                    </a:lnL>
                    <a:lnR w="12700" cmpd="sng">
                      <a:noFill/>
                    </a:lnR>
                    <a:lnT w="38100" cap="flat" cmpd="sng" algn="ctr">
                      <a:solidFill>
                        <a:srgbClr val="005C84"/>
                      </a:solidFill>
                      <a:prstDash val="solid"/>
                      <a:round/>
                      <a:headEnd type="none" w="med" len="med"/>
                      <a:tailEnd type="none" w="med" len="med"/>
                    </a:lnT>
                    <a:lnB w="19050" cap="flat" cmpd="sng" algn="ctr">
                      <a:solidFill>
                        <a:srgbClr val="0075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383670970"/>
              </p:ext>
            </p:extLst>
          </p:nvPr>
        </p:nvGraphicFramePr>
        <p:xfrm>
          <a:off x="437549" y="6524625"/>
          <a:ext cx="4032040" cy="426625"/>
        </p:xfrm>
        <a:graphic>
          <a:graphicData uri="http://schemas.openxmlformats.org/drawingml/2006/table">
            <a:tbl>
              <a:tblPr firstRow="1" firstCol="1" bandRow="1"/>
              <a:tblGrid>
                <a:gridCol w="505432">
                  <a:extLst>
                    <a:ext uri="{9D8B030D-6E8A-4147-A177-3AD203B41FA5}">
                      <a16:colId xmlns:a16="http://schemas.microsoft.com/office/drawing/2014/main" val="20000"/>
                    </a:ext>
                  </a:extLst>
                </a:gridCol>
                <a:gridCol w="213734">
                  <a:extLst>
                    <a:ext uri="{9D8B030D-6E8A-4147-A177-3AD203B41FA5}">
                      <a16:colId xmlns:a16="http://schemas.microsoft.com/office/drawing/2014/main" val="20001"/>
                    </a:ext>
                  </a:extLst>
                </a:gridCol>
                <a:gridCol w="961802">
                  <a:extLst>
                    <a:ext uri="{9D8B030D-6E8A-4147-A177-3AD203B41FA5}">
                      <a16:colId xmlns:a16="http://schemas.microsoft.com/office/drawing/2014/main" val="20002"/>
                    </a:ext>
                  </a:extLst>
                </a:gridCol>
                <a:gridCol w="213734">
                  <a:extLst>
                    <a:ext uri="{9D8B030D-6E8A-4147-A177-3AD203B41FA5}">
                      <a16:colId xmlns:a16="http://schemas.microsoft.com/office/drawing/2014/main" val="20003"/>
                    </a:ext>
                  </a:extLst>
                </a:gridCol>
                <a:gridCol w="961802">
                  <a:extLst>
                    <a:ext uri="{9D8B030D-6E8A-4147-A177-3AD203B41FA5}">
                      <a16:colId xmlns:a16="http://schemas.microsoft.com/office/drawing/2014/main" val="20004"/>
                    </a:ext>
                  </a:extLst>
                </a:gridCol>
                <a:gridCol w="213734">
                  <a:extLst>
                    <a:ext uri="{9D8B030D-6E8A-4147-A177-3AD203B41FA5}">
                      <a16:colId xmlns:a16="http://schemas.microsoft.com/office/drawing/2014/main" val="20005"/>
                    </a:ext>
                  </a:extLst>
                </a:gridCol>
                <a:gridCol w="961802">
                  <a:extLst>
                    <a:ext uri="{9D8B030D-6E8A-4147-A177-3AD203B41FA5}">
                      <a16:colId xmlns:a16="http://schemas.microsoft.com/office/drawing/2014/main" val="20006"/>
                    </a:ext>
                  </a:extLst>
                </a:gridCol>
              </a:tblGrid>
              <a:tr h="213265">
                <a:tc>
                  <a:txBody>
                    <a:bodyPr/>
                    <a:lstStyle/>
                    <a:p>
                      <a:pPr marL="0" marR="0">
                        <a:lnSpc>
                          <a:spcPct val="100000"/>
                        </a:lnSpc>
                        <a:spcBef>
                          <a:spcPts val="0"/>
                        </a:spcBef>
                        <a:spcAft>
                          <a:spcPts val="0"/>
                        </a:spcAft>
                      </a:pPr>
                      <a:r>
                        <a:rPr lang="en-GB" sz="1000" dirty="0">
                          <a:solidFill>
                            <a:srgbClr val="58595B"/>
                          </a:solidFill>
                          <a:effectLst/>
                          <a:latin typeface="Arial" panose="020B0604020202020204" pitchFamily="34" charset="0"/>
                          <a:ea typeface="SimSun" panose="02010600030101010101" pitchFamily="2" charset="-122"/>
                          <a:cs typeface="HelveticaNeueLTStd-Lt"/>
                        </a:rPr>
                        <a:t>Legend: </a:t>
                      </a:r>
                      <a:endParaRPr lang="en-US" sz="10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a:txBody>
                    <a:bodyPr/>
                    <a:lstStyle/>
                    <a:p>
                      <a:pPr marL="0" marR="0" algn="ctr">
                        <a:lnSpc>
                          <a:spcPct val="100000"/>
                        </a:lnSpc>
                        <a:spcBef>
                          <a:spcPts val="0"/>
                        </a:spcBef>
                        <a:spcAft>
                          <a:spcPts val="0"/>
                        </a:spcAft>
                      </a:pPr>
                      <a:r>
                        <a:rPr lang="en-GB" sz="1400" dirty="0">
                          <a:solidFill>
                            <a:srgbClr val="005C84"/>
                          </a:solidFill>
                          <a:effectLst/>
                          <a:latin typeface="Lucida Sans Unicode" panose="020B0602030504020204" pitchFamily="34" charset="0"/>
                          <a:ea typeface="Arial Unicode MS" panose="020B0604020202020204" pitchFamily="34" charset="-128"/>
                        </a:rPr>
                        <a:t>▲</a:t>
                      </a:r>
                      <a:endParaRPr lang="en-US" sz="14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a:txBody>
                    <a:bodyPr/>
                    <a:lstStyle/>
                    <a:p>
                      <a:pPr marL="0" marR="0">
                        <a:lnSpc>
                          <a:spcPct val="100000"/>
                        </a:lnSpc>
                        <a:spcBef>
                          <a:spcPts val="0"/>
                        </a:spcBef>
                        <a:spcAft>
                          <a:spcPts val="0"/>
                        </a:spcAft>
                      </a:pPr>
                      <a:r>
                        <a:rPr lang="en-GB" sz="1000" dirty="0">
                          <a:solidFill>
                            <a:srgbClr val="58595B"/>
                          </a:solidFill>
                          <a:effectLst/>
                          <a:latin typeface="Arial" panose="020B0604020202020204" pitchFamily="34" charset="0"/>
                          <a:ea typeface="SimSun" panose="02010600030101010101" pitchFamily="2" charset="-122"/>
                        </a:rPr>
                        <a:t>Most preferred   |</a:t>
                      </a:r>
                      <a:endParaRPr lang="en-US" sz="10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a:txBody>
                    <a:bodyPr/>
                    <a:lstStyle/>
                    <a:p>
                      <a:pPr marL="0" marR="0" algn="ctr">
                        <a:lnSpc>
                          <a:spcPct val="100000"/>
                        </a:lnSpc>
                        <a:spcBef>
                          <a:spcPts val="0"/>
                        </a:spcBef>
                        <a:spcAft>
                          <a:spcPts val="0"/>
                        </a:spcAft>
                      </a:pPr>
                      <a:r>
                        <a:rPr lang="en-GB" sz="1400" dirty="0">
                          <a:solidFill>
                            <a:srgbClr val="005C84"/>
                          </a:solidFill>
                          <a:effectLst/>
                          <a:latin typeface="Lucida Sans Unicode" panose="020B0602030504020204" pitchFamily="34" charset="0"/>
                          <a:ea typeface="Arial Unicode MS" panose="020B0604020202020204" pitchFamily="34" charset="-128"/>
                        </a:rPr>
                        <a:t>▼</a:t>
                      </a:r>
                      <a:endParaRPr lang="en-US" sz="14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a:txBody>
                    <a:bodyPr/>
                    <a:lstStyle/>
                    <a:p>
                      <a:pPr marL="0" marR="0">
                        <a:lnSpc>
                          <a:spcPct val="100000"/>
                        </a:lnSpc>
                        <a:spcBef>
                          <a:spcPts val="0"/>
                        </a:spcBef>
                        <a:spcAft>
                          <a:spcPts val="0"/>
                        </a:spcAft>
                      </a:pPr>
                      <a:r>
                        <a:rPr lang="en-GB" sz="1000" dirty="0">
                          <a:solidFill>
                            <a:srgbClr val="58595B"/>
                          </a:solidFill>
                          <a:effectLst/>
                          <a:latin typeface="Arial" panose="020B0604020202020204" pitchFamily="34" charset="0"/>
                          <a:ea typeface="SimSun" panose="02010600030101010101" pitchFamily="2" charset="-122"/>
                        </a:rPr>
                        <a:t>Less preferred   |</a:t>
                      </a:r>
                      <a:endParaRPr lang="en-US" sz="10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a:txBody>
                    <a:bodyPr/>
                    <a:lstStyle/>
                    <a:p>
                      <a:pPr marL="0" marR="0" algn="ctr">
                        <a:lnSpc>
                          <a:spcPct val="100000"/>
                        </a:lnSpc>
                        <a:spcBef>
                          <a:spcPts val="0"/>
                        </a:spcBef>
                        <a:spcAft>
                          <a:spcPts val="0"/>
                        </a:spcAft>
                      </a:pPr>
                      <a:r>
                        <a:rPr lang="en-GB" sz="1400" dirty="0">
                          <a:solidFill>
                            <a:srgbClr val="005C84"/>
                          </a:solidFill>
                          <a:effectLst/>
                          <a:latin typeface="Lucida Sans Unicode" panose="020B0602030504020204" pitchFamily="34" charset="0"/>
                          <a:ea typeface="Arial Unicode MS" panose="020B0604020202020204" pitchFamily="34" charset="-128"/>
                        </a:rPr>
                        <a:t>◆</a:t>
                      </a:r>
                      <a:endParaRPr lang="en-US" sz="14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a:txBody>
                    <a:bodyPr/>
                    <a:lstStyle/>
                    <a:p>
                      <a:pPr marL="0" marR="0">
                        <a:lnSpc>
                          <a:spcPct val="100000"/>
                        </a:lnSpc>
                        <a:spcBef>
                          <a:spcPts val="0"/>
                        </a:spcBef>
                        <a:spcAft>
                          <a:spcPts val="0"/>
                        </a:spcAft>
                      </a:pPr>
                      <a:r>
                        <a:rPr lang="en-GB" sz="1000" kern="1200" dirty="0">
                          <a:solidFill>
                            <a:srgbClr val="58595B"/>
                          </a:solidFill>
                          <a:effectLst/>
                          <a:latin typeface="Arial" panose="020B0604020202020204" pitchFamily="34" charset="0"/>
                          <a:ea typeface="SimSun" panose="02010600030101010101" pitchFamily="2" charset="-122"/>
                          <a:cs typeface="+mn-cs"/>
                        </a:rPr>
                        <a:t>Core holding</a:t>
                      </a:r>
                      <a:endParaRPr lang="en-US" sz="1000" kern="1200" dirty="0">
                        <a:solidFill>
                          <a:srgbClr val="58595B"/>
                        </a:solidFill>
                        <a:effectLst/>
                        <a:latin typeface="Arial" panose="020B0604020202020204" pitchFamily="34" charset="0"/>
                        <a:ea typeface="SimSun" panose="02010600030101010101" pitchFamily="2" charset="-122"/>
                        <a:cs typeface="+mn-cs"/>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13265">
                <a:tc gridSpan="7">
                  <a:txBody>
                    <a:bodyPr/>
                    <a:lstStyle/>
                    <a:p>
                      <a:pPr marL="0" marR="0">
                        <a:lnSpc>
                          <a:spcPct val="100000"/>
                        </a:lnSpc>
                        <a:spcBef>
                          <a:spcPts val="0"/>
                        </a:spcBef>
                        <a:spcAft>
                          <a:spcPts val="0"/>
                        </a:spcAft>
                      </a:pPr>
                      <a:r>
                        <a:rPr lang="en-US" sz="1000" kern="1200" dirty="0">
                          <a:solidFill>
                            <a:srgbClr val="00B050"/>
                          </a:solidFill>
                          <a:effectLst/>
                          <a:latin typeface="Arial" panose="020B0604020202020204" pitchFamily="34" charset="0"/>
                          <a:ea typeface="SimSun" panose="02010600030101010101" pitchFamily="2" charset="-122"/>
                          <a:cs typeface="+mn-cs"/>
                        </a:rPr>
                        <a:t>Green</a:t>
                      </a:r>
                      <a:r>
                        <a:rPr lang="en-US" sz="1000" kern="1200" dirty="0">
                          <a:solidFill>
                            <a:srgbClr val="58595B"/>
                          </a:solidFill>
                          <a:effectLst/>
                          <a:latin typeface="Arial" panose="020B0604020202020204" pitchFamily="34" charset="0"/>
                          <a:ea typeface="SimSun" panose="02010600030101010101" pitchFamily="2" charset="-122"/>
                          <a:cs typeface="+mn-cs"/>
                        </a:rPr>
                        <a:t>/</a:t>
                      </a:r>
                      <a:r>
                        <a:rPr lang="en-US" sz="1000" kern="1200" dirty="0">
                          <a:solidFill>
                            <a:srgbClr val="C00000"/>
                          </a:solidFill>
                          <a:effectLst/>
                          <a:latin typeface="Arial" panose="020B0604020202020204" pitchFamily="34" charset="0"/>
                          <a:ea typeface="SimSun" panose="02010600030101010101" pitchFamily="2" charset="-122"/>
                          <a:cs typeface="+mn-cs"/>
                        </a:rPr>
                        <a:t>Red </a:t>
                      </a:r>
                      <a:r>
                        <a:rPr lang="en-US" sz="1000" kern="1200" dirty="0">
                          <a:solidFill>
                            <a:srgbClr val="58595B"/>
                          </a:solidFill>
                          <a:effectLst/>
                          <a:latin typeface="Arial" panose="020B0604020202020204" pitchFamily="34" charset="0"/>
                          <a:ea typeface="SimSun" panose="02010600030101010101" pitchFamily="2" charset="-122"/>
                          <a:cs typeface="+mn-cs"/>
                        </a:rPr>
                        <a:t>indicates an Up/Downgrade from last month</a:t>
                      </a:r>
                    </a:p>
                  </a:txBody>
                  <a:tcPr marL="0" marR="0" marT="0" marB="0" anchor="ctr">
                    <a:lnL>
                      <a:noFill/>
                    </a:lnL>
                    <a:lnR>
                      <a:noFill/>
                    </a:lnR>
                    <a:lnT>
                      <a:noFill/>
                    </a:lnT>
                    <a:lnB>
                      <a:noFill/>
                    </a:lnB>
                  </a:tcPr>
                </a:tc>
                <a:tc hMerge="1">
                  <a:txBody>
                    <a:bodyPr/>
                    <a:lstStyle/>
                    <a:p>
                      <a:pPr marL="0" marR="0" algn="ctr">
                        <a:lnSpc>
                          <a:spcPct val="100000"/>
                        </a:lnSpc>
                        <a:spcBef>
                          <a:spcPts val="0"/>
                        </a:spcBef>
                        <a:spcAft>
                          <a:spcPts val="0"/>
                        </a:spcAft>
                      </a:pPr>
                      <a:endParaRPr lang="en-US" sz="14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hMerge="1">
                  <a:txBody>
                    <a:bodyPr/>
                    <a:lstStyle/>
                    <a:p>
                      <a:pPr marL="0" marR="0">
                        <a:lnSpc>
                          <a:spcPct val="100000"/>
                        </a:lnSpc>
                        <a:spcBef>
                          <a:spcPts val="0"/>
                        </a:spcBef>
                        <a:spcAft>
                          <a:spcPts val="0"/>
                        </a:spcAft>
                      </a:pPr>
                      <a:endParaRPr lang="en-US" sz="10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hMerge="1">
                  <a:txBody>
                    <a:bodyPr/>
                    <a:lstStyle/>
                    <a:p>
                      <a:pPr marL="0" marR="0" algn="ctr">
                        <a:lnSpc>
                          <a:spcPct val="100000"/>
                        </a:lnSpc>
                        <a:spcBef>
                          <a:spcPts val="0"/>
                        </a:spcBef>
                        <a:spcAft>
                          <a:spcPts val="0"/>
                        </a:spcAft>
                      </a:pPr>
                      <a:endParaRPr lang="en-US" sz="14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hMerge="1">
                  <a:txBody>
                    <a:bodyPr/>
                    <a:lstStyle/>
                    <a:p>
                      <a:pPr marL="0" marR="0">
                        <a:lnSpc>
                          <a:spcPct val="100000"/>
                        </a:lnSpc>
                        <a:spcBef>
                          <a:spcPts val="0"/>
                        </a:spcBef>
                        <a:spcAft>
                          <a:spcPts val="0"/>
                        </a:spcAft>
                      </a:pPr>
                      <a:endParaRPr lang="en-US" sz="10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hMerge="1">
                  <a:txBody>
                    <a:bodyPr/>
                    <a:lstStyle/>
                    <a:p>
                      <a:pPr marL="0" marR="0" algn="ctr">
                        <a:lnSpc>
                          <a:spcPct val="100000"/>
                        </a:lnSpc>
                        <a:spcBef>
                          <a:spcPts val="0"/>
                        </a:spcBef>
                        <a:spcAft>
                          <a:spcPts val="0"/>
                        </a:spcAft>
                      </a:pPr>
                      <a:endParaRPr lang="en-US" sz="14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tc hMerge="1">
                  <a:txBody>
                    <a:bodyPr/>
                    <a:lstStyle/>
                    <a:p>
                      <a:pPr marL="0" marR="0">
                        <a:lnSpc>
                          <a:spcPct val="100000"/>
                        </a:lnSpc>
                        <a:spcBef>
                          <a:spcPts val="0"/>
                        </a:spcBef>
                        <a:spcAft>
                          <a:spcPts val="0"/>
                        </a:spcAft>
                      </a:pPr>
                      <a:endParaRPr lang="en-US" sz="1000" dirty="0">
                        <a:effectLst/>
                        <a:latin typeface="Arial" panose="020B0604020202020204" pitchFamily="34" charset="0"/>
                        <a:ea typeface="PMingLiU" panose="02020500000000000000" pitchFamily="18" charset="-120"/>
                      </a:endParaRPr>
                    </a:p>
                  </a:txBody>
                  <a:tcPr marL="0" marR="0" marT="0" marB="0" anchor="ctr">
                    <a:lnL>
                      <a:noFill/>
                    </a:lnL>
                    <a:lnR>
                      <a:noFill/>
                    </a:lnR>
                    <a:lnT>
                      <a:noFill/>
                    </a:lnT>
                    <a:lnB>
                      <a:noFill/>
                    </a:lnB>
                  </a:tcPr>
                </a:tc>
                <a:extLst>
                  <a:ext uri="{0D108BD9-81ED-4DB2-BD59-A6C34878D82A}">
                    <a16:rowId xmlns:a16="http://schemas.microsoft.com/office/drawing/2014/main" val="1068859437"/>
                  </a:ext>
                </a:extLst>
              </a:tr>
            </a:tbl>
          </a:graphicData>
        </a:graphic>
      </p:graphicFrame>
      <p:sp>
        <p:nvSpPr>
          <p:cNvPr id="2" name="Title 1"/>
          <p:cNvSpPr>
            <a:spLocks noGrp="1"/>
          </p:cNvSpPr>
          <p:nvPr>
            <p:ph type="title"/>
          </p:nvPr>
        </p:nvSpPr>
        <p:spPr/>
        <p:txBody>
          <a:bodyPr/>
          <a:lstStyle/>
          <a:p>
            <a:r>
              <a:rPr lang="en-IN" dirty="0"/>
              <a:t>Our asset class views at a glance</a:t>
            </a:r>
            <a:endParaRPr lang="en-US" dirty="0">
              <a:highlight>
                <a:srgbClr val="FFFF00"/>
              </a:highlight>
            </a:endParaRPr>
          </a:p>
        </p:txBody>
      </p:sp>
    </p:spTree>
    <p:custDataLst>
      <p:tags r:id="rId1"/>
    </p:custDataLst>
    <p:extLst>
      <p:ext uri="{BB962C8B-B14F-4D97-AF65-F5344CB8AC3E}">
        <p14:creationId xmlns:p14="http://schemas.microsoft.com/office/powerpoint/2010/main" val="157121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45" y="4860794"/>
            <a:ext cx="359893" cy="359893"/>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045" y="5909353"/>
            <a:ext cx="365651" cy="365651"/>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045" y="3340238"/>
            <a:ext cx="359893" cy="359893"/>
          </a:xfrm>
          <a:prstGeom prst="rect">
            <a:avLst/>
          </a:prstGeom>
        </p:spPr>
      </p:pic>
      <p:sp>
        <p:nvSpPr>
          <p:cNvPr id="14" name="Title 1">
            <a:extLst>
              <a:ext uri="{FF2B5EF4-FFF2-40B4-BE49-F238E27FC236}">
                <a16:creationId xmlns:a16="http://schemas.microsoft.com/office/drawing/2014/main" id="{C46418B9-ADFD-426B-999A-DF7C0FD6035F}"/>
              </a:ext>
            </a:extLst>
          </p:cNvPr>
          <p:cNvSpPr>
            <a:spLocks noGrp="1"/>
          </p:cNvSpPr>
          <p:nvPr>
            <p:ph type="title"/>
          </p:nvPr>
        </p:nvSpPr>
        <p:spPr>
          <a:xfrm>
            <a:off x="457199" y="733425"/>
            <a:ext cx="9774936" cy="585462"/>
          </a:xfrm>
        </p:spPr>
        <p:txBody>
          <a:bodyPr/>
          <a:lstStyle/>
          <a:p>
            <a:r>
              <a:rPr lang="en-US" dirty="0"/>
              <a:t>Multi-asset income – Maintain conviction in Europe high dividend equities. Tactically add exposure to DM HY, leveraged loans and hybrids</a:t>
            </a:r>
            <a:endParaRPr lang="en-US" dirty="0">
              <a:highlight>
                <a:srgbClr val="FFFF00"/>
              </a:highlight>
            </a:endParaRPr>
          </a:p>
        </p:txBody>
      </p:sp>
      <p:sp>
        <p:nvSpPr>
          <p:cNvPr id="17" name="Text Placeholder 16"/>
          <p:cNvSpPr>
            <a:spLocks noGrp="1"/>
          </p:cNvSpPr>
          <p:nvPr>
            <p:ph type="body" sz="half" idx="13"/>
          </p:nvPr>
        </p:nvSpPr>
        <p:spPr>
          <a:prstGeom prst="rect">
            <a:avLst/>
          </a:prstGeom>
        </p:spPr>
        <p:txBody>
          <a:bodyPr/>
          <a:lstStyle/>
          <a:p>
            <a:r>
              <a:rPr lang="en-US" dirty="0"/>
              <a:t>Source: Bloomberg, Standard Chartered</a:t>
            </a:r>
          </a:p>
        </p:txBody>
      </p:sp>
      <p:sp>
        <p:nvSpPr>
          <p:cNvPr id="9" name="Text Placeholder 3">
            <a:extLst>
              <a:ext uri="{FF2B5EF4-FFF2-40B4-BE49-F238E27FC236}">
                <a16:creationId xmlns:a16="http://schemas.microsoft.com/office/drawing/2014/main" id="{BF19796B-C7BE-4A8C-A5FE-25F69DA2E8E0}"/>
              </a:ext>
            </a:extLst>
          </p:cNvPr>
          <p:cNvSpPr txBox="1">
            <a:spLocks/>
          </p:cNvSpPr>
          <p:nvPr/>
        </p:nvSpPr>
        <p:spPr>
          <a:xfrm>
            <a:off x="399353" y="1479110"/>
            <a:ext cx="9774936" cy="466895"/>
          </a:xfrm>
          <a:prstGeom prst="rect">
            <a:avLst/>
          </a:prstGeom>
        </p:spPr>
        <p:txBody>
          <a:bodyPr/>
          <a:lstStyle>
            <a:lvl1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1pPr>
            <a:lvl2pPr marL="506527"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2pPr>
            <a:lvl3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3pPr>
            <a:lvl4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smtClean="0">
                <a:solidFill>
                  <a:srgbClr val="6D6E71"/>
                </a:solidFill>
                <a:latin typeface="Body"/>
                <a:ea typeface="+mn-ea"/>
                <a:cs typeface="+mn-cs"/>
              </a:defRPr>
            </a:lvl4pPr>
            <a:lvl5pPr marL="175576" indent="-175576" algn="l" defTabSz="1020824" rtl="0" eaLnBrk="0" fontAlgn="base" latinLnBrk="0" hangingPunct="0">
              <a:lnSpc>
                <a:spcPts val="1664"/>
              </a:lnSpc>
              <a:spcBef>
                <a:spcPts val="1386"/>
              </a:spcBef>
              <a:spcAft>
                <a:spcPts val="0"/>
              </a:spcAft>
              <a:buClr>
                <a:srgbClr val="6D6E71"/>
              </a:buClr>
              <a:buSzPct val="100000"/>
              <a:buFont typeface="Arial" pitchFamily="34" charset="0"/>
              <a:buChar char="•"/>
              <a:defRPr lang="en-US" sz="1370" b="0" i="0" kern="1200" baseline="0" dirty="0">
                <a:solidFill>
                  <a:srgbClr val="6D6E71"/>
                </a:solidFill>
                <a:latin typeface="Body"/>
                <a:ea typeface="+mn-ea"/>
                <a:cs typeface="+mn-cs"/>
              </a:defRPr>
            </a:lvl5pPr>
            <a:lvl6pPr marL="2461163"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6pPr>
            <a:lvl7pPr marL="2908647"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7pPr>
            <a:lvl8pPr marL="3356132"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8pPr>
            <a:lvl9pPr marL="3803616" indent="-223742" algn="l" defTabSz="894969" rtl="0" eaLnBrk="1" latinLnBrk="0" hangingPunct="1">
              <a:lnSpc>
                <a:spcPct val="90000"/>
              </a:lnSpc>
              <a:spcBef>
                <a:spcPts val="490"/>
              </a:spcBef>
              <a:buFont typeface="Arial" panose="020B0604020202020204" pitchFamily="34" charset="0"/>
              <a:buChar char="•"/>
              <a:defRPr sz="1762" kern="1200">
                <a:solidFill>
                  <a:schemeClr val="tx1"/>
                </a:solidFill>
                <a:latin typeface="+mn-lt"/>
                <a:ea typeface="+mn-ea"/>
                <a:cs typeface="+mn-cs"/>
              </a:defRPr>
            </a:lvl9pPr>
          </a:lstStyle>
          <a:p>
            <a:pPr marL="0" indent="0">
              <a:buNone/>
            </a:pPr>
            <a:r>
              <a:rPr lang="en-US" sz="2000" dirty="0">
                <a:latin typeface="Arial (Body)"/>
              </a:rPr>
              <a:t>Tapering is not an immediate risk for a diversified income allocation</a:t>
            </a:r>
          </a:p>
        </p:txBody>
      </p:sp>
      <p:pic>
        <p:nvPicPr>
          <p:cNvPr id="2" name="Picture 1">
            <a:extLst>
              <a:ext uri="{FF2B5EF4-FFF2-40B4-BE49-F238E27FC236}">
                <a16:creationId xmlns:a16="http://schemas.microsoft.com/office/drawing/2014/main" id="{FB44F410-4142-4EA2-88E4-F72581025975}"/>
              </a:ext>
            </a:extLst>
          </p:cNvPr>
          <p:cNvPicPr>
            <a:picLocks noChangeAspect="1"/>
          </p:cNvPicPr>
          <p:nvPr/>
        </p:nvPicPr>
        <p:blipFill>
          <a:blip r:embed="rId6"/>
          <a:stretch>
            <a:fillRect/>
          </a:stretch>
        </p:blipFill>
        <p:spPr>
          <a:xfrm>
            <a:off x="901736" y="2633938"/>
            <a:ext cx="8885165" cy="3652278"/>
          </a:xfrm>
          <a:prstGeom prst="rect">
            <a:avLst/>
          </a:prstGeom>
        </p:spPr>
      </p:pic>
      <p:sp>
        <p:nvSpPr>
          <p:cNvPr id="18" name="Text Placeholder 1">
            <a:extLst>
              <a:ext uri="{FF2B5EF4-FFF2-40B4-BE49-F238E27FC236}">
                <a16:creationId xmlns:a16="http://schemas.microsoft.com/office/drawing/2014/main" id="{2802ECA5-E143-462C-B3BF-D8FAF2C1D7B8}"/>
              </a:ext>
            </a:extLst>
          </p:cNvPr>
          <p:cNvSpPr txBox="1">
            <a:spLocks/>
          </p:cNvSpPr>
          <p:nvPr/>
        </p:nvSpPr>
        <p:spPr>
          <a:xfrm>
            <a:off x="514349" y="1862751"/>
            <a:ext cx="9774936" cy="332776"/>
          </a:xfrm>
          <a:prstGeom prst="rect">
            <a:avLst/>
          </a:prstGeom>
        </p:spPr>
        <p:txBody>
          <a:bodyPr lIns="0" tIns="0" rIns="0" bIns="0" anchor="t"/>
          <a:lstStyle>
            <a:lvl1pPr marL="0" lvl="0" indent="0" defTabSz="1020824" eaLnBrk="0" latinLnBrk="0" hangingPunct="0">
              <a:lnSpc>
                <a:spcPct val="110000"/>
              </a:lnSpc>
              <a:spcBef>
                <a:spcPts val="0"/>
              </a:spcBef>
              <a:spcAft>
                <a:spcPts val="0"/>
              </a:spcAft>
              <a:buClr>
                <a:srgbClr val="6D6E71"/>
              </a:buClr>
              <a:buSzPct val="100000"/>
              <a:buFontTx/>
              <a:buNone/>
              <a:defRPr lang="en-US" sz="1599" b="1" i="0" baseline="0">
                <a:solidFill>
                  <a:schemeClr val="bg2"/>
                </a:solidFill>
                <a:latin typeface="+mn-lt"/>
                <a:cs typeface="+mn-cs"/>
              </a:defRPr>
            </a:lvl1pPr>
            <a:lvl2pPr marL="457017" indent="0" defTabSz="1020824" eaLnBrk="0" latinLnBrk="0" hangingPunct="0">
              <a:lnSpc>
                <a:spcPts val="1664"/>
              </a:lnSpc>
              <a:spcBef>
                <a:spcPts val="1386"/>
              </a:spcBef>
              <a:spcAft>
                <a:spcPts val="0"/>
              </a:spcAft>
              <a:buClr>
                <a:srgbClr val="6D6E71"/>
              </a:buClr>
              <a:buSzPct val="100000"/>
              <a:buFont typeface="Arial" pitchFamily="34" charset="0"/>
              <a:buNone/>
              <a:defRPr lang="en-US" sz="1200" b="0" i="0" baseline="0">
                <a:solidFill>
                  <a:srgbClr val="6D6E71"/>
                </a:solidFill>
                <a:latin typeface="Body"/>
                <a:cs typeface="+mn-cs"/>
              </a:defRPr>
            </a:lvl2pPr>
            <a:lvl3pPr marL="914034" indent="0" defTabSz="1020824" eaLnBrk="0" latinLnBrk="0" hangingPunct="0">
              <a:lnSpc>
                <a:spcPts val="1664"/>
              </a:lnSpc>
              <a:spcBef>
                <a:spcPts val="1386"/>
              </a:spcBef>
              <a:spcAft>
                <a:spcPts val="0"/>
              </a:spcAft>
              <a:buClr>
                <a:srgbClr val="6D6E71"/>
              </a:buClr>
              <a:buSzPct val="100000"/>
              <a:buFont typeface="Arial" pitchFamily="34" charset="0"/>
              <a:buNone/>
              <a:defRPr lang="en-US" sz="1000" b="0" i="0" baseline="0">
                <a:solidFill>
                  <a:srgbClr val="6D6E71"/>
                </a:solidFill>
                <a:latin typeface="Body"/>
                <a:cs typeface="+mn-cs"/>
              </a:defRPr>
            </a:lvl3pPr>
            <a:lvl4pPr marL="1371051" indent="0" defTabSz="1020824" eaLnBrk="0" latinLnBrk="0" hangingPunct="0">
              <a:lnSpc>
                <a:spcPts val="1664"/>
              </a:lnSpc>
              <a:spcBef>
                <a:spcPts val="1386"/>
              </a:spcBef>
              <a:spcAft>
                <a:spcPts val="0"/>
              </a:spcAft>
              <a:buClr>
                <a:srgbClr val="6D6E71"/>
              </a:buClr>
              <a:buSzPct val="100000"/>
              <a:buFont typeface="Arial" pitchFamily="34" charset="0"/>
              <a:buNone/>
              <a:defRPr lang="en-US" b="0" i="0" baseline="0">
                <a:solidFill>
                  <a:srgbClr val="6D6E71"/>
                </a:solidFill>
                <a:latin typeface="Body"/>
                <a:cs typeface="+mn-cs"/>
              </a:defRPr>
            </a:lvl4pPr>
            <a:lvl5pPr marL="1828068" indent="0" defTabSz="1020824" eaLnBrk="0" latinLnBrk="0" hangingPunct="0">
              <a:lnSpc>
                <a:spcPts val="1664"/>
              </a:lnSpc>
              <a:spcBef>
                <a:spcPts val="1386"/>
              </a:spcBef>
              <a:spcAft>
                <a:spcPts val="0"/>
              </a:spcAft>
              <a:buClr>
                <a:srgbClr val="6D6E71"/>
              </a:buClr>
              <a:buSzPct val="100000"/>
              <a:buFont typeface="Arial" pitchFamily="34" charset="0"/>
              <a:buNone/>
              <a:defRPr lang="en-US" b="0" i="0" baseline="0">
                <a:solidFill>
                  <a:srgbClr val="6D6E71"/>
                </a:solidFill>
                <a:latin typeface="Body"/>
                <a:cs typeface="+mn-cs"/>
              </a:defRPr>
            </a:lvl5pPr>
            <a:lvl6pPr marL="2285086" indent="0" defTabSz="894969">
              <a:lnSpc>
                <a:spcPct val="90000"/>
              </a:lnSpc>
              <a:spcBef>
                <a:spcPts val="490"/>
              </a:spcBef>
              <a:buFont typeface="Arial" panose="020B0604020202020204" pitchFamily="34" charset="0"/>
              <a:buNone/>
              <a:defRPr>
                <a:solidFill>
                  <a:schemeClr val="tx1"/>
                </a:solidFill>
                <a:latin typeface="+mn-lt"/>
                <a:cs typeface="+mn-cs"/>
              </a:defRPr>
            </a:lvl6pPr>
            <a:lvl7pPr marL="2742103" indent="0" defTabSz="894969">
              <a:lnSpc>
                <a:spcPct val="90000"/>
              </a:lnSpc>
              <a:spcBef>
                <a:spcPts val="490"/>
              </a:spcBef>
              <a:buFont typeface="Arial" panose="020B0604020202020204" pitchFamily="34" charset="0"/>
              <a:buNone/>
              <a:defRPr>
                <a:solidFill>
                  <a:schemeClr val="tx1"/>
                </a:solidFill>
                <a:latin typeface="+mn-lt"/>
                <a:cs typeface="+mn-cs"/>
              </a:defRPr>
            </a:lvl7pPr>
            <a:lvl8pPr marL="3199120" indent="0" defTabSz="894969">
              <a:lnSpc>
                <a:spcPct val="90000"/>
              </a:lnSpc>
              <a:spcBef>
                <a:spcPts val="490"/>
              </a:spcBef>
              <a:buFont typeface="Arial" panose="020B0604020202020204" pitchFamily="34" charset="0"/>
              <a:buNone/>
              <a:defRPr>
                <a:solidFill>
                  <a:schemeClr val="tx1"/>
                </a:solidFill>
                <a:latin typeface="+mn-lt"/>
                <a:cs typeface="+mn-cs"/>
              </a:defRPr>
            </a:lvl8pPr>
            <a:lvl9pPr marL="3656137" indent="0" defTabSz="894969">
              <a:lnSpc>
                <a:spcPct val="90000"/>
              </a:lnSpc>
              <a:spcBef>
                <a:spcPts val="490"/>
              </a:spcBef>
              <a:buFont typeface="Arial" panose="020B0604020202020204" pitchFamily="34" charset="0"/>
              <a:buNone/>
              <a:defRPr>
                <a:solidFill>
                  <a:schemeClr val="tx1"/>
                </a:solidFill>
                <a:latin typeface="+mn-lt"/>
                <a:cs typeface="+mn-cs"/>
              </a:defRPr>
            </a:lvl9pPr>
          </a:lstStyle>
          <a:p>
            <a:r>
              <a:rPr lang="en-US" sz="1600" dirty="0">
                <a:latin typeface="Arial (Body)"/>
              </a:rPr>
              <a:t>Average total returns in periods when the 10-year US Treasury yield was rising and the Fed policy rate was flat or rising, during 2005 – 2021</a:t>
            </a:r>
          </a:p>
        </p:txBody>
      </p:sp>
    </p:spTree>
    <p:extLst>
      <p:ext uri="{BB962C8B-B14F-4D97-AF65-F5344CB8AC3E}">
        <p14:creationId xmlns:p14="http://schemas.microsoft.com/office/powerpoint/2010/main" val="78324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Multi-Asset Income Allocation</a:t>
            </a:r>
            <a:endParaRPr lang="en-US" dirty="0">
              <a:highlight>
                <a:srgbClr val="FFFF00"/>
              </a:highlight>
            </a:endParaRPr>
          </a:p>
        </p:txBody>
      </p:sp>
      <p:sp>
        <p:nvSpPr>
          <p:cNvPr id="6" name="Text Placeholder 5"/>
          <p:cNvSpPr>
            <a:spLocks noGrp="1"/>
          </p:cNvSpPr>
          <p:nvPr>
            <p:ph type="body" sz="half" idx="13"/>
          </p:nvPr>
        </p:nvSpPr>
        <p:spPr/>
        <p:txBody>
          <a:bodyPr/>
          <a:lstStyle/>
          <a:p>
            <a:r>
              <a:rPr lang="en-US" dirty="0"/>
              <a:t>Source: Standard Chartered Global Investment Committee </a:t>
            </a:r>
          </a:p>
        </p:txBody>
      </p:sp>
      <p:graphicFrame>
        <p:nvGraphicFramePr>
          <p:cNvPr id="18" name="Chart 17">
            <a:extLst>
              <a:ext uri="{FF2B5EF4-FFF2-40B4-BE49-F238E27FC236}">
                <a16:creationId xmlns:a16="http://schemas.microsoft.com/office/drawing/2014/main" id="{00000000-0008-0000-0800-000073000000}"/>
              </a:ext>
            </a:extLst>
          </p:cNvPr>
          <p:cNvGraphicFramePr>
            <a:graphicFrameLocks noChangeAspect="1"/>
          </p:cNvGraphicFramePr>
          <p:nvPr>
            <p:extLst>
              <p:ext uri="{D42A27DB-BD31-4B8C-83A1-F6EECF244321}">
                <p14:modId xmlns:p14="http://schemas.microsoft.com/office/powerpoint/2010/main" val="1245961337"/>
              </p:ext>
            </p:extLst>
          </p:nvPr>
        </p:nvGraphicFramePr>
        <p:xfrm>
          <a:off x="1991519" y="1915896"/>
          <a:ext cx="7004126" cy="4031215"/>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00000000-0008-0000-0800-000057000000}"/>
              </a:ext>
            </a:extLst>
          </p:cNvPr>
          <p:cNvGrpSpPr/>
          <p:nvPr/>
        </p:nvGrpSpPr>
        <p:grpSpPr>
          <a:xfrm>
            <a:off x="-348658" y="2493419"/>
            <a:ext cx="11385953" cy="2562476"/>
            <a:chOff x="-612364" y="3430487"/>
            <a:chExt cx="9072485" cy="1456935"/>
          </a:xfrm>
        </p:grpSpPr>
        <p:grpSp>
          <p:nvGrpSpPr>
            <p:cNvPr id="36" name="Group 35">
              <a:extLst>
                <a:ext uri="{FF2B5EF4-FFF2-40B4-BE49-F238E27FC236}">
                  <a16:creationId xmlns:a16="http://schemas.microsoft.com/office/drawing/2014/main" id="{00000000-0008-0000-0800-000074000000}"/>
                </a:ext>
              </a:extLst>
            </p:cNvPr>
            <p:cNvGrpSpPr/>
            <p:nvPr/>
          </p:nvGrpSpPr>
          <p:grpSpPr>
            <a:xfrm>
              <a:off x="-612364" y="4327484"/>
              <a:ext cx="2743668" cy="559938"/>
              <a:chOff x="-573266" y="4327830"/>
              <a:chExt cx="2568492" cy="532123"/>
            </a:xfrm>
          </p:grpSpPr>
          <p:sp>
            <p:nvSpPr>
              <p:cNvPr id="45" name="Rectangle 44">
                <a:extLst>
                  <a:ext uri="{FF2B5EF4-FFF2-40B4-BE49-F238E27FC236}">
                    <a16:creationId xmlns:a16="http://schemas.microsoft.com/office/drawing/2014/main" id="{00000000-0008-0000-0800-00007D000000}"/>
                  </a:ext>
                </a:extLst>
              </p:cNvPr>
              <p:cNvSpPr/>
              <p:nvPr/>
            </p:nvSpPr>
            <p:spPr>
              <a:xfrm>
                <a:off x="1951503" y="4338677"/>
                <a:ext cx="43723" cy="517410"/>
              </a:xfrm>
              <a:prstGeom prst="rect">
                <a:avLst/>
              </a:prstGeom>
              <a:solidFill>
                <a:srgbClr val="193043"/>
              </a:solidFill>
              <a:ln w="12700" cap="flat" cmpd="sng" algn="ctr">
                <a:noFill/>
                <a:prstDash val="solid"/>
                <a:miter lim="800000"/>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46" name="TextBox 125">
                <a:extLst>
                  <a:ext uri="{FF2B5EF4-FFF2-40B4-BE49-F238E27FC236}">
                    <a16:creationId xmlns:a16="http://schemas.microsoft.com/office/drawing/2014/main" id="{00000000-0008-0000-0800-00007E000000}"/>
                  </a:ext>
                </a:extLst>
              </p:cNvPr>
              <p:cNvSpPr txBox="1"/>
              <p:nvPr/>
            </p:nvSpPr>
            <p:spPr>
              <a:xfrm>
                <a:off x="-573266" y="4327830"/>
                <a:ext cx="2508249" cy="238861"/>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GB" sz="1300" b="1" kern="0" baseline="0" dirty="0">
                    <a:solidFill>
                      <a:srgbClr val="193043"/>
                    </a:solidFill>
                    <a:latin typeface="Arial" panose="020B0604020202020204" pitchFamily="34" charset="0"/>
                    <a:cs typeface="Arial" panose="020B0604020202020204" pitchFamily="34" charset="0"/>
                  </a:rPr>
                  <a:t>36</a:t>
                </a:r>
                <a:r>
                  <a:rPr kumimoji="0" lang="en-GB" sz="1300" b="1" i="0" u="none" strike="noStrike" kern="0" cap="none" spc="0" normalizeH="0" baseline="0" noProof="0" dirty="0">
                    <a:ln>
                      <a:noFill/>
                    </a:ln>
                    <a:solidFill>
                      <a:srgbClr val="193043"/>
                    </a:solidFill>
                    <a:effectLst/>
                    <a:uLnTx/>
                    <a:uFillTx/>
                    <a:latin typeface="Arial" panose="020B0604020202020204" pitchFamily="34" charset="0"/>
                    <a:ea typeface="+mn-ea"/>
                    <a:cs typeface="Arial" panose="020B0604020202020204" pitchFamily="34" charset="0"/>
                  </a:rPr>
                  <a:t>% Equity</a:t>
                </a:r>
              </a:p>
            </p:txBody>
          </p:sp>
          <p:sp>
            <p:nvSpPr>
              <p:cNvPr id="47" name="TextBox 126">
                <a:extLst>
                  <a:ext uri="{FF2B5EF4-FFF2-40B4-BE49-F238E27FC236}">
                    <a16:creationId xmlns:a16="http://schemas.microsoft.com/office/drawing/2014/main" id="{00000000-0008-0000-0800-00007F000000}"/>
                  </a:ext>
                </a:extLst>
              </p:cNvPr>
              <p:cNvSpPr txBox="1"/>
              <p:nvPr/>
            </p:nvSpPr>
            <p:spPr>
              <a:xfrm>
                <a:off x="-63898" y="4475780"/>
                <a:ext cx="2014553" cy="384173"/>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ts val="14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29% - Global HDY</a:t>
                </a:r>
                <a:br>
                  <a:rPr kumimoji="0" lang="en-GB" sz="13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kumimoji="0" lang="en-GB" sz="13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8</a:t>
                </a:r>
                <a:r>
                  <a:rPr lang="en-GB" sz="1300" b="0" i="0" baseline="0" dirty="0">
                    <a:solidFill>
                      <a:schemeClr val="tx2"/>
                    </a:solidFill>
                    <a:effectLst/>
                    <a:latin typeface="Arial" panose="020B0604020202020204" pitchFamily="34" charset="0"/>
                    <a:ea typeface="+mn-ea"/>
                    <a:cs typeface="Arial" panose="020B0604020202020204" pitchFamily="34" charset="0"/>
                  </a:rPr>
                  <a:t>% - Europe HDY</a:t>
                </a:r>
                <a:endParaRPr lang="en-US" sz="1300" dirty="0">
                  <a:solidFill>
                    <a:schemeClr val="tx2"/>
                  </a:solidFill>
                  <a:effectLst/>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00000000-0008-0000-0800-000075000000}"/>
                </a:ext>
              </a:extLst>
            </p:cNvPr>
            <p:cNvGrpSpPr/>
            <p:nvPr/>
          </p:nvGrpSpPr>
          <p:grpSpPr>
            <a:xfrm>
              <a:off x="138744" y="3430487"/>
              <a:ext cx="1992559" cy="687020"/>
              <a:chOff x="-45461" y="3430609"/>
              <a:chExt cx="2591959" cy="674468"/>
            </a:xfrm>
          </p:grpSpPr>
          <p:sp>
            <p:nvSpPr>
              <p:cNvPr id="42" name="Rectangle 41">
                <a:extLst>
                  <a:ext uri="{FF2B5EF4-FFF2-40B4-BE49-F238E27FC236}">
                    <a16:creationId xmlns:a16="http://schemas.microsoft.com/office/drawing/2014/main" id="{00000000-0008-0000-0800-00007A000000}"/>
                  </a:ext>
                </a:extLst>
              </p:cNvPr>
              <p:cNvSpPr/>
              <p:nvPr/>
            </p:nvSpPr>
            <p:spPr>
              <a:xfrm>
                <a:off x="2484566" y="3458040"/>
                <a:ext cx="61932" cy="647037"/>
              </a:xfrm>
              <a:prstGeom prst="rect">
                <a:avLst/>
              </a:prstGeom>
              <a:solidFill>
                <a:srgbClr val="B1B3B6"/>
              </a:solidFill>
              <a:ln w="12700" cap="flat" cmpd="sng" algn="ctr">
                <a:noFill/>
                <a:prstDash val="solid"/>
                <a:miter lim="800000"/>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43" name="TextBox 122">
                <a:extLst>
                  <a:ext uri="{FF2B5EF4-FFF2-40B4-BE49-F238E27FC236}">
                    <a16:creationId xmlns:a16="http://schemas.microsoft.com/office/drawing/2014/main" id="{00000000-0008-0000-0800-00007B000000}"/>
                  </a:ext>
                </a:extLst>
              </p:cNvPr>
              <p:cNvSpPr txBox="1"/>
              <p:nvPr/>
            </p:nvSpPr>
            <p:spPr>
              <a:xfrm>
                <a:off x="-45461" y="3430609"/>
                <a:ext cx="2508244" cy="314325"/>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srgbClr val="B1B3B6"/>
                    </a:solidFill>
                    <a:effectLst/>
                    <a:uLnTx/>
                    <a:uFillTx/>
                    <a:latin typeface="Arial" panose="020B0604020202020204" pitchFamily="34" charset="0"/>
                    <a:ea typeface="+mn-ea"/>
                    <a:cs typeface="Arial" panose="020B0604020202020204" pitchFamily="34" charset="0"/>
                  </a:rPr>
                  <a:t>22% Non-core</a:t>
                </a:r>
              </a:p>
            </p:txBody>
          </p:sp>
          <p:sp>
            <p:nvSpPr>
              <p:cNvPr id="44" name="TextBox 123">
                <a:extLst>
                  <a:ext uri="{FF2B5EF4-FFF2-40B4-BE49-F238E27FC236}">
                    <a16:creationId xmlns:a16="http://schemas.microsoft.com/office/drawing/2014/main" id="{00000000-0008-0000-0800-00007C000000}"/>
                  </a:ext>
                </a:extLst>
              </p:cNvPr>
              <p:cNvSpPr txBox="1"/>
              <p:nvPr/>
            </p:nvSpPr>
            <p:spPr>
              <a:xfrm>
                <a:off x="-12437" y="3600434"/>
                <a:ext cx="2508243" cy="436572"/>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ts val="1400"/>
                  </a:lnSpc>
                  <a:spcBef>
                    <a:spcPts val="0"/>
                  </a:spcBef>
                  <a:spcAft>
                    <a:spcPts val="0"/>
                  </a:spcAft>
                  <a:buClrTx/>
                  <a:buSzTx/>
                  <a:buFontTx/>
                  <a:buNone/>
                  <a:tabLst/>
                  <a:defRPr/>
                </a:pPr>
                <a:r>
                  <a:rPr lang="en-GB" sz="1300" kern="0" baseline="0" dirty="0">
                    <a:solidFill>
                      <a:srgbClr val="6D6E71"/>
                    </a:solidFill>
                    <a:latin typeface="Arial" panose="020B0604020202020204" pitchFamily="34" charset="0"/>
                    <a:cs typeface="Arial" panose="020B0604020202020204" pitchFamily="34" charset="0"/>
                  </a:rPr>
                  <a:t>8</a:t>
                </a:r>
                <a:r>
                  <a:rPr kumimoji="0" lang="en-GB" sz="1300" b="0" i="0" u="none" strike="noStrike" kern="0" cap="none" spc="0" normalizeH="0" baseline="0" noProof="0" dirty="0">
                    <a:ln>
                      <a:noFill/>
                    </a:ln>
                    <a:solidFill>
                      <a:srgbClr val="6D6E71"/>
                    </a:solidFill>
                    <a:effectLst/>
                    <a:uLnTx/>
                    <a:uFillTx/>
                    <a:latin typeface="Arial" panose="020B0604020202020204" pitchFamily="34" charset="0"/>
                    <a:ea typeface="+mn-ea"/>
                    <a:cs typeface="Arial" panose="020B0604020202020204" pitchFamily="34" charset="0"/>
                  </a:rPr>
                  <a:t>% - Covered calls</a:t>
                </a:r>
              </a:p>
              <a:p>
                <a:pPr marL="0" marR="0" lvl="0" indent="0" algn="r" defTabSz="914400" eaLnBrk="1" fontAlgn="auto" latinLnBrk="0" hangingPunct="1">
                  <a:lnSpc>
                    <a:spcPts val="14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6D6E71"/>
                    </a:solidFill>
                    <a:effectLst/>
                    <a:uLnTx/>
                    <a:uFillTx/>
                    <a:latin typeface="Arial" panose="020B0604020202020204" pitchFamily="34" charset="0"/>
                    <a:ea typeface="+mn-ea"/>
                    <a:cs typeface="Arial" panose="020B0604020202020204" pitchFamily="34" charset="0"/>
                  </a:rPr>
                  <a:t>11%-  Sub financials</a:t>
                </a:r>
              </a:p>
              <a:p>
                <a:pPr marL="0" marR="0" lvl="0" indent="0" algn="r" defTabSz="914400" eaLnBrk="1" fontAlgn="auto" latinLnBrk="0" hangingPunct="1">
                  <a:lnSpc>
                    <a:spcPts val="1400"/>
                  </a:lnSpc>
                  <a:spcBef>
                    <a:spcPts val="0"/>
                  </a:spcBef>
                  <a:spcAft>
                    <a:spcPts val="0"/>
                  </a:spcAft>
                  <a:buClrTx/>
                  <a:buSzTx/>
                  <a:buFontTx/>
                  <a:buNone/>
                  <a:tabLst/>
                  <a:defRPr/>
                </a:pPr>
                <a:r>
                  <a:rPr kumimoji="0" lang="en-GB" sz="1300" b="0" i="0" u="none" strike="noStrike" kern="0" cap="none" spc="0" normalizeH="0" baseline="0" noProof="0" dirty="0">
                    <a:ln>
                      <a:noFill/>
                    </a:ln>
                    <a:solidFill>
                      <a:srgbClr val="6D6E71"/>
                    </a:solidFill>
                    <a:effectLst/>
                    <a:uLnTx/>
                    <a:uFillTx/>
                    <a:latin typeface="Arial" panose="020B0604020202020204" pitchFamily="34" charset="0"/>
                    <a:ea typeface="+mn-ea"/>
                    <a:cs typeface="Arial" panose="020B0604020202020204" pitchFamily="34" charset="0"/>
                  </a:rPr>
                  <a:t>3% - Others</a:t>
                </a:r>
              </a:p>
            </p:txBody>
          </p:sp>
        </p:grpSp>
        <p:grpSp>
          <p:nvGrpSpPr>
            <p:cNvPr id="38" name="Group 37">
              <a:extLst>
                <a:ext uri="{FF2B5EF4-FFF2-40B4-BE49-F238E27FC236}">
                  <a16:creationId xmlns:a16="http://schemas.microsoft.com/office/drawing/2014/main" id="{00000000-0008-0000-0800-000076000000}"/>
                </a:ext>
              </a:extLst>
            </p:cNvPr>
            <p:cNvGrpSpPr/>
            <p:nvPr/>
          </p:nvGrpSpPr>
          <p:grpSpPr>
            <a:xfrm>
              <a:off x="5679787" y="3436456"/>
              <a:ext cx="2780334" cy="1385421"/>
              <a:chOff x="5626925" y="3429102"/>
              <a:chExt cx="2604326" cy="1339740"/>
            </a:xfrm>
          </p:grpSpPr>
          <p:sp>
            <p:nvSpPr>
              <p:cNvPr id="39" name="Rectangle 38">
                <a:extLst>
                  <a:ext uri="{FF2B5EF4-FFF2-40B4-BE49-F238E27FC236}">
                    <a16:creationId xmlns:a16="http://schemas.microsoft.com/office/drawing/2014/main" id="{00000000-0008-0000-0800-000077000000}"/>
                  </a:ext>
                </a:extLst>
              </p:cNvPr>
              <p:cNvSpPr/>
              <p:nvPr/>
            </p:nvSpPr>
            <p:spPr>
              <a:xfrm>
                <a:off x="5626925" y="3494149"/>
                <a:ext cx="44597" cy="1274693"/>
              </a:xfrm>
              <a:prstGeom prst="rect">
                <a:avLst/>
              </a:prstGeom>
              <a:solidFill>
                <a:srgbClr val="0083B3"/>
              </a:solidFill>
              <a:ln w="12700" cap="flat" cmpd="sng" algn="ctr">
                <a:noFill/>
                <a:prstDash val="solid"/>
                <a:miter lim="800000"/>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40" name="TextBox 119">
                <a:extLst>
                  <a:ext uri="{FF2B5EF4-FFF2-40B4-BE49-F238E27FC236}">
                    <a16:creationId xmlns:a16="http://schemas.microsoft.com/office/drawing/2014/main" id="{00000000-0008-0000-0800-000078000000}"/>
                  </a:ext>
                </a:extLst>
              </p:cNvPr>
              <p:cNvSpPr txBox="1"/>
              <p:nvPr/>
            </p:nvSpPr>
            <p:spPr>
              <a:xfrm>
                <a:off x="5723002" y="3429102"/>
                <a:ext cx="2508249" cy="314325"/>
              </a:xfrm>
              <a:prstGeom prst="rect">
                <a:avLst/>
              </a:prstGeom>
              <a:noFill/>
              <a:ln w="9525" cmpd="sng">
                <a:noFill/>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b="1" kern="0" baseline="0" dirty="0">
                    <a:solidFill>
                      <a:srgbClr val="0083B3"/>
                    </a:solidFill>
                    <a:latin typeface="Arial" panose="020B0604020202020204" pitchFamily="34" charset="0"/>
                    <a:cs typeface="Arial" panose="020B0604020202020204" pitchFamily="34" charset="0"/>
                  </a:rPr>
                  <a:t>42</a:t>
                </a:r>
                <a:r>
                  <a:rPr kumimoji="0" lang="en-GB" sz="1200" b="1" i="0" u="none" strike="noStrike" kern="0" cap="none" spc="0" normalizeH="0" baseline="0" noProof="0" dirty="0">
                    <a:ln>
                      <a:noFill/>
                    </a:ln>
                    <a:solidFill>
                      <a:srgbClr val="0083B3"/>
                    </a:solidFill>
                    <a:effectLst/>
                    <a:uLnTx/>
                    <a:uFillTx/>
                    <a:latin typeface="Arial" panose="020B0604020202020204" pitchFamily="34" charset="0"/>
                    <a:ea typeface="+mn-ea"/>
                    <a:cs typeface="Arial" panose="020B0604020202020204" pitchFamily="34" charset="0"/>
                  </a:rPr>
                  <a:t>% Bond</a:t>
                </a:r>
              </a:p>
            </p:txBody>
          </p:sp>
          <p:sp>
            <p:nvSpPr>
              <p:cNvPr id="41" name="TextBox 120">
                <a:extLst>
                  <a:ext uri="{FF2B5EF4-FFF2-40B4-BE49-F238E27FC236}">
                    <a16:creationId xmlns:a16="http://schemas.microsoft.com/office/drawing/2014/main" id="{00000000-0008-0000-0800-000079000000}"/>
                  </a:ext>
                </a:extLst>
              </p:cNvPr>
              <p:cNvSpPr txBox="1"/>
              <p:nvPr/>
            </p:nvSpPr>
            <p:spPr>
              <a:xfrm>
                <a:off x="5708420" y="3543737"/>
                <a:ext cx="1752383" cy="1112401"/>
              </a:xfrm>
              <a:prstGeom prst="rect">
                <a:avLst/>
              </a:prstGeom>
              <a:noFill/>
              <a:ln w="9525" cmpd="sng">
                <a:noFill/>
              </a:ln>
              <a:effectLst/>
            </p:spPr>
            <p:txBody>
              <a:bodyPr wrap="square" rtlCol="0" anchor="ctr"/>
              <a:lstStyle>
                <a:defPPr>
                  <a:defRPr lang="en-US"/>
                </a:defPPr>
                <a:lvl1pPr marL="0" marR="0" lvl="0" indent="0" algn="r" defTabSz="914400" eaLnBrk="1" fontAlgn="auto" latinLnBrk="0" hangingPunct="1">
                  <a:lnSpc>
                    <a:spcPts val="1400"/>
                  </a:lnSpc>
                  <a:spcBef>
                    <a:spcPts val="0"/>
                  </a:spcBef>
                  <a:spcAft>
                    <a:spcPts val="0"/>
                  </a:spcAft>
                  <a:buClrTx/>
                  <a:buSzTx/>
                  <a:buFontTx/>
                  <a:buNone/>
                  <a:tabLst/>
                  <a:defRPr kumimoji="0" sz="1300" b="0" i="0" u="none" strike="noStrike" kern="0" cap="none" spc="0" normalizeH="0" baseline="0">
                    <a:ln>
                      <a:noFill/>
                    </a:ln>
                    <a:solidFill>
                      <a:srgbClr val="6D6E71"/>
                    </a:solidFill>
                    <a:effectLst/>
                    <a:uLnTx/>
                    <a:uFillTx/>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algn="l"/>
                <a:r>
                  <a:rPr lang="en-GB" dirty="0"/>
                  <a:t>DM IG Govt - 2%</a:t>
                </a:r>
              </a:p>
              <a:p>
                <a:pPr algn="l"/>
                <a:r>
                  <a:rPr lang="en-GB" dirty="0"/>
                  <a:t>DM IG Corp - 2%</a:t>
                </a:r>
              </a:p>
              <a:p>
                <a:pPr algn="l"/>
                <a:r>
                  <a:rPr lang="en-GB" dirty="0"/>
                  <a:t>DM HY Corp and Senior Floating rate loans - 15%</a:t>
                </a:r>
              </a:p>
              <a:p>
                <a:pPr algn="l"/>
                <a:r>
                  <a:rPr lang="en-GB" dirty="0"/>
                  <a:t>EM HC Govt - 9%</a:t>
                </a:r>
              </a:p>
              <a:p>
                <a:pPr algn="l"/>
                <a:r>
                  <a:rPr lang="en-GB" dirty="0"/>
                  <a:t>EM LC Govt - 3%</a:t>
                </a:r>
              </a:p>
              <a:p>
                <a:pPr algn="l"/>
                <a:r>
                  <a:rPr lang="en-GB" dirty="0"/>
                  <a:t>Asia USD Corp - 8%</a:t>
                </a:r>
                <a:endParaRPr lang="en-US" dirty="0"/>
              </a:p>
              <a:p>
                <a:pPr algn="l"/>
                <a:r>
                  <a:rPr lang="en-GB" dirty="0"/>
                  <a:t>Asia HY Corp - 3%</a:t>
                </a:r>
              </a:p>
            </p:txBody>
          </p:sp>
        </p:grpSp>
      </p:grpSp>
    </p:spTree>
    <p:extLst>
      <p:ext uri="{BB962C8B-B14F-4D97-AF65-F5344CB8AC3E}">
        <p14:creationId xmlns:p14="http://schemas.microsoft.com/office/powerpoint/2010/main" val="2353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9A0D-2E87-402A-AC43-4E742EF1571A}"/>
              </a:ext>
            </a:extLst>
          </p:cNvPr>
          <p:cNvSpPr>
            <a:spLocks noGrp="1"/>
          </p:cNvSpPr>
          <p:nvPr>
            <p:ph type="title"/>
          </p:nvPr>
        </p:nvSpPr>
        <p:spPr>
          <a:xfrm>
            <a:off x="455705" y="316781"/>
            <a:ext cx="9774936" cy="585463"/>
          </a:xfrm>
        </p:spPr>
        <p:txBody>
          <a:bodyPr vert="horz" lIns="0" tIns="0" rIns="0" bIns="0" rtlCol="0" anchor="b" anchorCtr="0">
            <a:noAutofit/>
          </a:bodyPr>
          <a:lstStyle/>
          <a:p>
            <a:r>
              <a:rPr lang="en-GB" dirty="0"/>
              <a:t>Future proofing your investments</a:t>
            </a:r>
          </a:p>
        </p:txBody>
      </p:sp>
      <p:graphicFrame>
        <p:nvGraphicFramePr>
          <p:cNvPr id="8" name="Chart 7">
            <a:extLst>
              <a:ext uri="{FF2B5EF4-FFF2-40B4-BE49-F238E27FC236}">
                <a16:creationId xmlns:a16="http://schemas.microsoft.com/office/drawing/2014/main" id="{8D45E658-C831-4400-A744-10A172499BC5}"/>
              </a:ext>
            </a:extLst>
          </p:cNvPr>
          <p:cNvGraphicFramePr>
            <a:graphicFrameLocks/>
          </p:cNvGraphicFramePr>
          <p:nvPr/>
        </p:nvGraphicFramePr>
        <p:xfrm>
          <a:off x="1137934" y="1352910"/>
          <a:ext cx="8412772" cy="485703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06E4D4AC-1058-4807-8A10-2B958A24D2C1}"/>
              </a:ext>
            </a:extLst>
          </p:cNvPr>
          <p:cNvGrpSpPr/>
          <p:nvPr/>
        </p:nvGrpSpPr>
        <p:grpSpPr>
          <a:xfrm>
            <a:off x="1137935" y="1349128"/>
            <a:ext cx="8417341" cy="4860813"/>
            <a:chOff x="2267883" y="1223390"/>
            <a:chExt cx="7632854" cy="4407790"/>
          </a:xfrm>
        </p:grpSpPr>
        <p:pic>
          <p:nvPicPr>
            <p:cNvPr id="6" name="Picture 5">
              <a:extLst>
                <a:ext uri="{FF2B5EF4-FFF2-40B4-BE49-F238E27FC236}">
                  <a16:creationId xmlns:a16="http://schemas.microsoft.com/office/drawing/2014/main" id="{0B8FE2ED-0FA6-4F14-B4FC-4E2CEB96D6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7883" y="1223390"/>
              <a:ext cx="7632854" cy="4407790"/>
            </a:xfrm>
            <a:prstGeom prst="rect">
              <a:avLst/>
            </a:prstGeom>
          </p:spPr>
        </p:pic>
        <p:sp>
          <p:nvSpPr>
            <p:cNvPr id="5" name="TextBox 4">
              <a:extLst>
                <a:ext uri="{FF2B5EF4-FFF2-40B4-BE49-F238E27FC236}">
                  <a16:creationId xmlns:a16="http://schemas.microsoft.com/office/drawing/2014/main" id="{D286D8A1-7557-41CA-9F2E-425C91EB9115}"/>
                </a:ext>
              </a:extLst>
            </p:cNvPr>
            <p:cNvSpPr txBox="1"/>
            <p:nvPr/>
          </p:nvSpPr>
          <p:spPr>
            <a:xfrm rot="19507688">
              <a:off x="4267934" y="1897798"/>
              <a:ext cx="1934614" cy="646331"/>
            </a:xfrm>
            <a:prstGeom prst="rect">
              <a:avLst/>
            </a:prstGeom>
            <a:noFill/>
          </p:spPr>
          <p:txBody>
            <a:bodyPr wrap="square" rtlCol="0">
              <a:prstTxWarp prst="textArchUp">
                <a:avLst>
                  <a:gd name="adj" fmla="val 11078011"/>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85"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World of Yield-Free Risk</a:t>
              </a:r>
              <a:endParaRPr kumimoji="0" lang="en-GB" sz="1985"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7502889E-2BCD-4C0D-A966-B39F17A33ECC}"/>
                </a:ext>
              </a:extLst>
            </p:cNvPr>
            <p:cNvSpPr txBox="1"/>
            <p:nvPr/>
          </p:nvSpPr>
          <p:spPr>
            <a:xfrm rot="13417016">
              <a:off x="4165869" y="4140019"/>
              <a:ext cx="1813088" cy="632780"/>
            </a:xfrm>
            <a:prstGeom prst="rect">
              <a:avLst/>
            </a:prstGeom>
            <a:noFill/>
          </p:spPr>
          <p:txBody>
            <a:bodyPr wrap="square" rtlCol="0">
              <a:prstTxWarp prst="textArchUp">
                <a:avLst>
                  <a:gd name="adj" fmla="val 10812391"/>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85"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Disruptive Innovation</a:t>
              </a:r>
              <a:endParaRPr kumimoji="0" lang="en-GB" sz="1985"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8CCC146B-9267-4D6F-ADE2-D0BAF4C03C16}"/>
                </a:ext>
              </a:extLst>
            </p:cNvPr>
            <p:cNvSpPr txBox="1"/>
            <p:nvPr/>
          </p:nvSpPr>
          <p:spPr>
            <a:xfrm rot="4753312">
              <a:off x="6331562" y="2770401"/>
              <a:ext cx="2170236" cy="847504"/>
            </a:xfrm>
            <a:prstGeom prst="rect">
              <a:avLst/>
            </a:prstGeom>
            <a:noFill/>
          </p:spPr>
          <p:txBody>
            <a:bodyPr wrap="square" rtlCol="0">
              <a:prstTxWarp prst="textArchUp">
                <a:avLst>
                  <a:gd name="adj" fmla="val 11670723"/>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85"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Time for Climate Investing</a:t>
              </a:r>
              <a:endParaRPr kumimoji="0" lang="en-GB" sz="1985"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051" name="TextBox 2050">
            <a:extLst>
              <a:ext uri="{FF2B5EF4-FFF2-40B4-BE49-F238E27FC236}">
                <a16:creationId xmlns:a16="http://schemas.microsoft.com/office/drawing/2014/main" id="{FAA58F65-20C3-4948-A195-17BA71075C9B}"/>
              </a:ext>
            </a:extLst>
          </p:cNvPr>
          <p:cNvSpPr txBox="1"/>
          <p:nvPr/>
        </p:nvSpPr>
        <p:spPr>
          <a:xfrm>
            <a:off x="4120882" y="2918142"/>
            <a:ext cx="2398562" cy="13142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970" b="1" i="0" u="none" strike="noStrike" kern="1200" cap="none" spc="0" normalizeH="0" baseline="0" noProof="0" dirty="0">
                <a:ln>
                  <a:noFill/>
                </a:ln>
                <a:solidFill>
                  <a:srgbClr val="525355"/>
                </a:solidFill>
                <a:effectLst/>
                <a:uLnTx/>
                <a:uFillTx/>
                <a:latin typeface="Calibri" panose="020F0502020204030204" pitchFamily="34" charset="0"/>
                <a:ea typeface="+mn-ea"/>
                <a:cs typeface="Calibri" panose="020F0502020204030204" pitchFamily="34" charset="0"/>
              </a:rPr>
              <a:t>Long term Themes</a:t>
            </a:r>
            <a:endParaRPr kumimoji="0" lang="en-GB" sz="3970" b="1" i="0" u="none" strike="noStrike" kern="1200" cap="none" spc="0" normalizeH="0" baseline="0" noProof="0" dirty="0">
              <a:ln>
                <a:noFill/>
              </a:ln>
              <a:solidFill>
                <a:srgbClr val="525355"/>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288828CA-A35D-457F-9155-4B5E70048365}"/>
              </a:ext>
            </a:extLst>
          </p:cNvPr>
          <p:cNvGrpSpPr/>
          <p:nvPr/>
        </p:nvGrpSpPr>
        <p:grpSpPr>
          <a:xfrm>
            <a:off x="6362002" y="428625"/>
            <a:ext cx="1496917" cy="1096951"/>
            <a:chOff x="6542118" y="379941"/>
            <a:chExt cx="1357406" cy="994716"/>
          </a:xfrm>
        </p:grpSpPr>
        <p:pic>
          <p:nvPicPr>
            <p:cNvPr id="63" name="Picture 62">
              <a:extLst>
                <a:ext uri="{FF2B5EF4-FFF2-40B4-BE49-F238E27FC236}">
                  <a16:creationId xmlns:a16="http://schemas.microsoft.com/office/drawing/2014/main" id="{2A6F2D97-9D90-4F76-BC54-FF23E8917313}"/>
                </a:ext>
              </a:extLst>
            </p:cNvPr>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542118" y="744166"/>
              <a:ext cx="630491" cy="630491"/>
            </a:xfrm>
            <a:prstGeom prst="rect">
              <a:avLst/>
            </a:prstGeom>
          </p:spPr>
        </p:pic>
        <p:sp>
          <p:nvSpPr>
            <p:cNvPr id="12" name="TextBox 11">
              <a:extLst>
                <a:ext uri="{FF2B5EF4-FFF2-40B4-BE49-F238E27FC236}">
                  <a16:creationId xmlns:a16="http://schemas.microsoft.com/office/drawing/2014/main" id="{D00B02FE-1851-4793-9735-06F1F6D14920}"/>
                </a:ext>
              </a:extLst>
            </p:cNvPr>
            <p:cNvSpPr txBox="1"/>
            <p:nvPr/>
          </p:nvSpPr>
          <p:spPr>
            <a:xfrm>
              <a:off x="6958544" y="379941"/>
              <a:ext cx="940980" cy="452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Alternative Energy</a:t>
              </a:r>
              <a:endParaRPr kumimoji="0" lang="en-GB"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id="{3B94B5DD-3789-496F-A858-BACAD2B28C3F}"/>
              </a:ext>
            </a:extLst>
          </p:cNvPr>
          <p:cNvGrpSpPr/>
          <p:nvPr/>
        </p:nvGrpSpPr>
        <p:grpSpPr>
          <a:xfrm>
            <a:off x="8163719" y="4052369"/>
            <a:ext cx="1184740" cy="872056"/>
            <a:chOff x="8432315" y="3263911"/>
            <a:chExt cx="1074323" cy="790781"/>
          </a:xfrm>
        </p:grpSpPr>
        <p:pic>
          <p:nvPicPr>
            <p:cNvPr id="34" name="Picture 33">
              <a:extLst>
                <a:ext uri="{FF2B5EF4-FFF2-40B4-BE49-F238E27FC236}">
                  <a16:creationId xmlns:a16="http://schemas.microsoft.com/office/drawing/2014/main" id="{66641239-8B28-4B12-84F3-FC5E736477F7}"/>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432315" y="3508664"/>
              <a:ext cx="546028" cy="546028"/>
            </a:xfrm>
            <a:prstGeom prst="rect">
              <a:avLst/>
            </a:prstGeom>
          </p:spPr>
        </p:pic>
        <p:sp>
          <p:nvSpPr>
            <p:cNvPr id="31" name="TextBox 30">
              <a:extLst>
                <a:ext uri="{FF2B5EF4-FFF2-40B4-BE49-F238E27FC236}">
                  <a16:creationId xmlns:a16="http://schemas.microsoft.com/office/drawing/2014/main" id="{F77BE669-8D9B-4067-BE17-B6AA0AD89995}"/>
                </a:ext>
              </a:extLst>
            </p:cNvPr>
            <p:cNvSpPr txBox="1"/>
            <p:nvPr/>
          </p:nvSpPr>
          <p:spPr>
            <a:xfrm>
              <a:off x="8902805" y="3263911"/>
              <a:ext cx="603833" cy="2683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Water</a:t>
              </a:r>
              <a:endParaRPr kumimoji="0" lang="en-GB"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6B8FBCFD-28C4-413F-AC32-3869454A8650}"/>
              </a:ext>
            </a:extLst>
          </p:cNvPr>
          <p:cNvGrpSpPr/>
          <p:nvPr/>
        </p:nvGrpSpPr>
        <p:grpSpPr>
          <a:xfrm>
            <a:off x="7383875" y="1364686"/>
            <a:ext cx="1384042" cy="944079"/>
            <a:chOff x="7647754" y="964916"/>
            <a:chExt cx="1255051" cy="856092"/>
          </a:xfrm>
        </p:grpSpPr>
        <p:pic>
          <p:nvPicPr>
            <p:cNvPr id="42" name="Picture 41">
              <a:extLst>
                <a:ext uri="{FF2B5EF4-FFF2-40B4-BE49-F238E27FC236}">
                  <a16:creationId xmlns:a16="http://schemas.microsoft.com/office/drawing/2014/main" id="{85C2E290-5DEB-40F8-AB1F-9549D6691948}"/>
                </a:ext>
              </a:extLst>
            </p:cNvPr>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47754" y="1085336"/>
              <a:ext cx="735672" cy="735672"/>
            </a:xfrm>
            <a:prstGeom prst="rect">
              <a:avLst/>
            </a:prstGeom>
          </p:spPr>
        </p:pic>
        <p:sp>
          <p:nvSpPr>
            <p:cNvPr id="32" name="TextBox 31">
              <a:extLst>
                <a:ext uri="{FF2B5EF4-FFF2-40B4-BE49-F238E27FC236}">
                  <a16:creationId xmlns:a16="http://schemas.microsoft.com/office/drawing/2014/main" id="{ABE59BF4-C665-46CA-B97B-2381F6CD4B10}"/>
                </a:ext>
              </a:extLst>
            </p:cNvPr>
            <p:cNvSpPr txBox="1"/>
            <p:nvPr/>
          </p:nvSpPr>
          <p:spPr>
            <a:xfrm>
              <a:off x="7961825" y="964916"/>
              <a:ext cx="940980" cy="2683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Wind</a:t>
              </a:r>
              <a:endParaRPr kumimoji="0" lang="en-GB"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id="{1A8CD508-3502-4B80-8ED3-85807AF45B9E}"/>
              </a:ext>
            </a:extLst>
          </p:cNvPr>
          <p:cNvGrpSpPr/>
          <p:nvPr/>
        </p:nvGrpSpPr>
        <p:grpSpPr>
          <a:xfrm>
            <a:off x="8103151" y="2585257"/>
            <a:ext cx="1432168" cy="839787"/>
            <a:chOff x="8299996" y="2071731"/>
            <a:chExt cx="1298691" cy="761520"/>
          </a:xfrm>
        </p:grpSpPr>
        <p:pic>
          <p:nvPicPr>
            <p:cNvPr id="50" name="Picture 49">
              <a:extLst>
                <a:ext uri="{FF2B5EF4-FFF2-40B4-BE49-F238E27FC236}">
                  <a16:creationId xmlns:a16="http://schemas.microsoft.com/office/drawing/2014/main" id="{0A7D9C94-CE3A-42A0-AD36-1094CE5724C6}"/>
                </a:ext>
              </a:extLst>
            </p:cNvPr>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299996" y="2233104"/>
              <a:ext cx="600147" cy="600147"/>
            </a:xfrm>
            <a:prstGeom prst="rect">
              <a:avLst/>
            </a:prstGeom>
          </p:spPr>
        </p:pic>
        <p:sp>
          <p:nvSpPr>
            <p:cNvPr id="33" name="TextBox 32">
              <a:extLst>
                <a:ext uri="{FF2B5EF4-FFF2-40B4-BE49-F238E27FC236}">
                  <a16:creationId xmlns:a16="http://schemas.microsoft.com/office/drawing/2014/main" id="{C5B8FB40-2DC8-4BAD-9527-B49C943B2216}"/>
                </a:ext>
              </a:extLst>
            </p:cNvPr>
            <p:cNvSpPr txBox="1"/>
            <p:nvPr/>
          </p:nvSpPr>
          <p:spPr>
            <a:xfrm>
              <a:off x="8657707" y="2071731"/>
              <a:ext cx="940980" cy="2683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Solar</a:t>
              </a:r>
              <a:endParaRPr kumimoji="0" lang="en-GB" sz="1323"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AC79AC3-5101-443D-A35E-4A8F890A12B7}"/>
              </a:ext>
            </a:extLst>
          </p:cNvPr>
          <p:cNvGrpSpPr/>
          <p:nvPr/>
        </p:nvGrpSpPr>
        <p:grpSpPr>
          <a:xfrm>
            <a:off x="1477736" y="1552725"/>
            <a:ext cx="1890143" cy="624333"/>
            <a:chOff x="2989164" y="1122338"/>
            <a:chExt cx="1713984" cy="566147"/>
          </a:xfrm>
        </p:grpSpPr>
        <p:pic>
          <p:nvPicPr>
            <p:cNvPr id="2049" name="Picture 2048">
              <a:extLst>
                <a:ext uri="{FF2B5EF4-FFF2-40B4-BE49-F238E27FC236}">
                  <a16:creationId xmlns:a16="http://schemas.microsoft.com/office/drawing/2014/main" id="{63234B06-0849-4D28-92B0-72147E1D2181}"/>
                </a:ext>
              </a:extLst>
            </p:cNvPr>
            <p:cNvPicPr>
              <a:picLocks noChangeAspect="1"/>
            </p:cNvPicPr>
            <p:nvPr/>
          </p:nvPicPr>
          <p:blipFill>
            <a:blip r:embed="rId8" cstate="email">
              <a:duotone>
                <a:schemeClr val="accent3">
                  <a:shade val="45000"/>
                  <a:satMod val="135000"/>
                </a:schemeClr>
                <a:prstClr val="white"/>
              </a:duotone>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a:ext>
              </a:extLst>
            </a:blip>
            <a:stretch>
              <a:fillRect/>
            </a:stretch>
          </p:blipFill>
          <p:spPr>
            <a:xfrm>
              <a:off x="4137001" y="1122338"/>
              <a:ext cx="566147" cy="566147"/>
            </a:xfrm>
            <a:prstGeom prst="rect">
              <a:avLst/>
            </a:prstGeom>
          </p:spPr>
        </p:pic>
        <p:sp>
          <p:nvSpPr>
            <p:cNvPr id="39" name="TextBox 38">
              <a:extLst>
                <a:ext uri="{FF2B5EF4-FFF2-40B4-BE49-F238E27FC236}">
                  <a16:creationId xmlns:a16="http://schemas.microsoft.com/office/drawing/2014/main" id="{33C73C80-4003-4B37-BE20-9647F18ED21C}"/>
                </a:ext>
              </a:extLst>
            </p:cNvPr>
            <p:cNvSpPr txBox="1"/>
            <p:nvPr/>
          </p:nvSpPr>
          <p:spPr>
            <a:xfrm>
              <a:off x="2989164" y="1226821"/>
              <a:ext cx="1028300" cy="452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868788"/>
                  </a:solidFill>
                  <a:effectLst/>
                  <a:uLnTx/>
                  <a:uFillTx/>
                  <a:latin typeface="Calibri" panose="020F0502020204030204" pitchFamily="34" charset="0"/>
                  <a:ea typeface="+mn-ea"/>
                  <a:cs typeface="Calibri" panose="020F0502020204030204" pitchFamily="34" charset="0"/>
                </a:rPr>
                <a:t>Low yield Environment</a:t>
              </a:r>
              <a:endParaRPr kumimoji="0" lang="en-GB" sz="1323" b="1" i="0" u="none" strike="noStrike" kern="1200" cap="none" spc="0" normalizeH="0" baseline="0" noProof="0" dirty="0">
                <a:ln>
                  <a:noFill/>
                </a:ln>
                <a:solidFill>
                  <a:srgbClr val="868788"/>
                </a:solidFill>
                <a:effectLst/>
                <a:uLnTx/>
                <a:uFillTx/>
                <a:latin typeface="Calibri" panose="020F0502020204030204" pitchFamily="34" charset="0"/>
                <a:ea typeface="+mn-ea"/>
                <a:cs typeface="Calibri" panose="020F0502020204030204" pitchFamily="34" charset="0"/>
              </a:endParaRPr>
            </a:p>
          </p:txBody>
        </p:sp>
      </p:grpSp>
      <p:grpSp>
        <p:nvGrpSpPr>
          <p:cNvPr id="25" name="Group 24">
            <a:extLst>
              <a:ext uri="{FF2B5EF4-FFF2-40B4-BE49-F238E27FC236}">
                <a16:creationId xmlns:a16="http://schemas.microsoft.com/office/drawing/2014/main" id="{BBB8E6CB-7426-4B39-A2B8-9C22863CFE10}"/>
              </a:ext>
            </a:extLst>
          </p:cNvPr>
          <p:cNvGrpSpPr/>
          <p:nvPr/>
        </p:nvGrpSpPr>
        <p:grpSpPr>
          <a:xfrm>
            <a:off x="1517072" y="4301035"/>
            <a:ext cx="1469804" cy="1226790"/>
            <a:chOff x="2715002" y="4351306"/>
            <a:chExt cx="1332820" cy="1112455"/>
          </a:xfrm>
        </p:grpSpPr>
        <p:pic>
          <p:nvPicPr>
            <p:cNvPr id="53" name="Picture 52">
              <a:extLst>
                <a:ext uri="{FF2B5EF4-FFF2-40B4-BE49-F238E27FC236}">
                  <a16:creationId xmlns:a16="http://schemas.microsoft.com/office/drawing/2014/main" id="{8CB45D8C-AB4C-41FA-875F-6EBD1E1D57A1}"/>
                </a:ext>
              </a:extLst>
            </p:cNvPr>
            <p:cNvPicPr>
              <a:picLocks noChangeAspect="1"/>
            </p:cNvPicPr>
            <p:nvPr/>
          </p:nvPicPr>
          <p:blipFill>
            <a:blip r:embed="rId10"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84035" y="4351306"/>
              <a:ext cx="663787" cy="663787"/>
            </a:xfrm>
            <a:prstGeom prst="rect">
              <a:avLst/>
            </a:prstGeom>
          </p:spPr>
        </p:pic>
        <p:sp>
          <p:nvSpPr>
            <p:cNvPr id="43" name="TextBox 42">
              <a:extLst>
                <a:ext uri="{FF2B5EF4-FFF2-40B4-BE49-F238E27FC236}">
                  <a16:creationId xmlns:a16="http://schemas.microsoft.com/office/drawing/2014/main" id="{EC32A2EA-310E-471A-867D-0F129F71B208}"/>
                </a:ext>
              </a:extLst>
            </p:cNvPr>
            <p:cNvSpPr txBox="1"/>
            <p:nvPr/>
          </p:nvSpPr>
          <p:spPr>
            <a:xfrm>
              <a:off x="2715002" y="5010817"/>
              <a:ext cx="1184460" cy="452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193043"/>
                  </a:solidFill>
                  <a:effectLst/>
                  <a:uLnTx/>
                  <a:uFillTx/>
                  <a:latin typeface="Calibri" panose="020F0502020204030204" pitchFamily="34" charset="0"/>
                  <a:ea typeface="+mn-ea"/>
                  <a:cs typeface="Calibri" panose="020F0502020204030204" pitchFamily="34" charset="0"/>
                </a:rPr>
                <a:t>5G/Internet of Things (IoT)</a:t>
              </a:r>
              <a:endParaRPr kumimoji="0" lang="en-GB" sz="1323" b="1" i="0" u="none" strike="noStrike" kern="1200" cap="none" spc="0" normalizeH="0" baseline="0" noProof="0" dirty="0">
                <a:ln>
                  <a:noFill/>
                </a:ln>
                <a:solidFill>
                  <a:srgbClr val="193043"/>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4608220F-AFF2-4F46-A463-F3D871AF42E0}"/>
              </a:ext>
            </a:extLst>
          </p:cNvPr>
          <p:cNvGrpSpPr/>
          <p:nvPr/>
        </p:nvGrpSpPr>
        <p:grpSpPr>
          <a:xfrm>
            <a:off x="3445747" y="6096808"/>
            <a:ext cx="1258086" cy="1005629"/>
            <a:chOff x="6591402" y="5620015"/>
            <a:chExt cx="1140834" cy="911906"/>
          </a:xfrm>
        </p:grpSpPr>
        <p:pic>
          <p:nvPicPr>
            <p:cNvPr id="61" name="Picture 60">
              <a:extLst>
                <a:ext uri="{FF2B5EF4-FFF2-40B4-BE49-F238E27FC236}">
                  <a16:creationId xmlns:a16="http://schemas.microsoft.com/office/drawing/2014/main" id="{FC936516-AC61-4674-9AD0-1AF47C9B9D27}"/>
                </a:ext>
              </a:extLst>
            </p:cNvPr>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591402" y="5620015"/>
              <a:ext cx="570202" cy="570202"/>
            </a:xfrm>
            <a:prstGeom prst="rect">
              <a:avLst/>
            </a:prstGeom>
          </p:spPr>
        </p:pic>
        <p:sp>
          <p:nvSpPr>
            <p:cNvPr id="45" name="TextBox 44">
              <a:extLst>
                <a:ext uri="{FF2B5EF4-FFF2-40B4-BE49-F238E27FC236}">
                  <a16:creationId xmlns:a16="http://schemas.microsoft.com/office/drawing/2014/main" id="{B384A734-33D1-48B7-A567-22C86EAAFB15}"/>
                </a:ext>
              </a:extLst>
            </p:cNvPr>
            <p:cNvSpPr txBox="1"/>
            <p:nvPr/>
          </p:nvSpPr>
          <p:spPr>
            <a:xfrm>
              <a:off x="6711550" y="6263585"/>
              <a:ext cx="1020686" cy="26833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rgbClr val="193043"/>
                  </a:solidFill>
                  <a:effectLst/>
                  <a:uLnTx/>
                  <a:uFillTx/>
                  <a:latin typeface="Calibri" panose="020F0502020204030204" pitchFamily="34" charset="0"/>
                  <a:ea typeface="+mn-ea"/>
                  <a:cs typeface="Calibri" panose="020F0502020204030204" pitchFamily="34" charset="0"/>
                </a:rPr>
                <a:t>Fintech</a:t>
              </a:r>
              <a:endParaRPr kumimoji="0" lang="en-GB" sz="1323" b="1" i="0" u="none" strike="noStrike" kern="1200" cap="none" spc="0" normalizeH="0" baseline="0" noProof="0" dirty="0">
                <a:ln>
                  <a:noFill/>
                </a:ln>
                <a:solidFill>
                  <a:srgbClr val="193043"/>
                </a:solidFill>
                <a:effectLst/>
                <a:uLnTx/>
                <a:uFillTx/>
                <a:latin typeface="Calibri" panose="020F0502020204030204" pitchFamily="34" charset="0"/>
                <a:ea typeface="+mn-ea"/>
                <a:cs typeface="Calibri" panose="020F0502020204030204" pitchFamily="34" charset="0"/>
              </a:endParaRPr>
            </a:p>
          </p:txBody>
        </p:sp>
      </p:grpSp>
      <p:grpSp>
        <p:nvGrpSpPr>
          <p:cNvPr id="13" name="Group 12">
            <a:extLst>
              <a:ext uri="{FF2B5EF4-FFF2-40B4-BE49-F238E27FC236}">
                <a16:creationId xmlns:a16="http://schemas.microsoft.com/office/drawing/2014/main" id="{0B692E13-80CD-4E3C-BB09-670E5CF79724}"/>
              </a:ext>
            </a:extLst>
          </p:cNvPr>
          <p:cNvGrpSpPr/>
          <p:nvPr/>
        </p:nvGrpSpPr>
        <p:grpSpPr>
          <a:xfrm>
            <a:off x="6368703" y="5952126"/>
            <a:ext cx="1427518" cy="1261087"/>
            <a:chOff x="5086175" y="5499606"/>
            <a:chExt cx="1294475" cy="1143554"/>
          </a:xfrm>
        </p:grpSpPr>
        <p:pic>
          <p:nvPicPr>
            <p:cNvPr id="52" name="Picture 51">
              <a:extLst>
                <a:ext uri="{FF2B5EF4-FFF2-40B4-BE49-F238E27FC236}">
                  <a16:creationId xmlns:a16="http://schemas.microsoft.com/office/drawing/2014/main" id="{AF99FE1F-6C3E-4ABD-8F20-E98BC1C0DFDA}"/>
                </a:ext>
              </a:extLst>
            </p:cNvPr>
            <p:cNvPicPr>
              <a:picLocks noChangeAspect="1"/>
            </p:cNvPicPr>
            <p:nvPr/>
          </p:nvPicPr>
          <p:blipFill>
            <a:blip r:embed="rId12">
              <a:duotone>
                <a:srgbClr val="6D6E71">
                  <a:shade val="45000"/>
                  <a:satMod val="135000"/>
                </a:srgbClr>
                <a:prstClr val="white"/>
              </a:duotone>
              <a:extLst>
                <a:ext uri="{BEBA8EAE-BF5A-486C-A8C5-ECC9F3942E4B}">
                  <a14:imgProps xmlns:a14="http://schemas.microsoft.com/office/drawing/2010/main">
                    <a14:imgLayer r:embed="rId13">
                      <a14:imgEffect>
                        <a14:backgroundRemoval t="9722" b="95833" l="9412" r="89412">
                          <a14:foregroundMark x1="23529" y1="52778" x2="23529" y2="52778"/>
                          <a14:foregroundMark x1="48235" y1="62500" x2="48235" y2="62500"/>
                          <a14:foregroundMark x1="24706" y1="87500" x2="24706" y2="87500"/>
                          <a14:foregroundMark x1="27059" y1="80556" x2="27059" y2="80556"/>
                          <a14:foregroundMark x1="76471" y1="88889" x2="76471" y2="88889"/>
                          <a14:foregroundMark x1="25882" y1="95833" x2="25882" y2="95833"/>
                          <a14:backgroundMark x1="11765" y1="20833" x2="11765" y2="20833"/>
                        </a14:backgroundRemoval>
                      </a14:imgEffect>
                      <a14:imgEffect>
                        <a14:sharpenSoften amount="25000"/>
                      </a14:imgEffect>
                    </a14:imgLayer>
                  </a14:imgProps>
                </a:ext>
              </a:extLst>
            </a:blip>
            <a:stretch>
              <a:fillRect/>
            </a:stretch>
          </p:blipFill>
          <p:spPr>
            <a:xfrm>
              <a:off x="5086175" y="5499606"/>
              <a:ext cx="784132" cy="664205"/>
            </a:xfrm>
            <a:prstGeom prst="rect">
              <a:avLst/>
            </a:prstGeom>
          </p:spPr>
        </p:pic>
        <p:sp>
          <p:nvSpPr>
            <p:cNvPr id="46" name="TextBox 45">
              <a:extLst>
                <a:ext uri="{FF2B5EF4-FFF2-40B4-BE49-F238E27FC236}">
                  <a16:creationId xmlns:a16="http://schemas.microsoft.com/office/drawing/2014/main" id="{2F273099-509B-499D-B2C5-DE267AAFB260}"/>
                </a:ext>
              </a:extLst>
            </p:cNvPr>
            <p:cNvSpPr txBox="1"/>
            <p:nvPr/>
          </p:nvSpPr>
          <p:spPr>
            <a:xfrm>
              <a:off x="5359964" y="6190217"/>
              <a:ext cx="1020686" cy="452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23"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Electric Vehicles</a:t>
              </a:r>
              <a:endParaRPr kumimoji="0" lang="en-GB" sz="1323"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03943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9"/>
          <p:cNvSpPr>
            <a:spLocks noGrp="1" noChangeArrowheads="1"/>
          </p:cNvSpPr>
          <p:nvPr>
            <p:ph type="title"/>
          </p:nvPr>
        </p:nvSpPr>
        <p:spPr/>
        <p:txBody>
          <a:bodyPr/>
          <a:lstStyle/>
          <a:p>
            <a:r>
              <a:rPr lang="en-US" altLang="en-US" sz="2400" dirty="0"/>
              <a:t>Explanatory Notes</a:t>
            </a:r>
          </a:p>
        </p:txBody>
      </p:sp>
      <p:sp>
        <p:nvSpPr>
          <p:cNvPr id="14339" name="Text Placeholder 8"/>
          <p:cNvSpPr>
            <a:spLocks noGrp="1" noChangeArrowheads="1"/>
          </p:cNvSpPr>
          <p:nvPr>
            <p:ph type="body" sz="half" idx="2"/>
          </p:nvPr>
        </p:nvSpPr>
        <p:spPr>
          <a:xfrm>
            <a:off x="457202" y="1365242"/>
            <a:ext cx="9171192" cy="4397383"/>
          </a:xfrm>
        </p:spPr>
        <p:txBody>
          <a:bodyPr/>
          <a:lstStyle/>
          <a:p>
            <a:pPr>
              <a:lnSpc>
                <a:spcPts val="1300"/>
              </a:lnSpc>
              <a:spcBef>
                <a:spcPts val="300"/>
              </a:spcBef>
              <a:spcAft>
                <a:spcPts val="600"/>
              </a:spcAft>
            </a:pPr>
            <a:r>
              <a:rPr lang="en-GB" sz="900" dirty="0">
                <a:solidFill>
                  <a:srgbClr val="6D6E71"/>
                </a:solidFill>
                <a:ea typeface="Arial" panose="020B0604020202020204" pitchFamily="34" charset="0"/>
                <a:cs typeface="Times New Roman" panose="02020603050405020304" pitchFamily="18" charset="0"/>
              </a:rPr>
              <a:t>1. The figures on slide 15 show allocations for a moderate risk profile only – different risk profiles may produce significantly different asset allocation results. Slide 15 is only an example, provided for general information only and they do not constitute investment advice, an offer, recommendation or solicitation. They do not take into account the specific investment objectives, needs or risk tolerances of a particular person or class of persons and they have not been prepared for any particular person or class of persons. </a:t>
            </a:r>
            <a:endParaRPr lang="en-GB" sz="900" dirty="0">
              <a:solidFill>
                <a:srgbClr val="6D6E71"/>
              </a:solidFill>
              <a:ea typeface="Times New Roman" panose="02020603050405020304" pitchFamily="18" charset="0"/>
              <a:cs typeface="Times New Roman" panose="02020603050405020304" pitchFamily="18" charset="0"/>
            </a:endParaRPr>
          </a:p>
          <a:p>
            <a:pPr>
              <a:lnSpc>
                <a:spcPts val="1300"/>
              </a:lnSpc>
              <a:spcBef>
                <a:spcPts val="300"/>
              </a:spcBef>
              <a:spcAft>
                <a:spcPts val="600"/>
              </a:spcAft>
            </a:pPr>
            <a:r>
              <a:rPr lang="en-GB" sz="900" dirty="0">
                <a:solidFill>
                  <a:srgbClr val="6D6E71"/>
                </a:solidFill>
                <a:ea typeface="Arial" panose="020B0604020202020204" pitchFamily="34" charset="0"/>
                <a:cs typeface="Times New Roman" panose="02020603050405020304" pitchFamily="18" charset="0"/>
              </a:rPr>
              <a:t>2. Contingent Convertibles are complex financial instruments and are not a suitable or appropriate investment for all investors. This document is not an offer to sell or an invitation to buy any securities or any beneficial interests therein. Contingent convertible securities are not intended to be sold and should not be sold to retail clients in the European Economic Area (EEA) (each as defined in the Policy Statement on the Restrictions on the Retail Distribution of Regulatory Capital Instruments (Feedback to CP14/23 and Final Rules) (“Policy Statement”), read together with the Product Intervention (Contingent Convertible Instruments and Mutual Society Shares) Instrument 2015 (“Instrument”, and together with the Policy Statement, the “Permanent Marketing Restrictions”), which were published by the United Kingdom’s Financial Conduct Authority in June 2015), other than in circumstances that do not give rise to a contravention of the Permanent Marketing Restrictions</a:t>
            </a:r>
            <a:endParaRPr lang="en-GB" sz="900" dirty="0">
              <a:solidFill>
                <a:srgbClr val="6D6E71"/>
              </a:solidFill>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3796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9"/>
          <p:cNvSpPr>
            <a:spLocks noGrp="1" noChangeArrowheads="1"/>
          </p:cNvSpPr>
          <p:nvPr>
            <p:ph type="title"/>
          </p:nvPr>
        </p:nvSpPr>
        <p:spPr/>
        <p:txBody>
          <a:bodyPr/>
          <a:lstStyle/>
          <a:p>
            <a:r>
              <a:rPr lang="en-US" altLang="en-US" sz="2400" dirty="0"/>
              <a:t>Disclosures</a:t>
            </a:r>
          </a:p>
        </p:txBody>
      </p:sp>
      <p:sp>
        <p:nvSpPr>
          <p:cNvPr id="14339" name="Text Placeholder 8"/>
          <p:cNvSpPr>
            <a:spLocks noGrp="1" noChangeArrowheads="1"/>
          </p:cNvSpPr>
          <p:nvPr>
            <p:ph type="body" sz="half" idx="2"/>
          </p:nvPr>
        </p:nvSpPr>
        <p:spPr>
          <a:xfrm>
            <a:off x="457202" y="1365242"/>
            <a:ext cx="9171192" cy="4397383"/>
          </a:xfrm>
        </p:spPr>
        <p:txBody>
          <a:bodyPr/>
          <a:lstStyle/>
          <a:p>
            <a:r>
              <a:rPr lang="en-US" sz="900" dirty="0"/>
              <a:t>This document is confidential and may also be privileged. If you are not the intended recipient, please destroy all copies and notify the sender immediately. This document is being distributed for general information only and is subject to the relevant disclaimers available at https:// www. sc. com/</a:t>
            </a:r>
            <a:r>
              <a:rPr lang="en-US" sz="900" dirty="0" err="1"/>
              <a:t>en</a:t>
            </a:r>
            <a:r>
              <a:rPr lang="en-US" sz="900" dirty="0"/>
              <a:t>/regulatory-disclosures/#market-commentary-disclaimer. It is not and does not constitute research material, independent research, an offer, recommendation or solicitation to enter into any transaction or adopt any hedging, trading or investment strategy, in relation to any securities or other financial instruments. This document is for general evaluation only. It does not take into account the specific investment objectives, financial situation or particular needs of any particular person or class of persons and it has not been prepared for any particular person or class of persons. You should not rely on any contents of this document in making any investment decisions. Before making any investment, you should carefully read the relevant offering documents and seek independent legal, tax and regulatory advice. In particular, we recommend you to seek advice regarding the suitability of the investment product, taking into account your specific investment objectives, financial situation or particular needs, before you make a commitment to purchase the investment product. Opinions, projections and estimates are solely those of SCB at the date of this document and subject to change without notice. Past performance is not indicative of future results and no representation or warranty is made regarding future performance. Any forecast contained herein as to likely future movements in rates or prices or likely future events or occurrences constitutes an opinion only and is not indicative of actual future movements in rates or prices or actual future events or occurrences (as the case may be). This document must not be forwarded or otherwise made available to any other person without the express written consent of the Standard Chartered Group (as defined below). Standard Chartered Bank is incorporated in England with limited liability by Royal Charter 1853 Reference Number ZC18. The Principal Office of the Company is situated in England at 1 </a:t>
            </a:r>
            <a:r>
              <a:rPr lang="en-US" sz="900" dirty="0" err="1"/>
              <a:t>Basinghall</a:t>
            </a:r>
            <a:r>
              <a:rPr lang="en-US" sz="900" dirty="0"/>
              <a:t> Avenue, London, EC2V 5DD. Standard Chartered Bank is </a:t>
            </a:r>
            <a:r>
              <a:rPr lang="en-US" sz="900" dirty="0" err="1"/>
              <a:t>authorised</a:t>
            </a:r>
            <a:r>
              <a:rPr lang="en-US" sz="900" dirty="0"/>
              <a:t> by the Prudential Regulation Authority and regulated by the Financial Conduct Authority and Prudential Regulation Authority. Standard Chartered PLC, the ultimate parent company of Standard Chartered Bank, together with its subsidiaries and affiliates (including each branch or representative office), form the Standard Chartered Group. Standard Chartered Private Bank is the private banking division of Standard Chartered. Private banking activities may be carried out internationally by different legal entities and affiliates within the Standard Chartered Group (each an “SC Group Entity”) according to local regulatory requirements. Not all products and services are provided by all branches, subsidiaries and affiliates within the Standard Chartered Group. Some of the SC Group Entities only act as representatives of Standard Chartered Private Bank and may not be able to offer products and services or offer advice to clients. #ESG data has been provided by </a:t>
            </a:r>
            <a:r>
              <a:rPr lang="en-US" sz="900" dirty="0" err="1"/>
              <a:t>Sustainalytics</a:t>
            </a:r>
            <a:r>
              <a:rPr lang="en-US" sz="900" dirty="0"/>
              <a:t>. Refer to https://www.sustainalytics.com/esg-data for more information.</a:t>
            </a:r>
          </a:p>
          <a:p>
            <a:r>
              <a:rPr lang="en-US" sz="900" dirty="0"/>
              <a:t>Copyright © 2021, Accounting Research &amp; Analytics, LLC d/b/a CFRA (and its affiliates, as applicable). Reproduction of content provided by CFRA in any form is prohibited except with the prior written permission of CFRA. CFRA content is not investment advice and a reference to or observation concerning a security or investment provided in the CFRA SERVICES is not a recommendation to buy, sell or hold such investment or security or make any other investment decisions. The CFRA content contains opinions of CFRA based upon publicly-available information that CFRA believes to be reliable and the opinions are subject to change without notice. This analysis has not been submitted to, nor received approval from, the United States Securities and Exchange Commission or any other regulatory body. While CFRA exercised due care in compiling this analysis, CFRA, ITS THIRD-PARTY SUPPLIERS, AND ALL RELATED ENTITIES SPECIFICALLY DISCLAIM ALL WARRANTIES, EXPRESS OR IMPLIED, INCLUDING, BUT NOT LIMITED TO, ANY WARRANTIES OF MERCHANTABILITY OR FITNESS FOR A PARTICULAR PURPOSE OR USE, to the full extent permitted by law, regarding the accuracy, completeness, or usefulness of this information and assumes no liability with respect to the consequences of relying on this information for investment or other purposes. No content provided by CFRA (including ratings, credit-related analyses and data, valuations, model, software or other application or output therefrom) or any part thereof may be modified, reverse engineered, reproduced or distributed in any form by any means, or stored in a database or retrieval system, without the prior written permission of CFRA, and such content shall not be used for any unlawful or unauthorized purposes. CFRA and any third-party providers, as well as their directors, officers, shareholders, employees or agents do not guarantee the accuracy, completeness, timeliness or availability of such content. In no event shall CFRA, its affiliates, or their third-party suppliers be liable for any direct, indirect, special, or consequential damages, costs, expenses, legal fees, or losses (including lost income or lost profit and opportunity costs) in connection with a subscriber’s, subscriber’s customer’s, or other’s use of CFRA’s content.</a:t>
            </a:r>
          </a:p>
        </p:txBody>
      </p:sp>
    </p:spTree>
    <p:custDataLst>
      <p:tags r:id="rId1"/>
    </p:custDataLst>
    <p:extLst>
      <p:ext uri="{BB962C8B-B14F-4D97-AF65-F5344CB8AC3E}">
        <p14:creationId xmlns:p14="http://schemas.microsoft.com/office/powerpoint/2010/main" val="80279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noChangeArrowheads="1"/>
          </p:cNvSpPr>
          <p:nvPr>
            <p:ph type="title"/>
          </p:nvPr>
        </p:nvSpPr>
        <p:spPr/>
        <p:txBody>
          <a:bodyPr/>
          <a:lstStyle/>
          <a:p>
            <a:r>
              <a:rPr lang="en-US" altLang="en-US" sz="2400" dirty="0"/>
              <a:t>Disclosures</a:t>
            </a:r>
          </a:p>
        </p:txBody>
      </p:sp>
      <p:sp>
        <p:nvSpPr>
          <p:cNvPr id="16387" name="Text Placeholder 1"/>
          <p:cNvSpPr>
            <a:spLocks noGrp="1" noChangeArrowheads="1"/>
          </p:cNvSpPr>
          <p:nvPr>
            <p:ph type="body" sz="half" idx="2"/>
          </p:nvPr>
        </p:nvSpPr>
        <p:spPr/>
        <p:txBody>
          <a:bodyPr>
            <a:noAutofit/>
          </a:bodyPr>
          <a:lstStyle/>
          <a:p>
            <a:r>
              <a:rPr lang="en-US" sz="900" b="1" dirty="0"/>
              <a:t>Market Abuse Regulation (MAR) Disclaimer</a:t>
            </a:r>
          </a:p>
          <a:p>
            <a:r>
              <a:rPr lang="en-US" sz="900" dirty="0"/>
              <a:t>Banking activities may be carried out internationally by different branches, subsidiaries and affiliates within the Standard Chartered Group according to local regulatory requirements. Opinions may contain outright “buy”, “sell”, “hold” or other opinions. The time horizon of this opinion is dependent on prevailing market conditions and there is no planned frequency for updates to the opinion. This opinion is not independent of Standard Chartered Group’s trading strategies or positions. Standard Chartered Group and/or its affiliates or its respective officers, directors, employee benefit </a:t>
            </a:r>
            <a:r>
              <a:rPr lang="en-US" sz="900" dirty="0" err="1"/>
              <a:t>programmes</a:t>
            </a:r>
            <a:r>
              <a:rPr lang="en-US" sz="900" dirty="0"/>
              <a:t> or employees, including persons involved in the preparation or issuance of this document may at any time, to the extent permitted by applicable law and/or regulation, be long or short any securities or financial instruments referred to in this document or have material interest in any such securities or related investments. Therefore, it is possible, and you should assume, that Standard Chartered Group has a material interest in one or more of the financial instruments mentioned herein. Please refer to https://www.sc. com/</a:t>
            </a:r>
            <a:r>
              <a:rPr lang="en-US" sz="900" dirty="0" err="1"/>
              <a:t>en</a:t>
            </a:r>
            <a:r>
              <a:rPr lang="en-US" sz="900" dirty="0"/>
              <a:t>/banking-services/market-disclaimer.html for more detailed disclosures, including past opinions/ recommendations in the last 12 months and conflict of interests, as well as disclaimers. A covering strategist may have a financial interest in the debt or equity securities of this company/issuer. This document must not be forwarded or otherwise made available to any other person without the express written consent of Standard Chartered Group.</a:t>
            </a:r>
          </a:p>
          <a:p>
            <a:r>
              <a:rPr lang="en-GB" sz="900" b="1" dirty="0"/>
              <a:t>Country/Market Specific Disclosures</a:t>
            </a:r>
          </a:p>
          <a:p>
            <a:r>
              <a:rPr lang="en-GB" sz="900" b="1" dirty="0"/>
              <a:t>Botswana:</a:t>
            </a:r>
            <a:r>
              <a:rPr lang="en-GB" sz="900" dirty="0"/>
              <a:t> This document is being distributed in Botswana by, and is attributable to, Standard Chartered Bank Botswana Limited which is a financial institution licensed under the Section 6 of the Banking Act CAP 46.04 and is listed in the Botswana Stock Exchange. </a:t>
            </a:r>
            <a:r>
              <a:rPr lang="en-GB" sz="900" b="1" dirty="0"/>
              <a:t>Brunei Darussalam:</a:t>
            </a:r>
            <a:r>
              <a:rPr lang="en-GB" sz="900" dirty="0"/>
              <a:t> This document is being distributed in Brunei Darussalam by, and is attributable to, Standard Chartered Bank (Brunei Branch) | Registration Number RFC/61. Standard Chartered Bank is incorporated in England with limited liability by Royal Charter 1853 Reference Number ZC18 and Standard Chartered Securities (B) </a:t>
            </a:r>
            <a:r>
              <a:rPr lang="en-GB" sz="900" dirty="0" err="1"/>
              <a:t>Sdn</a:t>
            </a:r>
            <a:r>
              <a:rPr lang="en-GB" sz="900" dirty="0"/>
              <a:t> </a:t>
            </a:r>
            <a:r>
              <a:rPr lang="en-GB" sz="900" dirty="0" err="1"/>
              <a:t>Bhd</a:t>
            </a:r>
            <a:r>
              <a:rPr lang="en-GB" sz="900" dirty="0"/>
              <a:t>, which is a limited liability company registered with the Registry of Companies with Registration Number RC20001003 and licensed by </a:t>
            </a:r>
            <a:r>
              <a:rPr lang="en-GB" sz="900" dirty="0" err="1"/>
              <a:t>Autoriti</a:t>
            </a:r>
            <a:r>
              <a:rPr lang="en-GB" sz="900" dirty="0"/>
              <a:t> </a:t>
            </a:r>
            <a:r>
              <a:rPr lang="en-GB" sz="900" dirty="0" err="1"/>
              <a:t>Monetari</a:t>
            </a:r>
            <a:r>
              <a:rPr lang="en-GB" sz="900" dirty="0"/>
              <a:t> Brunei Darussalam as a Capital Markets Service License Holder with License Number AMBD/R/CMU/S3-CL. </a:t>
            </a:r>
            <a:r>
              <a:rPr lang="en-GB" sz="900" b="1" dirty="0"/>
              <a:t>China Mainland:</a:t>
            </a:r>
            <a:r>
              <a:rPr lang="en-GB" sz="900" dirty="0"/>
              <a:t> This document is being distributed in China by, and is attributable to, Standard Chartered Bank (China) Limited which is mainly regulated by China Banking and Insurance Regulatory Commission (CBIRC), State Administration of Foreign Exchange (SAFE), and People’s Bank of China (PBOC). </a:t>
            </a:r>
            <a:r>
              <a:rPr lang="en-GB" sz="900" b="1" dirty="0"/>
              <a:t>Hong Kong:</a:t>
            </a:r>
            <a:r>
              <a:rPr lang="en-GB" sz="900" dirty="0"/>
              <a:t> In Hong Kong, this document, except for any portion advising on or facilitating any decision on futures contracts trading, is distributed by Standard Chartered Bank (Hong Kong) Limited (“SCBHK”), a subsidiary of Standard Chartered PLC. SCBHK has its registered address at 32/F, Standard Chartered Bank Building, 4-4A Des Voeux Road Central, Hong Kong and is regulated by the Hong Kong Monetary Authority and registered with the Securities and Futures Commission (“SFC”) to carry on Type 1 (dealing in securities), Type 4 (advising on securities), Type 6 (advising on corporate finance) and Type 9 (asset management) regulated activity under the Securities and Futures Ordinance (Cap. 571) (“SFO”) (CE No. AJI614). The contents of this document have not been reviewed by any regulatory authority in Hong Kong and you are advised to exercise caution in relation to any offer set out herein. If you are in doubt about any of the contents of this document, you should obtain independent professional advice. Any product named herein may not be offered or sold in Hong Kong by means of any document at any time other than to “professional investors” as defined in the SFO and any rules made under that ordinance. In addition, this document may not be issued or possessed for the purposes of issue, whether in Hong Kong or elsewhere, and any interests may not be disposed of, to any person unless such person is outside Hong Kong or is a “professional investor” as defined in the SFO and any rules made under that ordinance, or as otherwise may be permitted by that ordinance. In Hong Kong, Standard Chartered Private Bank is the private banking division of Standard Chartered Bank (Hong Kong) Limited. </a:t>
            </a:r>
            <a:endParaRPr lang="en-US" sz="900" dirty="0"/>
          </a:p>
        </p:txBody>
      </p:sp>
    </p:spTree>
    <p:custDataLst>
      <p:tags r:id="rId1"/>
    </p:custDataLst>
    <p:extLst>
      <p:ext uri="{BB962C8B-B14F-4D97-AF65-F5344CB8AC3E}">
        <p14:creationId xmlns:p14="http://schemas.microsoft.com/office/powerpoint/2010/main" val="241945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DB045C-D342-4A8B-901E-A8622FDD271B}"/>
              </a:ext>
            </a:extLst>
          </p:cNvPr>
          <p:cNvSpPr/>
          <p:nvPr/>
        </p:nvSpPr>
        <p:spPr>
          <a:xfrm>
            <a:off x="315119" y="1691946"/>
            <a:ext cx="9916319" cy="178467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F48DD29-F433-45F6-94BC-E2996655D7AE}"/>
              </a:ext>
            </a:extLst>
          </p:cNvPr>
          <p:cNvSpPr>
            <a:spLocks noGrp="1"/>
          </p:cNvSpPr>
          <p:nvPr>
            <p:ph type="title"/>
          </p:nvPr>
        </p:nvSpPr>
        <p:spPr/>
        <p:txBody>
          <a:bodyPr/>
          <a:lstStyle/>
          <a:p>
            <a:r>
              <a:rPr lang="en-US" dirty="0"/>
              <a:t>Why does inflation matter? Different scenarios result in very different outcomes</a:t>
            </a:r>
            <a:endParaRPr lang="en-GB" dirty="0"/>
          </a:p>
        </p:txBody>
      </p:sp>
      <p:sp>
        <p:nvSpPr>
          <p:cNvPr id="3" name="Text Placeholder 2">
            <a:extLst>
              <a:ext uri="{FF2B5EF4-FFF2-40B4-BE49-F238E27FC236}">
                <a16:creationId xmlns:a16="http://schemas.microsoft.com/office/drawing/2014/main" id="{CB8823CE-A350-477D-8313-08141EEA552D}"/>
              </a:ext>
            </a:extLst>
          </p:cNvPr>
          <p:cNvSpPr>
            <a:spLocks noGrp="1"/>
          </p:cNvSpPr>
          <p:nvPr>
            <p:ph type="body" sz="half" idx="10"/>
          </p:nvPr>
        </p:nvSpPr>
        <p:spPr/>
        <p:txBody>
          <a:bodyPr/>
          <a:lstStyle/>
          <a:p>
            <a:r>
              <a:rPr lang="en-US" dirty="0"/>
              <a:t>Central scenario remains pro-risk assets such as equities and high yield bonds </a:t>
            </a:r>
            <a:endParaRPr lang="en-GB" dirty="0"/>
          </a:p>
        </p:txBody>
      </p:sp>
      <p:sp>
        <p:nvSpPr>
          <p:cNvPr id="4" name="Text Placeholder 3">
            <a:extLst>
              <a:ext uri="{FF2B5EF4-FFF2-40B4-BE49-F238E27FC236}">
                <a16:creationId xmlns:a16="http://schemas.microsoft.com/office/drawing/2014/main" id="{908B8242-F472-40EB-99F0-B6BCCFEBFDC5}"/>
              </a:ext>
            </a:extLst>
          </p:cNvPr>
          <p:cNvSpPr>
            <a:spLocks noGrp="1"/>
          </p:cNvSpPr>
          <p:nvPr>
            <p:ph type="body" sz="half" idx="12"/>
          </p:nvPr>
        </p:nvSpPr>
        <p:spPr/>
        <p:txBody>
          <a:bodyPr/>
          <a:lstStyle/>
          <a:p>
            <a:r>
              <a:rPr lang="en-US" dirty="0">
                <a:solidFill>
                  <a:schemeClr val="bg1"/>
                </a:solidFill>
              </a:rPr>
              <a:t>Central scenario: Inflation spike temporary and Fed looks through it</a:t>
            </a:r>
          </a:p>
          <a:p>
            <a:pPr>
              <a:lnSpc>
                <a:spcPct val="100000"/>
              </a:lnSpc>
            </a:pPr>
            <a:endParaRPr lang="en-US" sz="800" dirty="0">
              <a:solidFill>
                <a:schemeClr val="bg1"/>
              </a:solidFill>
            </a:endParaRPr>
          </a:p>
          <a:p>
            <a:r>
              <a:rPr lang="en-US" dirty="0">
                <a:solidFill>
                  <a:schemeClr val="bg1"/>
                </a:solidFill>
              </a:rPr>
              <a:t>Implications: </a:t>
            </a:r>
            <a:r>
              <a:rPr lang="en-US" b="0" dirty="0">
                <a:solidFill>
                  <a:schemeClr val="bg1"/>
                </a:solidFill>
              </a:rPr>
              <a:t>Economic outlook remains supportive as consumers continue to spend savings accumulated during the crisis, businesses rebuild inventories and monetary policy remains supportive. Emerging Market economies accelerate as vaccinations become more widely available. Likely positive for corporate earnings/cashflows and thus supportive of equity markets and sub-investment grade bonds. </a:t>
            </a:r>
          </a:p>
          <a:p>
            <a:endParaRPr lang="en-US" b="0" dirty="0"/>
          </a:p>
          <a:p>
            <a:pPr>
              <a:spcBef>
                <a:spcPts val="600"/>
              </a:spcBef>
            </a:pPr>
            <a:r>
              <a:rPr lang="en-US" dirty="0"/>
              <a:t>Alternative scenario 1: Inflation spike temporary, but Fed moves to tight monetary policy stance</a:t>
            </a:r>
          </a:p>
          <a:p>
            <a:pPr>
              <a:lnSpc>
                <a:spcPct val="100000"/>
              </a:lnSpc>
            </a:pPr>
            <a:endParaRPr lang="en-US" sz="800" dirty="0"/>
          </a:p>
          <a:p>
            <a:r>
              <a:rPr lang="en-US" dirty="0"/>
              <a:t>Implications: </a:t>
            </a:r>
            <a:r>
              <a:rPr lang="en-US" b="0" dirty="0"/>
              <a:t>Fears of a recession increase and leads to significant deterioration in business confidence which is mirrored by risk assets. The severity of this depends on how quickly the Fed recognizes its mistake and reverses course, but equity markets falling by over 10% cannot be ruled out. </a:t>
            </a:r>
            <a:endParaRPr lang="en-US" dirty="0"/>
          </a:p>
          <a:p>
            <a:endParaRPr lang="en-US" dirty="0"/>
          </a:p>
          <a:p>
            <a:r>
              <a:rPr lang="en-US" dirty="0"/>
              <a:t>Alternative scenario 2: Inflation remains elevated, forcing Fed to tighten aggressively</a:t>
            </a:r>
          </a:p>
          <a:p>
            <a:pPr>
              <a:lnSpc>
                <a:spcPct val="100000"/>
              </a:lnSpc>
            </a:pPr>
            <a:endParaRPr lang="en-US" sz="800" dirty="0"/>
          </a:p>
          <a:p>
            <a:r>
              <a:rPr lang="en-US" dirty="0"/>
              <a:t>Implications: </a:t>
            </a:r>
            <a:r>
              <a:rPr lang="en-US" b="0" dirty="0"/>
              <a:t>Fed eventually recognizes its mistake in terms of losing control of inflation and tightens aggressively. In hitting the brakes, it overdoes the policy-tightening, sending the US economy into recession. Risk assets take a huge bath (&gt;20% decline for equities), setting the foundation for the next bull market. </a:t>
            </a:r>
          </a:p>
          <a:p>
            <a:endParaRPr lang="en-US" dirty="0"/>
          </a:p>
          <a:p>
            <a:endParaRPr lang="en-GB" dirty="0"/>
          </a:p>
        </p:txBody>
      </p:sp>
    </p:spTree>
    <p:extLst>
      <p:ext uri="{BB962C8B-B14F-4D97-AF65-F5344CB8AC3E}">
        <p14:creationId xmlns:p14="http://schemas.microsoft.com/office/powerpoint/2010/main" val="260586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noChangeArrowheads="1"/>
          </p:cNvSpPr>
          <p:nvPr>
            <p:ph type="title"/>
          </p:nvPr>
        </p:nvSpPr>
        <p:spPr/>
        <p:txBody>
          <a:bodyPr/>
          <a:lstStyle/>
          <a:p>
            <a:r>
              <a:rPr lang="en-US" altLang="en-US" sz="2400" dirty="0"/>
              <a:t>Disclosures</a:t>
            </a:r>
          </a:p>
        </p:txBody>
      </p:sp>
      <p:sp>
        <p:nvSpPr>
          <p:cNvPr id="18435" name="Text Placeholder 1"/>
          <p:cNvSpPr>
            <a:spLocks noGrp="1" noChangeArrowheads="1"/>
          </p:cNvSpPr>
          <p:nvPr>
            <p:ph type="body" sz="half" idx="2"/>
          </p:nvPr>
        </p:nvSpPr>
        <p:spPr/>
        <p:txBody>
          <a:bodyPr/>
          <a:lstStyle/>
          <a:p>
            <a:r>
              <a:rPr lang="en-GB" sz="900" b="1" dirty="0"/>
              <a:t>Ghana:</a:t>
            </a:r>
            <a:r>
              <a:rPr lang="en-GB" sz="900" dirty="0"/>
              <a:t> Standard Chartered Bank Ghana PLC accepts no liability and will not be liable for any loss or damage arising directly or indirectly (including special, incidental or consequential loss or damage) from your use of these documents. Past performance is not indicative of future results and no representation or warranty is made regarding future performance. You should seek advice from a financial adviser on the suitability of an investment for you, taking into account these factors before making a commitment to invest in an investment. To unsubscribe from receiving further updates, please click </a:t>
            </a:r>
            <a:r>
              <a:rPr lang="en-GB" sz="900" u="sng" dirty="0">
                <a:hlinkClick r:id="rId4"/>
              </a:rPr>
              <a:t>here</a:t>
            </a:r>
            <a:r>
              <a:rPr lang="en-GB" sz="900" dirty="0"/>
              <a:t>. Please do not reply to this email. Call our Priority Banking on 0302610750 for any questions or service queries. You are advised not to send any confidential and/or important information to the Bank via e-mail, as the Bank makes no representations or warranties as to the security or accuracy of any information transmitted via e-mail. The Bank shall not be responsible for any loss or damage suffered by you arising from your decision to use e-mail to communicate with the Bank. </a:t>
            </a:r>
            <a:r>
              <a:rPr lang="en-GB" sz="900" b="1" dirty="0"/>
              <a:t>India:</a:t>
            </a:r>
            <a:r>
              <a:rPr lang="en-GB" sz="900" dirty="0"/>
              <a:t> This document is being distributed in India by Standard Chartered Bank in its capacity as a distributor of mutual funds and referrer of any other third-party financial products. Standard Chartered Bank does not offer any ‘Investment Advice’ as defined in the Securities and Exchange Board of India (Investment Advisers) Regulations, 2013 or otherwise. Services/products related securities business offered by Standard Charted Bank are not intended for any person, who is a resident of any jurisdiction, the laws of which imposes prohibition on soliciting the securities business in that jurisdiction without going through the registration requirements and/or prohibit the use of any information contained in this document. </a:t>
            </a:r>
            <a:r>
              <a:rPr lang="en-GB" sz="900" b="1" dirty="0"/>
              <a:t>Indonesia:</a:t>
            </a:r>
            <a:r>
              <a:rPr lang="en-GB" sz="900" dirty="0"/>
              <a:t> This document is being distributed in Indonesia by Standard Chartered Bank, Indonesia branch, which is a financial institution licensed, registered and supervised by </a:t>
            </a:r>
            <a:r>
              <a:rPr lang="en-GB" sz="900" dirty="0" err="1"/>
              <a:t>Otoritas</a:t>
            </a:r>
            <a:r>
              <a:rPr lang="en-GB" sz="900" dirty="0"/>
              <a:t> Jasa </a:t>
            </a:r>
            <a:r>
              <a:rPr lang="en-GB" sz="900" dirty="0" err="1"/>
              <a:t>Keuangan</a:t>
            </a:r>
            <a:r>
              <a:rPr lang="en-GB" sz="900" dirty="0"/>
              <a:t> (Financial Service Authority). </a:t>
            </a:r>
            <a:r>
              <a:rPr lang="en-GB" sz="900" b="1" dirty="0"/>
              <a:t>Jersey:</a:t>
            </a:r>
            <a:r>
              <a:rPr lang="en-GB" sz="900" dirty="0"/>
              <a:t> The Jersey Branch of Standard Chartered Bank is regulated by the Jersey Financial Services Commission. Copies of the latest audited accounts of Standard Chartered Bank are available from its principal place of business in Jersey: PO Box 80, 15 Castle Street, St Helier, Jersey JE4 8PT. Standard Chartered Bank is incorporated in England with limited liability by Royal Charter in 1853 Reference Number ZC 18. The Principal Office of the Company is situated in England at 1 </a:t>
            </a:r>
            <a:r>
              <a:rPr lang="en-GB" sz="900" dirty="0" err="1"/>
              <a:t>Basinghall</a:t>
            </a:r>
            <a:r>
              <a:rPr lang="en-GB" sz="900" dirty="0"/>
              <a:t> Avenue, London, EC2V 5DD. Standard Chartered Bank is authorised by the Prudential Regulation Authority and regulated by the Financial Conduct Authority and Prudential Regulation Authority. The Jersey Branch of Standard Chartered Bank is also an authorised financial services provider under license number 44946 issued by the Financial Sector Conduct Authority of the Republic of South Africa. Jersey is not part of the United Kingdom and all business transacted with Standard Chartered Bank, Jersey Branch and other SC Group Entity outside of the United Kingdom, are not subject to some or any of the investor protection and compensation schemes available under United Kingdom law. </a:t>
            </a:r>
            <a:r>
              <a:rPr lang="en-GB" sz="900" b="1" dirty="0"/>
              <a:t>Kenya:</a:t>
            </a:r>
            <a:r>
              <a:rPr lang="en-GB" sz="900" dirty="0"/>
              <a:t> This document is being distributed in Kenya by, and is attributable to Standard Chartered Bank Kenya Limited. Investment Products and Services are distributed by Standard Chartered Investment Services Limited, a wholly owned subsidiary of Standard Chartered Bank Kenya Limited (Standard Chartered Bank/the Bank) that is licensed by the Capital Markets Authority as a Fund Manager. Standard Chartered Bank Kenya Limited is regulated by the Central Bank of Kenya. </a:t>
            </a:r>
            <a:r>
              <a:rPr lang="en-GB" sz="900" b="1" dirty="0"/>
              <a:t>Malaysia:</a:t>
            </a:r>
            <a:r>
              <a:rPr lang="en-GB" sz="900" dirty="0"/>
              <a:t> This document is being distributed in Malaysia by Standard Chartered Bank Malaysia </a:t>
            </a:r>
            <a:r>
              <a:rPr lang="en-GB" sz="900" dirty="0" err="1"/>
              <a:t>Berhad</a:t>
            </a:r>
            <a:r>
              <a:rPr lang="en-GB" sz="900" dirty="0"/>
              <a:t>. Recipients in Malaysia should contact Standard Chartered Bank Malaysia </a:t>
            </a:r>
            <a:r>
              <a:rPr lang="en-GB" sz="900" dirty="0" err="1"/>
              <a:t>Berhad</a:t>
            </a:r>
            <a:r>
              <a:rPr lang="en-GB" sz="900" dirty="0"/>
              <a:t> in relation to any matters arising from, or in connection with, this document. </a:t>
            </a:r>
            <a:r>
              <a:rPr lang="en-GB" sz="900" b="1" dirty="0"/>
              <a:t>Nigeria:</a:t>
            </a:r>
            <a:r>
              <a:rPr lang="en-GB" sz="900" dirty="0"/>
              <a:t> This document is being distributed in Nigeria by Standard Chartered Bank Nigeria Limited (“the Bank”), a bank duly licensed and regulated by the Central Bank of Nigeria. The Bank accepts no liability for any loss or damage arising directly or indirectly (including special, incidental or consequential loss or damage) from your use of these documents. You should seek advice from a financial adviser on the suitability of an investment for you, taking into account these factors before making a commitment to invest in an investment. To unsubscribe from receiving further updates, please click the link at the bottom of this email or send an email to </a:t>
            </a:r>
            <a:r>
              <a:rPr lang="en-GB" sz="900" u="sng" dirty="0">
                <a:hlinkClick r:id="rId5"/>
              </a:rPr>
              <a:t>clientcare.ng@sc.com</a:t>
            </a:r>
            <a:r>
              <a:rPr lang="en-GB" sz="900" dirty="0"/>
              <a:t> requesting to be removed from our mailing list. Please do not reply to this email. Call our Priority Banking on 01-2772514 for any questions or service queries. The Bank shall not be responsible for any loss or damage arising from your decision to send confidential and/or important information to the Bank via e-mail, as the Bank makes no representations or warranties as to the security or accuracy of any information transmitted via e-mail.</a:t>
            </a:r>
            <a:endParaRPr lang="en-GB" altLang="zh-TW" sz="900" dirty="0">
              <a:ea typeface="PMingLiU" pitchFamily="18" charset="-120"/>
            </a:endParaRPr>
          </a:p>
        </p:txBody>
      </p:sp>
    </p:spTree>
    <p:custDataLst>
      <p:tags r:id="rId1"/>
    </p:custDataLst>
    <p:extLst>
      <p:ext uri="{BB962C8B-B14F-4D97-AF65-F5344CB8AC3E}">
        <p14:creationId xmlns:p14="http://schemas.microsoft.com/office/powerpoint/2010/main" val="695768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noChangeArrowheads="1"/>
          </p:cNvSpPr>
          <p:nvPr>
            <p:ph type="title"/>
          </p:nvPr>
        </p:nvSpPr>
        <p:spPr/>
        <p:txBody>
          <a:bodyPr/>
          <a:lstStyle/>
          <a:p>
            <a:r>
              <a:rPr lang="en-US" altLang="en-US" sz="2400" dirty="0"/>
              <a:t>Disclosures</a:t>
            </a:r>
          </a:p>
        </p:txBody>
      </p:sp>
      <p:sp>
        <p:nvSpPr>
          <p:cNvPr id="18435" name="Text Placeholder 1"/>
          <p:cNvSpPr>
            <a:spLocks noGrp="1" noChangeArrowheads="1"/>
          </p:cNvSpPr>
          <p:nvPr>
            <p:ph type="body" sz="half" idx="2"/>
          </p:nvPr>
        </p:nvSpPr>
        <p:spPr/>
        <p:txBody>
          <a:bodyPr/>
          <a:lstStyle/>
          <a:p>
            <a:r>
              <a:rPr lang="en-GB" sz="900" b="1" dirty="0"/>
              <a:t>Pakistan:</a:t>
            </a:r>
            <a:r>
              <a:rPr lang="en-GB" sz="900" dirty="0"/>
              <a:t> This document is being distributed in Pakistan by, and attributable to Standard Chartered Bank (Pakistan) Limited having its registered office at PO Box 5556, I.I </a:t>
            </a:r>
            <a:r>
              <a:rPr lang="en-GB" sz="900" dirty="0" err="1"/>
              <a:t>Chundrigar</a:t>
            </a:r>
            <a:r>
              <a:rPr lang="en-GB" sz="900" dirty="0"/>
              <a:t> Road Karachi, which is a banking company registered with State Bank of Pakistan under Banking Companies Ordinance 1962 and is also having licensed issued by Securities &amp; Exchange Commission of Pakistan for Security Advisors. Standard Chartered Bank (Pakistan) Limited acts as a distributor of mutual funds and referrer of other third-party financial products. </a:t>
            </a:r>
            <a:r>
              <a:rPr lang="en-GB" sz="900" b="1" dirty="0"/>
              <a:t>Singapore:</a:t>
            </a:r>
            <a:r>
              <a:rPr lang="en-GB" sz="900" dirty="0"/>
              <a:t> This document is being distributed in Singapore by, and is attributable to, Standard Chartered Bank (Singapore) Limited (Registration No. 201224747C/ GST Group Registration No. MR-8500053-0, “SCBSL”). Recipients in Singapore should contact SCBSL in relation to any matters arising from, or in connection with, this document. SCBSL is an indirect wholly owned subsidiary of Standard Chartered Bank and is licensed to conduct banking business in Singapore under the Singapore Banking Act, Chapter 19. Standard Chartered Private Bank is the private banking division of SCBSL. IN RELATION TO ANY SECURITY OR SECURITIES-BASED DERIVATIVES CONTRACT REFERRED TO IN THIS DOCUMENT, THIS DOCUMENT, TOGETHER WITH THE ISSUER DOCUMENTATION, SHALL BE DEEMED AN INFORMATION MEMORANDUM (AS DEFINED IN SECTION 275 OF THE SECURITIES AND FUTURES ACT, CHAPTER 289 (“SFA”)). THIS DOCUMENT IS INTENDED FOR DISTRIBUTION TO ACCREDITED INVESTORS, AS DEFINED IN SECTION 4A(1)(a) OF THE SFA, OR ON THE BASIS THAT THE SECURITY OR SECURITIES-BASED DERIVATIVES CONTRACT MAY ONLY BE ACQUIRED AT A CONSIDERATION OF NOT LESS THAN S$200,000 (OR ITS EQUIVALENT IN A FOREIGN CURRENCY) FOR EACH TRANSACTION. Further, in relation to any security or securities-based derivatives contract, neither this document nor the Issuer Documentation has been registered as a prospectus with the Monetary Authority of Singapore under the SFA. Accordingly, this document and any other document or material in connection with the offer or sale, or invitation for subscription or purchase, of the product may not be circulated or distributed, nor may the product be offered or sold, or be made the subject of an invitation for subscription or purchase, whether directly or indirectly, to persons other than a relevant person pursuant to section 275(1) of the SFA, or any person pursuant to section 275(1A) of the SFA, and in accordance with the conditions specified in section 275 of the SFA, or pursuant to, and in accordance with the conditions of, any other applicable provision of the SFA. In relation to any collective investment schemes referred to in this document, this document is for general information purposes only and is not an offering document or prospectus (as defined in the SFA). This document is not, nor is it intended to be (i) an offer or solicitation of an offer to buy or sell any capital markets product; or (ii) an advertisement of an offer or intended offer of any capital markets product. Deposit Insurance Scheme: Singapore dollar deposits of non-bank depositors are insured by the Singapore Deposit Insurance Corporation, for up to S$75,000 in aggregate per depositor per Scheme member by law. Foreign currency deposits, dual currency investments, structured deposits and other investment products are not insured. This advertisement has not been reviewed by the Monetary Authority of Singapore. </a:t>
            </a:r>
            <a:r>
              <a:rPr lang="en-GB" sz="900" b="1" dirty="0"/>
              <a:t>Taiwan:</a:t>
            </a:r>
            <a:r>
              <a:rPr lang="en-GB" sz="900" dirty="0"/>
              <a:t> Standard Chartered Bank (“SCB”) or Standard Chartered Bank (Taiwan) Limited (“SCB (Taiwan)”) may be involved in the financial instruments contained herein or other related financial instruments. The author of this document may have discussed the information contained herein with other employees or agents of SCB or SCB (Taiwan). The author and the above-mentioned employees of SCB or SCB (Taiwan) may have taken related actions in respect of the information involved (including communication with customers of SCB or SCB (Taiwan) as to the information contained herein). The opinions contained in this document may change, or differ from the opinions of employees of SCB or SCB (Taiwan). SCB and SCB (Taiwan) will not provide any notice of any changes to or differences between the above-mentioned opinions. This document may cover companies with which SCB or SCB (Taiwan) seeks to do business at times and issuers of financial instruments. Therefore, investors should understand that the information contained herein may serve as specific purposes as a result of conflict of interests of SCB or SCB (Taiwan). SCB, SCB (Taiwan), the employees (including those who have discussions with the author) or customers of SCB or SCB (Taiwan) may have an interest in the products, related financial instruments or related derivative financial products contained herein; invest in those products at various prices and on different market conditions; have different or conflicting interests in those products. The potential impacts include market makers’ related activities, such as dealing, investment, acting as agents, or performing financial or consulting services in relation to any of the products referred to in this document.</a:t>
            </a:r>
            <a:endParaRPr lang="en-GB" altLang="zh-TW" sz="900" dirty="0">
              <a:ea typeface="PMingLiU" pitchFamily="18" charset="-120"/>
            </a:endParaRPr>
          </a:p>
        </p:txBody>
      </p:sp>
    </p:spTree>
    <p:custDataLst>
      <p:tags r:id="rId1"/>
    </p:custDataLst>
    <p:extLst>
      <p:ext uri="{BB962C8B-B14F-4D97-AF65-F5344CB8AC3E}">
        <p14:creationId xmlns:p14="http://schemas.microsoft.com/office/powerpoint/2010/main" val="384133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noChangeArrowheads="1"/>
          </p:cNvSpPr>
          <p:nvPr>
            <p:ph type="title"/>
          </p:nvPr>
        </p:nvSpPr>
        <p:spPr/>
        <p:txBody>
          <a:bodyPr/>
          <a:lstStyle/>
          <a:p>
            <a:r>
              <a:rPr lang="en-US" altLang="en-US" sz="2400" dirty="0"/>
              <a:t>Disclosures</a:t>
            </a:r>
          </a:p>
        </p:txBody>
      </p:sp>
      <p:sp>
        <p:nvSpPr>
          <p:cNvPr id="18435" name="Text Placeholder 1"/>
          <p:cNvSpPr>
            <a:spLocks noGrp="1" noChangeArrowheads="1"/>
          </p:cNvSpPr>
          <p:nvPr>
            <p:ph type="body" sz="half" idx="2"/>
          </p:nvPr>
        </p:nvSpPr>
        <p:spPr/>
        <p:txBody>
          <a:bodyPr/>
          <a:lstStyle/>
          <a:p>
            <a:r>
              <a:rPr lang="en-GB" sz="900" b="1" dirty="0"/>
              <a:t>UAE:</a:t>
            </a:r>
            <a:r>
              <a:rPr lang="en-GB" sz="900" dirty="0"/>
              <a:t> DIFC - Standard Chartered Bank is incorporated in England with limited liability by Royal Charter 1853 Reference Number ZC18.The Principal Office of the Company is situated in England at 1 </a:t>
            </a:r>
            <a:r>
              <a:rPr lang="en-GB" sz="900" dirty="0" err="1"/>
              <a:t>Basinghall</a:t>
            </a:r>
            <a:r>
              <a:rPr lang="en-GB" sz="900" dirty="0"/>
              <a:t> Avenue, London, EC2V 5DD. Standard Chartered Bank is authorised by the Prudential Regulation Authority and regulated by the Financial Conduct Authority and Prudential Regulation Authority. Standard Chartered Bank, Dubai International Financial Centre having its offices at Dubai International Financial Centre, Building 1, Gate Precinct, P.O. Box 999, Dubai, UAE is a branch of Standard Chartered Bank and is regulated by the Dubai Financial Services Authority (“DFSA”). This document is intended for use only by Professional Clients and is not directed at Retail Clients as defined by the DFSA Rulebook. In the DIFC we are authorised to provide financial services only to clients who qualify as Professional Clients and Market Counterparties and not to Retail Clients. As a Professional Client you will not be given the higher retail client protection and compensation rights and if you use your right to be classified as a Retail Client we will be unable to provide financial services and products to you as we do not hold the required license to undertake such activities. For Islamic transactions, we are acting under the supervision of our Shariah Supervisory Committee. Relevant information on our Shariah Supervisory Committee is currently available on the Standard Chartered Bank website in the Islamic banking section at: https://www .sc. com/</a:t>
            </a:r>
            <a:r>
              <a:rPr lang="en-GB" sz="900" dirty="0" err="1"/>
              <a:t>en</a:t>
            </a:r>
            <a:r>
              <a:rPr lang="en-GB" sz="900" dirty="0"/>
              <a:t>/banking/ </a:t>
            </a:r>
            <a:r>
              <a:rPr lang="en-GB" sz="900" dirty="0" err="1"/>
              <a:t>islamic</a:t>
            </a:r>
            <a:r>
              <a:rPr lang="en-GB" sz="900" dirty="0"/>
              <a:t>-banking/</a:t>
            </a:r>
            <a:r>
              <a:rPr lang="en-GB" sz="900" dirty="0" err="1"/>
              <a:t>islamic</a:t>
            </a:r>
            <a:r>
              <a:rPr lang="en-GB" sz="900" dirty="0"/>
              <a:t>-banking-disclaimers/ </a:t>
            </a:r>
            <a:r>
              <a:rPr lang="en-GB" sz="900" b="1" dirty="0"/>
              <a:t>UAE:</a:t>
            </a:r>
            <a:r>
              <a:rPr lang="en-GB" sz="900" dirty="0"/>
              <a:t> For residents of the UAE – Standard Chartered Bank UAE does not provide financial analysis or consultation services in or into the UAE within the meaning of UAE Securities and Commodities Authority Decision No. 48/r of 2008 concerning financial consultation and financial analysis. </a:t>
            </a:r>
            <a:r>
              <a:rPr lang="en-GB" sz="900" b="1" dirty="0"/>
              <a:t>Uganda:</a:t>
            </a:r>
            <a:r>
              <a:rPr lang="en-GB" sz="900" dirty="0"/>
              <a:t> Our Investment products and services are distributed by Standard Chartered Bank Uganda Limited, which is licensed by the Capital Markets Authority as an investment adviser. </a:t>
            </a:r>
            <a:r>
              <a:rPr lang="en-GB" sz="900" b="1" dirty="0"/>
              <a:t>United Kingdom:</a:t>
            </a:r>
            <a:r>
              <a:rPr lang="en-GB" sz="900" dirty="0"/>
              <a:t> Standard Chartered Bank (trading as Standard Chartered Private Bank) is an authorised financial services provider (license number 45747) in terms of the South African Financial Advisory and Intermediary Services Act, 2002. </a:t>
            </a:r>
            <a:r>
              <a:rPr lang="en-GB" sz="900" b="1" dirty="0"/>
              <a:t>Vietnam:</a:t>
            </a:r>
            <a:r>
              <a:rPr lang="en-GB" sz="900" dirty="0"/>
              <a:t> This document is being distributed in Vietnam by, and is attributable to, Standard Chartered Bank (Vietnam) Limited which is mainly regulated by State Bank of Vietnam (SBV). Recipients in Vietnam should contact Standard Chartered Bank (Vietnam) Limited for any queries regarding any content of this document. </a:t>
            </a:r>
            <a:r>
              <a:rPr lang="en-GB" sz="900" b="1" dirty="0"/>
              <a:t>Zambia:</a:t>
            </a:r>
            <a:r>
              <a:rPr lang="en-GB" sz="900" dirty="0"/>
              <a:t> This document is distributed by Standard Chartered Bank Zambia Plc, a company incorporated in Zambia and registered as a commercial bank and licensed by the Bank of Zambia under the Banking and Financial Services Act Chapter 387 of the Laws of Zambia.</a:t>
            </a:r>
          </a:p>
        </p:txBody>
      </p:sp>
    </p:spTree>
    <p:custDataLst>
      <p:tags r:id="rId1"/>
    </p:custDataLst>
    <p:extLst>
      <p:ext uri="{BB962C8B-B14F-4D97-AF65-F5344CB8AC3E}">
        <p14:creationId xmlns:p14="http://schemas.microsoft.com/office/powerpoint/2010/main" val="368847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1C319-1207-4794-B445-2D84D49B629D}"/>
              </a:ext>
            </a:extLst>
          </p:cNvPr>
          <p:cNvSpPr>
            <a:spLocks noGrp="1"/>
          </p:cNvSpPr>
          <p:nvPr>
            <p:ph type="title"/>
          </p:nvPr>
        </p:nvSpPr>
        <p:spPr>
          <a:xfrm>
            <a:off x="456502" y="604441"/>
            <a:ext cx="9774936" cy="585462"/>
          </a:xfrm>
        </p:spPr>
        <p:txBody>
          <a:bodyPr>
            <a:noAutofit/>
          </a:bodyPr>
          <a:lstStyle/>
          <a:p>
            <a:r>
              <a:rPr lang="en-US" dirty="0"/>
              <a:t>Near-term US inflation estimates higher, but long-term expectations remain within decade-long range</a:t>
            </a:r>
          </a:p>
        </p:txBody>
      </p:sp>
      <p:sp>
        <p:nvSpPr>
          <p:cNvPr id="4" name="Text Placeholder 3">
            <a:extLst>
              <a:ext uri="{FF2B5EF4-FFF2-40B4-BE49-F238E27FC236}">
                <a16:creationId xmlns:a16="http://schemas.microsoft.com/office/drawing/2014/main" id="{9BB4B810-623B-4583-A5CE-84E84DE89FEF}"/>
              </a:ext>
            </a:extLst>
          </p:cNvPr>
          <p:cNvSpPr>
            <a:spLocks noGrp="1"/>
          </p:cNvSpPr>
          <p:nvPr>
            <p:ph type="body" sz="half" idx="10"/>
          </p:nvPr>
        </p:nvSpPr>
        <p:spPr>
          <a:xfrm>
            <a:off x="456502" y="1333330"/>
            <a:ext cx="9774936" cy="466895"/>
          </a:xfrm>
          <a:prstGeom prst="rect">
            <a:avLst/>
          </a:prstGeom>
        </p:spPr>
        <p:txBody>
          <a:bodyPr/>
          <a:lstStyle/>
          <a:p>
            <a:r>
              <a:rPr lang="en-US" dirty="0"/>
              <a:t>Supply and </a:t>
            </a:r>
            <a:r>
              <a:rPr lang="en-US" dirty="0" err="1"/>
              <a:t>labour</a:t>
            </a:r>
            <a:r>
              <a:rPr lang="en-US" dirty="0"/>
              <a:t> market constraints driving near-term inflation higher</a:t>
            </a:r>
          </a:p>
        </p:txBody>
      </p:sp>
      <p:sp>
        <p:nvSpPr>
          <p:cNvPr id="2" name="Text Placeholder 1">
            <a:extLst>
              <a:ext uri="{FF2B5EF4-FFF2-40B4-BE49-F238E27FC236}">
                <a16:creationId xmlns:a16="http://schemas.microsoft.com/office/drawing/2014/main" id="{1FC92917-2616-405D-81E0-AC8DFAAB0D2A}"/>
              </a:ext>
            </a:extLst>
          </p:cNvPr>
          <p:cNvSpPr>
            <a:spLocks noGrp="1"/>
          </p:cNvSpPr>
          <p:nvPr>
            <p:ph type="body" sz="half" idx="12"/>
          </p:nvPr>
        </p:nvSpPr>
        <p:spPr>
          <a:xfrm>
            <a:off x="456502" y="1770111"/>
            <a:ext cx="9774936" cy="590630"/>
          </a:xfrm>
          <a:prstGeom prst="rect">
            <a:avLst/>
          </a:prstGeom>
        </p:spPr>
        <p:txBody>
          <a:bodyPr/>
          <a:lstStyle/>
          <a:p>
            <a:r>
              <a:rPr lang="en-US" dirty="0"/>
              <a:t>Consensus inflation estimates for 2022; US market-based long-term inflation expectations</a:t>
            </a:r>
          </a:p>
          <a:p>
            <a:pPr lvl="0"/>
            <a:endParaRPr lang="en-US" b="0" dirty="0"/>
          </a:p>
        </p:txBody>
      </p:sp>
      <p:sp>
        <p:nvSpPr>
          <p:cNvPr id="8" name="Text Placeholder 3">
            <a:extLst>
              <a:ext uri="{FF2B5EF4-FFF2-40B4-BE49-F238E27FC236}">
                <a16:creationId xmlns:a16="http://schemas.microsoft.com/office/drawing/2014/main" id="{4E42427C-BADA-4972-A41D-65715CDFFE27}"/>
              </a:ext>
            </a:extLst>
          </p:cNvPr>
          <p:cNvSpPr>
            <a:spLocks noGrp="1"/>
          </p:cNvSpPr>
          <p:nvPr>
            <p:ph type="body" sz="half" idx="13"/>
          </p:nvPr>
        </p:nvSpPr>
        <p:spPr>
          <a:prstGeom prst="rect">
            <a:avLst/>
          </a:prstGeom>
        </p:spPr>
        <p:txBody>
          <a:bodyPr/>
          <a:lstStyle/>
          <a:p>
            <a:r>
              <a:rPr lang="en-US" dirty="0"/>
              <a:t>Source: Bloomberg, Standard Chartered</a:t>
            </a:r>
          </a:p>
        </p:txBody>
      </p:sp>
      <p:pic>
        <p:nvPicPr>
          <p:cNvPr id="3" name="Picture 2">
            <a:extLst>
              <a:ext uri="{FF2B5EF4-FFF2-40B4-BE49-F238E27FC236}">
                <a16:creationId xmlns:a16="http://schemas.microsoft.com/office/drawing/2014/main" id="{76EDE5E3-7397-45AE-A330-721B4DECFBE3}"/>
              </a:ext>
            </a:extLst>
          </p:cNvPr>
          <p:cNvPicPr>
            <a:picLocks noChangeAspect="1"/>
          </p:cNvPicPr>
          <p:nvPr/>
        </p:nvPicPr>
        <p:blipFill>
          <a:blip r:embed="rId2"/>
          <a:stretch>
            <a:fillRect/>
          </a:stretch>
        </p:blipFill>
        <p:spPr>
          <a:xfrm>
            <a:off x="456502" y="2849150"/>
            <a:ext cx="4727448" cy="2627261"/>
          </a:xfrm>
          <a:prstGeom prst="rect">
            <a:avLst/>
          </a:prstGeom>
        </p:spPr>
      </p:pic>
      <p:pic>
        <p:nvPicPr>
          <p:cNvPr id="9" name="Picture 8">
            <a:extLst>
              <a:ext uri="{FF2B5EF4-FFF2-40B4-BE49-F238E27FC236}">
                <a16:creationId xmlns:a16="http://schemas.microsoft.com/office/drawing/2014/main" id="{FB2EEAB4-8BF1-4BB5-AE2E-8F0628192ACB}"/>
              </a:ext>
            </a:extLst>
          </p:cNvPr>
          <p:cNvPicPr>
            <a:picLocks noChangeAspect="1"/>
          </p:cNvPicPr>
          <p:nvPr/>
        </p:nvPicPr>
        <p:blipFill>
          <a:blip r:embed="rId3"/>
          <a:stretch>
            <a:fillRect/>
          </a:stretch>
        </p:blipFill>
        <p:spPr>
          <a:xfrm>
            <a:off x="5542718" y="2996210"/>
            <a:ext cx="4270248" cy="2333139"/>
          </a:xfrm>
          <a:prstGeom prst="rect">
            <a:avLst/>
          </a:prstGeom>
        </p:spPr>
      </p:pic>
    </p:spTree>
    <p:extLst>
      <p:ext uri="{BB962C8B-B14F-4D97-AF65-F5344CB8AC3E}">
        <p14:creationId xmlns:p14="http://schemas.microsoft.com/office/powerpoint/2010/main" val="301953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81C319-1207-4794-B445-2D84D49B629D}"/>
              </a:ext>
            </a:extLst>
          </p:cNvPr>
          <p:cNvSpPr>
            <a:spLocks noGrp="1"/>
          </p:cNvSpPr>
          <p:nvPr>
            <p:ph type="title"/>
          </p:nvPr>
        </p:nvSpPr>
        <p:spPr>
          <a:xfrm>
            <a:off x="456502" y="604441"/>
            <a:ext cx="9774936" cy="585462"/>
          </a:xfrm>
        </p:spPr>
        <p:txBody>
          <a:bodyPr>
            <a:noAutofit/>
          </a:bodyPr>
          <a:lstStyle/>
          <a:p>
            <a:r>
              <a:rPr lang="en-US" dirty="0"/>
              <a:t>Fed, ECB rates likely to stay accommodative through 2022</a:t>
            </a:r>
          </a:p>
        </p:txBody>
      </p:sp>
      <p:sp>
        <p:nvSpPr>
          <p:cNvPr id="4" name="Text Placeholder 3">
            <a:extLst>
              <a:ext uri="{FF2B5EF4-FFF2-40B4-BE49-F238E27FC236}">
                <a16:creationId xmlns:a16="http://schemas.microsoft.com/office/drawing/2014/main" id="{9BB4B810-623B-4583-A5CE-84E84DE89FEF}"/>
              </a:ext>
            </a:extLst>
          </p:cNvPr>
          <p:cNvSpPr>
            <a:spLocks noGrp="1"/>
          </p:cNvSpPr>
          <p:nvPr>
            <p:ph type="body" sz="half" idx="10"/>
          </p:nvPr>
        </p:nvSpPr>
        <p:spPr>
          <a:xfrm>
            <a:off x="456502" y="1333330"/>
            <a:ext cx="9774936" cy="466895"/>
          </a:xfrm>
          <a:prstGeom prst="rect">
            <a:avLst/>
          </a:prstGeom>
        </p:spPr>
        <p:txBody>
          <a:bodyPr/>
          <a:lstStyle/>
          <a:p>
            <a:r>
              <a:rPr lang="en-US" dirty="0"/>
              <a:t>The US policy rate remains well below the inflation rate, even when markets expect two Fed rates hikes by end-2022</a:t>
            </a:r>
          </a:p>
        </p:txBody>
      </p:sp>
      <p:sp>
        <p:nvSpPr>
          <p:cNvPr id="2" name="Text Placeholder 1">
            <a:extLst>
              <a:ext uri="{FF2B5EF4-FFF2-40B4-BE49-F238E27FC236}">
                <a16:creationId xmlns:a16="http://schemas.microsoft.com/office/drawing/2014/main" id="{1FC92917-2616-405D-81E0-AC8DFAAB0D2A}"/>
              </a:ext>
            </a:extLst>
          </p:cNvPr>
          <p:cNvSpPr>
            <a:spLocks noGrp="1"/>
          </p:cNvSpPr>
          <p:nvPr>
            <p:ph type="body" sz="half" idx="12"/>
          </p:nvPr>
        </p:nvSpPr>
        <p:spPr>
          <a:xfrm>
            <a:off x="456502" y="2000105"/>
            <a:ext cx="9774936" cy="590630"/>
          </a:xfrm>
          <a:prstGeom prst="rect">
            <a:avLst/>
          </a:prstGeom>
        </p:spPr>
        <p:txBody>
          <a:bodyPr/>
          <a:lstStyle/>
          <a:p>
            <a:r>
              <a:rPr lang="en-US" dirty="0"/>
              <a:t>Market-implied overnight Fed (left) and ECB (right) policy rates and number of rate hikes priced in </a:t>
            </a:r>
          </a:p>
          <a:p>
            <a:pPr lvl="0"/>
            <a:endParaRPr lang="en-US" b="0" dirty="0"/>
          </a:p>
        </p:txBody>
      </p:sp>
      <p:sp>
        <p:nvSpPr>
          <p:cNvPr id="8" name="Text Placeholder 3">
            <a:extLst>
              <a:ext uri="{FF2B5EF4-FFF2-40B4-BE49-F238E27FC236}">
                <a16:creationId xmlns:a16="http://schemas.microsoft.com/office/drawing/2014/main" id="{4E42427C-BADA-4972-A41D-65715CDFFE27}"/>
              </a:ext>
            </a:extLst>
          </p:cNvPr>
          <p:cNvSpPr>
            <a:spLocks noGrp="1"/>
          </p:cNvSpPr>
          <p:nvPr>
            <p:ph type="body" sz="half" idx="13"/>
          </p:nvPr>
        </p:nvSpPr>
        <p:spPr>
          <a:prstGeom prst="rect">
            <a:avLst/>
          </a:prstGeom>
        </p:spPr>
        <p:txBody>
          <a:bodyPr/>
          <a:lstStyle/>
          <a:p>
            <a:r>
              <a:rPr lang="en-US" dirty="0"/>
              <a:t>Source: Bloomberg, Standard Chartered </a:t>
            </a:r>
          </a:p>
        </p:txBody>
      </p:sp>
      <p:pic>
        <p:nvPicPr>
          <p:cNvPr id="6" name="Picture 5">
            <a:extLst>
              <a:ext uri="{FF2B5EF4-FFF2-40B4-BE49-F238E27FC236}">
                <a16:creationId xmlns:a16="http://schemas.microsoft.com/office/drawing/2014/main" id="{65B9F639-B607-45D7-8432-6BAABBBFC482}"/>
              </a:ext>
            </a:extLst>
          </p:cNvPr>
          <p:cNvPicPr>
            <a:picLocks noChangeAspect="1"/>
          </p:cNvPicPr>
          <p:nvPr/>
        </p:nvPicPr>
        <p:blipFill>
          <a:blip r:embed="rId2"/>
          <a:stretch>
            <a:fillRect/>
          </a:stretch>
        </p:blipFill>
        <p:spPr>
          <a:xfrm>
            <a:off x="162719" y="2800754"/>
            <a:ext cx="5029200" cy="2910042"/>
          </a:xfrm>
          <a:prstGeom prst="rect">
            <a:avLst/>
          </a:prstGeom>
        </p:spPr>
      </p:pic>
      <p:pic>
        <p:nvPicPr>
          <p:cNvPr id="9" name="Picture 8">
            <a:extLst>
              <a:ext uri="{FF2B5EF4-FFF2-40B4-BE49-F238E27FC236}">
                <a16:creationId xmlns:a16="http://schemas.microsoft.com/office/drawing/2014/main" id="{A5DD0C24-9273-4658-8046-21D9B4D4DADF}"/>
              </a:ext>
            </a:extLst>
          </p:cNvPr>
          <p:cNvPicPr>
            <a:picLocks noChangeAspect="1"/>
          </p:cNvPicPr>
          <p:nvPr/>
        </p:nvPicPr>
        <p:blipFill>
          <a:blip r:embed="rId3"/>
          <a:stretch>
            <a:fillRect/>
          </a:stretch>
        </p:blipFill>
        <p:spPr>
          <a:xfrm>
            <a:off x="5317344" y="2790615"/>
            <a:ext cx="5029200" cy="2930321"/>
          </a:xfrm>
          <a:prstGeom prst="rect">
            <a:avLst/>
          </a:prstGeom>
        </p:spPr>
      </p:pic>
    </p:spTree>
    <p:extLst>
      <p:ext uri="{BB962C8B-B14F-4D97-AF65-F5344CB8AC3E}">
        <p14:creationId xmlns:p14="http://schemas.microsoft.com/office/powerpoint/2010/main" val="306237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Risk assets to continue to benefit from the economic and earnings recovery. </a:t>
            </a:r>
            <a:endParaRPr lang="en-US" dirty="0">
              <a:highlight>
                <a:srgbClr val="FFFF00"/>
              </a:highlight>
            </a:endParaRPr>
          </a:p>
        </p:txBody>
      </p:sp>
      <p:sp>
        <p:nvSpPr>
          <p:cNvPr id="7" name="Text Placeholder 6"/>
          <p:cNvSpPr>
            <a:spLocks noGrp="1"/>
          </p:cNvSpPr>
          <p:nvPr>
            <p:ph type="body" sz="half" idx="10"/>
          </p:nvPr>
        </p:nvSpPr>
        <p:spPr>
          <a:xfrm>
            <a:off x="457200" y="1343025"/>
            <a:ext cx="9774936" cy="466895"/>
          </a:xfrm>
        </p:spPr>
        <p:txBody>
          <a:bodyPr/>
          <a:lstStyle/>
          <a:p>
            <a:r>
              <a:rPr lang="en-US" dirty="0"/>
              <a:t>Growth has historically been more important for equity outperformance than inflation</a:t>
            </a:r>
          </a:p>
        </p:txBody>
      </p:sp>
      <p:sp>
        <p:nvSpPr>
          <p:cNvPr id="2" name="Text Placeholder 1"/>
          <p:cNvSpPr>
            <a:spLocks noGrp="1"/>
          </p:cNvSpPr>
          <p:nvPr>
            <p:ph type="body" sz="half" idx="12"/>
          </p:nvPr>
        </p:nvSpPr>
        <p:spPr>
          <a:xfrm>
            <a:off x="457200" y="1824537"/>
            <a:ext cx="9758363" cy="590630"/>
          </a:xfrm>
          <a:prstGeom prst="rect">
            <a:avLst/>
          </a:prstGeom>
        </p:spPr>
        <p:txBody>
          <a:bodyPr/>
          <a:lstStyle/>
          <a:p>
            <a:r>
              <a:rPr lang="en-GB" dirty="0"/>
              <a:t>Average 12m returns in different economic regimes</a:t>
            </a:r>
            <a:endParaRPr lang="en-US" dirty="0"/>
          </a:p>
        </p:txBody>
      </p:sp>
      <p:sp>
        <p:nvSpPr>
          <p:cNvPr id="4" name="Text Placeholder 3"/>
          <p:cNvSpPr>
            <a:spLocks noGrp="1"/>
          </p:cNvSpPr>
          <p:nvPr>
            <p:ph type="body" sz="half" idx="13"/>
          </p:nvPr>
        </p:nvSpPr>
        <p:spPr>
          <a:prstGeom prst="rect">
            <a:avLst/>
          </a:prstGeom>
        </p:spPr>
        <p:txBody>
          <a:bodyPr/>
          <a:lstStyle/>
          <a:p>
            <a:r>
              <a:rPr lang="en-US" dirty="0"/>
              <a:t>Source: Bloomberg, Standard Chartered. Economic scenarios identified by BCA research across business cycles. Jun ‘21</a:t>
            </a:r>
          </a:p>
        </p:txBody>
      </p:sp>
      <p:graphicFrame>
        <p:nvGraphicFramePr>
          <p:cNvPr id="8" name="Chart 7">
            <a:extLst>
              <a:ext uri="{FF2B5EF4-FFF2-40B4-BE49-F238E27FC236}">
                <a16:creationId xmlns:a16="http://schemas.microsoft.com/office/drawing/2014/main" id="{425AA9A9-CBDB-44AD-A381-03428D1C0535}"/>
              </a:ext>
            </a:extLst>
          </p:cNvPr>
          <p:cNvGraphicFramePr>
            <a:graphicFrameLocks/>
          </p:cNvGraphicFramePr>
          <p:nvPr/>
        </p:nvGraphicFramePr>
        <p:xfrm>
          <a:off x="1153319" y="2409825"/>
          <a:ext cx="8610600" cy="41259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EBA98BB-1D5C-4FF2-A9EC-31B349AF70FD}"/>
              </a:ext>
            </a:extLst>
          </p:cNvPr>
          <p:cNvSpPr/>
          <p:nvPr/>
        </p:nvSpPr>
        <p:spPr>
          <a:xfrm>
            <a:off x="2296319" y="2562225"/>
            <a:ext cx="3657600" cy="3600000"/>
          </a:xfrm>
          <a:prstGeom prst="rect">
            <a:avLst/>
          </a:prstGeom>
          <a:no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2500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48318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70D68B-2D4A-4FB7-B323-239AF1D83532}"/>
              </a:ext>
            </a:extLst>
          </p:cNvPr>
          <p:cNvSpPr>
            <a:spLocks noGrp="1"/>
          </p:cNvSpPr>
          <p:nvPr>
            <p:ph type="title"/>
          </p:nvPr>
        </p:nvSpPr>
        <p:spPr/>
        <p:txBody>
          <a:bodyPr/>
          <a:lstStyle/>
          <a:p>
            <a:r>
              <a:rPr lang="en-US" dirty="0"/>
              <a:t>Global equities: Preferred on a 12-month time horizon, with earnings growth expected to remain the primary driver of returns</a:t>
            </a:r>
            <a:endParaRPr lang="en-GB" dirty="0">
              <a:highlight>
                <a:srgbClr val="FFFF00"/>
              </a:highlight>
            </a:endParaRPr>
          </a:p>
        </p:txBody>
      </p:sp>
      <p:sp>
        <p:nvSpPr>
          <p:cNvPr id="8" name="Text Placeholder 7">
            <a:extLst>
              <a:ext uri="{FF2B5EF4-FFF2-40B4-BE49-F238E27FC236}">
                <a16:creationId xmlns:a16="http://schemas.microsoft.com/office/drawing/2014/main" id="{E4B3FD11-6C03-4C27-87B7-471C793157CE}"/>
              </a:ext>
            </a:extLst>
          </p:cNvPr>
          <p:cNvSpPr>
            <a:spLocks noGrp="1"/>
          </p:cNvSpPr>
          <p:nvPr>
            <p:ph type="body" sz="half" idx="10"/>
          </p:nvPr>
        </p:nvSpPr>
        <p:spPr/>
        <p:txBody>
          <a:bodyPr/>
          <a:lstStyle/>
          <a:p>
            <a:r>
              <a:rPr lang="en-US" dirty="0"/>
              <a:t>Earnings growth likely to be the primary driver of equity returns in 2021</a:t>
            </a:r>
            <a:endParaRPr lang="en-GB" dirty="0"/>
          </a:p>
        </p:txBody>
      </p:sp>
      <p:sp>
        <p:nvSpPr>
          <p:cNvPr id="9" name="Text Placeholder 8">
            <a:extLst>
              <a:ext uri="{FF2B5EF4-FFF2-40B4-BE49-F238E27FC236}">
                <a16:creationId xmlns:a16="http://schemas.microsoft.com/office/drawing/2014/main" id="{1E16DC44-833C-48D8-AE67-76A52023A309}"/>
              </a:ext>
            </a:extLst>
          </p:cNvPr>
          <p:cNvSpPr>
            <a:spLocks noGrp="1"/>
          </p:cNvSpPr>
          <p:nvPr>
            <p:ph type="body" sz="half" idx="12"/>
          </p:nvPr>
        </p:nvSpPr>
        <p:spPr/>
        <p:txBody>
          <a:bodyPr/>
          <a:lstStyle/>
          <a:p>
            <a:r>
              <a:rPr lang="en-US" dirty="0"/>
              <a:t>Composition of returns in global equities </a:t>
            </a:r>
            <a:endParaRPr lang="en-GB" dirty="0"/>
          </a:p>
        </p:txBody>
      </p:sp>
      <p:sp>
        <p:nvSpPr>
          <p:cNvPr id="10" name="Text Placeholder 9">
            <a:extLst>
              <a:ext uri="{FF2B5EF4-FFF2-40B4-BE49-F238E27FC236}">
                <a16:creationId xmlns:a16="http://schemas.microsoft.com/office/drawing/2014/main" id="{46B99AFB-0831-4DEE-A1D4-DEB233E1E429}"/>
              </a:ext>
            </a:extLst>
          </p:cNvPr>
          <p:cNvSpPr>
            <a:spLocks noGrp="1"/>
          </p:cNvSpPr>
          <p:nvPr>
            <p:ph type="body" sz="half" idx="13"/>
          </p:nvPr>
        </p:nvSpPr>
        <p:spPr/>
        <p:txBody>
          <a:bodyPr/>
          <a:lstStyle/>
          <a:p>
            <a:r>
              <a:rPr lang="en-US" dirty="0"/>
              <a:t>Source: MSCI, FactSet, Standard Chartered.</a:t>
            </a:r>
            <a:r>
              <a:rPr lang="en-GB" dirty="0"/>
              <a:t>; *2021 returns are year-to-date </a:t>
            </a:r>
          </a:p>
        </p:txBody>
      </p:sp>
      <p:pic>
        <p:nvPicPr>
          <p:cNvPr id="2" name="Picture 1">
            <a:extLst>
              <a:ext uri="{FF2B5EF4-FFF2-40B4-BE49-F238E27FC236}">
                <a16:creationId xmlns:a16="http://schemas.microsoft.com/office/drawing/2014/main" id="{20D46CAE-642E-4CB3-9F43-1A47E0647DDC}"/>
              </a:ext>
            </a:extLst>
          </p:cNvPr>
          <p:cNvPicPr>
            <a:picLocks noChangeAspect="1"/>
          </p:cNvPicPr>
          <p:nvPr/>
        </p:nvPicPr>
        <p:blipFill>
          <a:blip r:embed="rId2"/>
          <a:stretch>
            <a:fillRect/>
          </a:stretch>
        </p:blipFill>
        <p:spPr>
          <a:xfrm>
            <a:off x="552569" y="2181225"/>
            <a:ext cx="7575660" cy="4354512"/>
          </a:xfrm>
          <a:prstGeom prst="rect">
            <a:avLst/>
          </a:prstGeom>
        </p:spPr>
      </p:pic>
    </p:spTree>
    <p:extLst>
      <p:ext uri="{BB962C8B-B14F-4D97-AF65-F5344CB8AC3E}">
        <p14:creationId xmlns:p14="http://schemas.microsoft.com/office/powerpoint/2010/main" val="421075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 area equities: Earnings revisions off their peak but remain at multi-year highs, supporting outperformance</a:t>
            </a:r>
            <a:endParaRPr lang="en-US" dirty="0">
              <a:highlight>
                <a:srgbClr val="FFFF00"/>
              </a:highlight>
            </a:endParaRPr>
          </a:p>
        </p:txBody>
      </p:sp>
      <p:sp>
        <p:nvSpPr>
          <p:cNvPr id="23" name="Text Placeholder 22"/>
          <p:cNvSpPr>
            <a:spLocks noGrp="1"/>
          </p:cNvSpPr>
          <p:nvPr>
            <p:ph type="body" sz="half" idx="10"/>
          </p:nvPr>
        </p:nvSpPr>
        <p:spPr>
          <a:prstGeom prst="rect">
            <a:avLst/>
          </a:prstGeom>
        </p:spPr>
        <p:txBody>
          <a:bodyPr/>
          <a:lstStyle/>
          <a:p>
            <a:r>
              <a:rPr lang="en-US" dirty="0"/>
              <a:t>Further fiscal stimulus in Germany could drive further earnings revisions</a:t>
            </a:r>
          </a:p>
        </p:txBody>
      </p:sp>
      <p:sp>
        <p:nvSpPr>
          <p:cNvPr id="3" name="Text Placeholder 2"/>
          <p:cNvSpPr>
            <a:spLocks noGrp="1"/>
          </p:cNvSpPr>
          <p:nvPr>
            <p:ph type="body" sz="half" idx="12"/>
          </p:nvPr>
        </p:nvSpPr>
        <p:spPr>
          <a:xfrm>
            <a:off x="457200" y="1712708"/>
            <a:ext cx="9774936" cy="590630"/>
          </a:xfrm>
          <a:prstGeom prst="rect">
            <a:avLst/>
          </a:prstGeom>
        </p:spPr>
        <p:txBody>
          <a:bodyPr/>
          <a:lstStyle/>
          <a:p>
            <a:r>
              <a:rPr lang="en-GB" dirty="0"/>
              <a:t>Earnings revision index* for Euro area, US and global equities</a:t>
            </a:r>
            <a:endParaRPr lang="en-US" dirty="0"/>
          </a:p>
        </p:txBody>
      </p:sp>
      <p:sp>
        <p:nvSpPr>
          <p:cNvPr id="4" name="Text Placeholder 3"/>
          <p:cNvSpPr>
            <a:spLocks noGrp="1"/>
          </p:cNvSpPr>
          <p:nvPr>
            <p:ph type="body" sz="half" idx="13"/>
          </p:nvPr>
        </p:nvSpPr>
        <p:spPr>
          <a:prstGeom prst="rect">
            <a:avLst/>
          </a:prstGeom>
        </p:spPr>
        <p:txBody>
          <a:bodyPr/>
          <a:lstStyle/>
          <a:p>
            <a:r>
              <a:rPr lang="en-GB" dirty="0"/>
              <a:t>Source: FactSet, Standard Chartered. * Earnings revision index = 3 months moving average of (number of upgrades / number of downgrades – 1)</a:t>
            </a:r>
            <a:endParaRPr lang="en-US" dirty="0"/>
          </a:p>
        </p:txBody>
      </p:sp>
      <p:pic>
        <p:nvPicPr>
          <p:cNvPr id="8" name="Picture 7">
            <a:extLst>
              <a:ext uri="{FF2B5EF4-FFF2-40B4-BE49-F238E27FC236}">
                <a16:creationId xmlns:a16="http://schemas.microsoft.com/office/drawing/2014/main" id="{85711832-6028-4A78-B8DF-9DE09B58B480}"/>
              </a:ext>
            </a:extLst>
          </p:cNvPr>
          <p:cNvPicPr>
            <a:picLocks noChangeAspect="1"/>
          </p:cNvPicPr>
          <p:nvPr/>
        </p:nvPicPr>
        <p:blipFill>
          <a:blip r:embed="rId3"/>
          <a:stretch>
            <a:fillRect/>
          </a:stretch>
        </p:blipFill>
        <p:spPr>
          <a:xfrm>
            <a:off x="612710" y="2181225"/>
            <a:ext cx="7480574" cy="4354512"/>
          </a:xfrm>
          <a:prstGeom prst="rect">
            <a:avLst/>
          </a:prstGeom>
        </p:spPr>
      </p:pic>
    </p:spTree>
    <p:custDataLst>
      <p:tags r:id="rId1"/>
    </p:custDataLst>
    <p:extLst>
      <p:ext uri="{BB962C8B-B14F-4D97-AF65-F5344CB8AC3E}">
        <p14:creationId xmlns:p14="http://schemas.microsoft.com/office/powerpoint/2010/main" val="302475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equities: Boosted by strong Q3 earnings season</a:t>
            </a:r>
            <a:endParaRPr lang="en-US" dirty="0">
              <a:highlight>
                <a:srgbClr val="FFFF00"/>
              </a:highlight>
            </a:endParaRPr>
          </a:p>
        </p:txBody>
      </p:sp>
      <p:sp>
        <p:nvSpPr>
          <p:cNvPr id="23" name="Text Placeholder 22"/>
          <p:cNvSpPr>
            <a:spLocks noGrp="1"/>
          </p:cNvSpPr>
          <p:nvPr>
            <p:ph type="body" sz="half" idx="10"/>
          </p:nvPr>
        </p:nvSpPr>
        <p:spPr>
          <a:prstGeom prst="rect">
            <a:avLst/>
          </a:prstGeom>
        </p:spPr>
        <p:txBody>
          <a:bodyPr/>
          <a:lstStyle/>
          <a:p>
            <a:r>
              <a:rPr lang="en-US" dirty="0"/>
              <a:t>Agreement on infrastructure stimulus plan could unlock further upward revisions</a:t>
            </a:r>
          </a:p>
        </p:txBody>
      </p:sp>
      <p:sp>
        <p:nvSpPr>
          <p:cNvPr id="3" name="Text Placeholder 2"/>
          <p:cNvSpPr>
            <a:spLocks noGrp="1"/>
          </p:cNvSpPr>
          <p:nvPr>
            <p:ph type="body" sz="half" idx="12"/>
          </p:nvPr>
        </p:nvSpPr>
        <p:spPr>
          <a:xfrm>
            <a:off x="457200" y="1895395"/>
            <a:ext cx="9774936" cy="590630"/>
          </a:xfrm>
          <a:prstGeom prst="rect">
            <a:avLst/>
          </a:prstGeom>
        </p:spPr>
        <p:txBody>
          <a:bodyPr/>
          <a:lstStyle/>
          <a:p>
            <a:r>
              <a:rPr lang="en-GB" dirty="0"/>
              <a:t>Consensus Q3 2021 EPS growth forecasts for MSCI US and MSCI Euro area</a:t>
            </a:r>
            <a:endParaRPr lang="en-US" dirty="0"/>
          </a:p>
        </p:txBody>
      </p:sp>
      <p:sp>
        <p:nvSpPr>
          <p:cNvPr id="4" name="Text Placeholder 3"/>
          <p:cNvSpPr>
            <a:spLocks noGrp="1"/>
          </p:cNvSpPr>
          <p:nvPr>
            <p:ph type="body" sz="half" idx="13"/>
          </p:nvPr>
        </p:nvSpPr>
        <p:spPr>
          <a:xfrm>
            <a:off x="459435" y="6691852"/>
            <a:ext cx="8778240" cy="289973"/>
          </a:xfrm>
          <a:prstGeom prst="rect">
            <a:avLst/>
          </a:prstGeom>
        </p:spPr>
        <p:txBody>
          <a:bodyPr/>
          <a:lstStyle/>
          <a:p>
            <a:r>
              <a:rPr lang="en-US" dirty="0"/>
              <a:t>Source: MSCI, FactSet, Standard Chartered</a:t>
            </a:r>
          </a:p>
        </p:txBody>
      </p:sp>
      <p:pic>
        <p:nvPicPr>
          <p:cNvPr id="5" name="Picture 4">
            <a:extLst>
              <a:ext uri="{FF2B5EF4-FFF2-40B4-BE49-F238E27FC236}">
                <a16:creationId xmlns:a16="http://schemas.microsoft.com/office/drawing/2014/main" id="{5009D376-B864-42E1-B8C9-95A7575E9DA4}"/>
              </a:ext>
            </a:extLst>
          </p:cNvPr>
          <p:cNvPicPr>
            <a:picLocks noChangeAspect="1"/>
          </p:cNvPicPr>
          <p:nvPr/>
        </p:nvPicPr>
        <p:blipFill>
          <a:blip r:embed="rId3"/>
          <a:stretch>
            <a:fillRect/>
          </a:stretch>
        </p:blipFill>
        <p:spPr>
          <a:xfrm>
            <a:off x="696119" y="2384343"/>
            <a:ext cx="8232498" cy="4307509"/>
          </a:xfrm>
          <a:prstGeom prst="rect">
            <a:avLst/>
          </a:prstGeom>
        </p:spPr>
      </p:pic>
    </p:spTree>
    <p:custDataLst>
      <p:tags r:id="rId1"/>
    </p:custDataLst>
    <p:extLst>
      <p:ext uri="{BB962C8B-B14F-4D97-AF65-F5344CB8AC3E}">
        <p14:creationId xmlns:p14="http://schemas.microsoft.com/office/powerpoint/2010/main" val="3826065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C764-02DC-46C7-A4EE-858AAB528A8F}"/>
              </a:ext>
            </a:extLst>
          </p:cNvPr>
          <p:cNvSpPr>
            <a:spLocks noGrp="1"/>
          </p:cNvSpPr>
          <p:nvPr>
            <p:ph type="title"/>
          </p:nvPr>
        </p:nvSpPr>
        <p:spPr/>
        <p:txBody>
          <a:bodyPr/>
          <a:lstStyle/>
          <a:p>
            <a:r>
              <a:rPr lang="en-US" dirty="0"/>
              <a:t>Our sector preferences</a:t>
            </a:r>
            <a:endParaRPr lang="en-GB" dirty="0"/>
          </a:p>
        </p:txBody>
      </p:sp>
      <p:sp>
        <p:nvSpPr>
          <p:cNvPr id="5" name="Text Placeholder 4">
            <a:extLst>
              <a:ext uri="{FF2B5EF4-FFF2-40B4-BE49-F238E27FC236}">
                <a16:creationId xmlns:a16="http://schemas.microsoft.com/office/drawing/2014/main" id="{E5449AD6-8C25-4C90-8F2E-2818FEA5585E}"/>
              </a:ext>
            </a:extLst>
          </p:cNvPr>
          <p:cNvSpPr>
            <a:spLocks noGrp="1"/>
          </p:cNvSpPr>
          <p:nvPr>
            <p:ph type="body" sz="half" idx="13"/>
          </p:nvPr>
        </p:nvSpPr>
        <p:spPr/>
        <p:txBody>
          <a:bodyPr/>
          <a:lstStyle/>
          <a:p>
            <a:endParaRPr lang="en-GB"/>
          </a:p>
        </p:txBody>
      </p:sp>
      <p:pic>
        <p:nvPicPr>
          <p:cNvPr id="6" name="Picture 5">
            <a:extLst>
              <a:ext uri="{FF2B5EF4-FFF2-40B4-BE49-F238E27FC236}">
                <a16:creationId xmlns:a16="http://schemas.microsoft.com/office/drawing/2014/main" id="{5AE5775E-360B-49E5-9245-C0AD1F30FF24}"/>
              </a:ext>
            </a:extLst>
          </p:cNvPr>
          <p:cNvPicPr>
            <a:picLocks noChangeAspect="1"/>
          </p:cNvPicPr>
          <p:nvPr/>
        </p:nvPicPr>
        <p:blipFill>
          <a:blip r:embed="rId2"/>
          <a:stretch>
            <a:fillRect/>
          </a:stretch>
        </p:blipFill>
        <p:spPr>
          <a:xfrm>
            <a:off x="696119" y="1266825"/>
            <a:ext cx="9070418" cy="5257800"/>
          </a:xfrm>
          <a:prstGeom prst="rect">
            <a:avLst/>
          </a:prstGeom>
        </p:spPr>
      </p:pic>
    </p:spTree>
    <p:extLst>
      <p:ext uri="{BB962C8B-B14F-4D97-AF65-F5344CB8AC3E}">
        <p14:creationId xmlns:p14="http://schemas.microsoft.com/office/powerpoint/2010/main" val="3309204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_SAVED_OFF_VER" val="12.0"/>
</p:tagLst>
</file>

<file path=ppt/tags/tag10.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1.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2.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3.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4.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5.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6.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7.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8.xml><?xml version="1.0" encoding="utf-8"?>
<p:tagLst xmlns:a="http://schemas.openxmlformats.org/drawingml/2006/main" xmlns:r="http://schemas.openxmlformats.org/officeDocument/2006/relationships" xmlns:p="http://schemas.openxmlformats.org/presentationml/2006/main">
  <p:tag name="SLIDE_LAYOUT_CONST" val="32"/>
</p:tagLst>
</file>

<file path=ppt/tags/tag19.xml><?xml version="1.0" encoding="utf-8"?>
<p:tagLst xmlns:a="http://schemas.openxmlformats.org/drawingml/2006/main" xmlns:r="http://schemas.openxmlformats.org/officeDocument/2006/relationships" xmlns:p="http://schemas.openxmlformats.org/presentationml/2006/main">
  <p:tag name="SLIDE_LAYOUT_CONST" val="3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a:themeElements>
    <a:clrScheme name="NEW BRAND SOUZA COLOR PALATTE">
      <a:dk1>
        <a:srgbClr val="000000"/>
      </a:dk1>
      <a:lt1>
        <a:srgbClr val="FFFFFF"/>
      </a:lt1>
      <a:dk2>
        <a:srgbClr val="6D6E71"/>
      </a:dk2>
      <a:lt2>
        <a:srgbClr val="525355"/>
      </a:lt2>
      <a:accent1>
        <a:srgbClr val="0083B3"/>
      </a:accent1>
      <a:accent2>
        <a:srgbClr val="193043"/>
      </a:accent2>
      <a:accent3>
        <a:srgbClr val="B1B3B6"/>
      </a:accent3>
      <a:accent4>
        <a:srgbClr val="0B56A8"/>
      </a:accent4>
      <a:accent5>
        <a:srgbClr val="23445E"/>
      </a:accent5>
      <a:accent6>
        <a:srgbClr val="81B9F4"/>
      </a:accent6>
      <a:hlink>
        <a:srgbClr val="0000FF"/>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2.xml><?xml version="1.0" encoding="utf-8"?>
<a:theme xmlns:a="http://schemas.openxmlformats.org/drawingml/2006/main" name="2_Blank">
  <a:themeElements>
    <a:clrScheme name="Souza chart colors new">
      <a:dk1>
        <a:srgbClr val="000000"/>
      </a:dk1>
      <a:lt1>
        <a:srgbClr val="FFFFFF"/>
      </a:lt1>
      <a:dk2>
        <a:srgbClr val="6D6E71"/>
      </a:dk2>
      <a:lt2>
        <a:srgbClr val="525355"/>
      </a:lt2>
      <a:accent1>
        <a:srgbClr val="0083B3"/>
      </a:accent1>
      <a:accent2>
        <a:srgbClr val="193043"/>
      </a:accent2>
      <a:accent3>
        <a:srgbClr val="B1B3B6"/>
      </a:accent3>
      <a:accent4>
        <a:srgbClr val="6D6E71"/>
      </a:accent4>
      <a:accent5>
        <a:srgbClr val="81B9F4"/>
      </a:accent5>
      <a:accent6>
        <a:srgbClr val="23445E"/>
      </a:accent6>
      <a:hlink>
        <a:srgbClr val="6D6E71"/>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3.xml><?xml version="1.0" encoding="utf-8"?>
<a:theme xmlns:a="http://schemas.openxmlformats.org/drawingml/2006/main" name="3_Blank">
  <a:themeElements>
    <a:clrScheme name="Updated as per Fundselect file">
      <a:dk1>
        <a:srgbClr val="000000"/>
      </a:dk1>
      <a:lt1>
        <a:srgbClr val="FFFFFF"/>
      </a:lt1>
      <a:dk2>
        <a:srgbClr val="6D6E71"/>
      </a:dk2>
      <a:lt2>
        <a:srgbClr val="525355"/>
      </a:lt2>
      <a:accent1>
        <a:srgbClr val="0083B3"/>
      </a:accent1>
      <a:accent2>
        <a:srgbClr val="193043"/>
      </a:accent2>
      <a:accent3>
        <a:srgbClr val="B1B3B6"/>
      </a:accent3>
      <a:accent4>
        <a:srgbClr val="6D6E71"/>
      </a:accent4>
      <a:accent5>
        <a:srgbClr val="81B9F4"/>
      </a:accent5>
      <a:accent6>
        <a:srgbClr val="23445E"/>
      </a:accent6>
      <a:hlink>
        <a:srgbClr val="6D6E71"/>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nSpc>
            <a:spcPct val="110000"/>
          </a:lnSpc>
          <a:spcAft>
            <a:spcPts val="300"/>
          </a:spcAft>
          <a:defRPr sz="1600" b="1" dirty="0">
            <a:solidFill>
              <a:schemeClr val="accent2"/>
            </a:solidFill>
          </a:defRPr>
        </a:defPPr>
      </a:lstStyle>
    </a:txDef>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4.xml><?xml version="1.0" encoding="utf-8"?>
<a:theme xmlns:a="http://schemas.openxmlformats.org/drawingml/2006/main" name="5_Blank">
  <a:themeElements>
    <a:clrScheme name="Updated as per Fundselect file">
      <a:dk1>
        <a:srgbClr val="000000"/>
      </a:dk1>
      <a:lt1>
        <a:srgbClr val="FFFFFF"/>
      </a:lt1>
      <a:dk2>
        <a:srgbClr val="6D6E71"/>
      </a:dk2>
      <a:lt2>
        <a:srgbClr val="525355"/>
      </a:lt2>
      <a:accent1>
        <a:srgbClr val="0083B3"/>
      </a:accent1>
      <a:accent2>
        <a:srgbClr val="193043"/>
      </a:accent2>
      <a:accent3>
        <a:srgbClr val="B1B3B6"/>
      </a:accent3>
      <a:accent4>
        <a:srgbClr val="6D6E71"/>
      </a:accent4>
      <a:accent5>
        <a:srgbClr val="81B9F4"/>
      </a:accent5>
      <a:accent6>
        <a:srgbClr val="23445E"/>
      </a:accent6>
      <a:hlink>
        <a:srgbClr val="6D6E71"/>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nSpc>
            <a:spcPct val="110000"/>
          </a:lnSpc>
          <a:spcAft>
            <a:spcPts val="300"/>
          </a:spcAft>
          <a:defRPr sz="1600" b="1" dirty="0">
            <a:solidFill>
              <a:schemeClr val="accent2"/>
            </a:solidFill>
          </a:defRPr>
        </a:defPPr>
      </a:lstStyle>
    </a:txDef>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5.xml><?xml version="1.0" encoding="utf-8"?>
<a:theme xmlns:a="http://schemas.openxmlformats.org/drawingml/2006/main" name="4_Blank">
  <a:themeElements>
    <a:clrScheme name="NEW BRAND SOUZA COLOR PALATTE">
      <a:dk1>
        <a:srgbClr val="000000"/>
      </a:dk1>
      <a:lt1>
        <a:srgbClr val="FFFFFF"/>
      </a:lt1>
      <a:dk2>
        <a:srgbClr val="6D6E71"/>
      </a:dk2>
      <a:lt2>
        <a:srgbClr val="525355"/>
      </a:lt2>
      <a:accent1>
        <a:srgbClr val="0083B3"/>
      </a:accent1>
      <a:accent2>
        <a:srgbClr val="193043"/>
      </a:accent2>
      <a:accent3>
        <a:srgbClr val="B1B3B6"/>
      </a:accent3>
      <a:accent4>
        <a:srgbClr val="0B56A8"/>
      </a:accent4>
      <a:accent5>
        <a:srgbClr val="23445E"/>
      </a:accent5>
      <a:accent6>
        <a:srgbClr val="81B9F4"/>
      </a:accent6>
      <a:hlink>
        <a:srgbClr val="0000FF"/>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6.xml><?xml version="1.0" encoding="utf-8"?>
<a:theme xmlns:a="http://schemas.openxmlformats.org/drawingml/2006/main" name="6_Blank">
  <a:themeElements>
    <a:clrScheme name="GMO new colors">
      <a:dk1>
        <a:srgbClr val="000000"/>
      </a:dk1>
      <a:lt1>
        <a:srgbClr val="FFFFFF"/>
      </a:lt1>
      <a:dk2>
        <a:srgbClr val="6D6E71"/>
      </a:dk2>
      <a:lt2>
        <a:srgbClr val="525355"/>
      </a:lt2>
      <a:accent1>
        <a:srgbClr val="0083B3"/>
      </a:accent1>
      <a:accent2>
        <a:srgbClr val="193043"/>
      </a:accent2>
      <a:accent3>
        <a:srgbClr val="B1B3B6"/>
      </a:accent3>
      <a:accent4>
        <a:srgbClr val="6D6E71"/>
      </a:accent4>
      <a:accent5>
        <a:srgbClr val="81B9F4"/>
      </a:accent5>
      <a:accent6>
        <a:srgbClr val="23445E"/>
      </a:accent6>
      <a:hlink>
        <a:srgbClr val="6D6E71"/>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7.xml><?xml version="1.0" encoding="utf-8"?>
<a:theme xmlns:a="http://schemas.openxmlformats.org/drawingml/2006/main" name="7_Blank">
  <a:themeElements>
    <a:clrScheme name="Souza chart colors new">
      <a:dk1>
        <a:srgbClr val="000000"/>
      </a:dk1>
      <a:lt1>
        <a:srgbClr val="FFFFFF"/>
      </a:lt1>
      <a:dk2>
        <a:srgbClr val="6D6E71"/>
      </a:dk2>
      <a:lt2>
        <a:srgbClr val="525355"/>
      </a:lt2>
      <a:accent1>
        <a:srgbClr val="0083B3"/>
      </a:accent1>
      <a:accent2>
        <a:srgbClr val="193043"/>
      </a:accent2>
      <a:accent3>
        <a:srgbClr val="B1B3B6"/>
      </a:accent3>
      <a:accent4>
        <a:srgbClr val="6D6E71"/>
      </a:accent4>
      <a:accent5>
        <a:srgbClr val="81B9F4"/>
      </a:accent5>
      <a:accent6>
        <a:srgbClr val="23445E"/>
      </a:accent6>
      <a:hlink>
        <a:srgbClr val="6D6E71"/>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Chartered_GlobalTemplate_Edit" id="{F6B87342-6B81-4D6D-A50D-E2D2D73676CB}" vid="{2987BD1D-0BCF-44F0-BC5D-89E75A8139B4}"/>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 color for SOUZA All">
    <a:dk1>
      <a:srgbClr val="000000"/>
    </a:dk1>
    <a:lt1>
      <a:srgbClr val="FFFFFF"/>
    </a:lt1>
    <a:dk2>
      <a:srgbClr val="6D6E71"/>
    </a:dk2>
    <a:lt2>
      <a:srgbClr val="525355"/>
    </a:lt2>
    <a:accent1>
      <a:srgbClr val="0083B3"/>
    </a:accent1>
    <a:accent2>
      <a:srgbClr val="193043"/>
    </a:accent2>
    <a:accent3>
      <a:srgbClr val="B1B3B6"/>
    </a:accent3>
    <a:accent4>
      <a:srgbClr val="6D6E71"/>
    </a:accent4>
    <a:accent5>
      <a:srgbClr val="81B9F4"/>
    </a:accent5>
    <a:accent6>
      <a:srgbClr val="23445E"/>
    </a:accent6>
    <a:hlink>
      <a:srgbClr val="6D6E71"/>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llateral_x0020_Type xmlns="891bf239-ea3f-4591-bdd8-6b550d6726c7" xsi:nil="true"/>
    <Guidebook_x0020_Title xmlns="891bf239-ea3f-4591-bdd8-6b550d6726c7" xsi:nil="true"/>
    <Business_x0020_Type xmlns="891bf239-ea3f-4591-bdd8-6b550d6726c7" xsi:nil="true"/>
    <Show_x0020_Title_x0020_Only xmlns="891bf239-ea3f-4591-bdd8-6b550d6726c7">false</Show_x0020_Title_x0020_Only>
    <Guidebook xmlns="891bf239-ea3f-4591-bdd8-6b550d6726c7">false</Guidebook>
    <Product_x0020_Type xmlns="891bf239-ea3f-4591-bdd8-6b550d6726c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528466852B07B4BAC8729831DA2C899" ma:contentTypeVersion="6" ma:contentTypeDescription="Create a new document." ma:contentTypeScope="" ma:versionID="ec9f9fc5a06a07524dc237940a981a46">
  <xsd:schema xmlns:xsd="http://www.w3.org/2001/XMLSchema" xmlns:p="http://schemas.microsoft.com/office/2006/metadata/properties" xmlns:ns2="891bf239-ea3f-4591-bdd8-6b550d6726c7" targetNamespace="http://schemas.microsoft.com/office/2006/metadata/properties" ma:root="true" ma:fieldsID="261818cc262981e78a206ce9b84fbdb6" ns2:_="">
    <xsd:import namespace="891bf239-ea3f-4591-bdd8-6b550d6726c7"/>
    <xsd:element name="properties">
      <xsd:complexType>
        <xsd:sequence>
          <xsd:element name="documentManagement">
            <xsd:complexType>
              <xsd:all>
                <xsd:element ref="ns2:Collateral_x0020_Type" minOccurs="0"/>
                <xsd:element ref="ns2:Business_x0020_Type" minOccurs="0"/>
                <xsd:element ref="ns2:Product_x0020_Type" minOccurs="0"/>
                <xsd:element ref="ns2:Show_x0020_Title_x0020_Only" minOccurs="0"/>
                <xsd:element ref="ns2:Guidebook" minOccurs="0"/>
                <xsd:element ref="ns2:Guidebook_x0020_Title" minOccurs="0"/>
              </xsd:all>
            </xsd:complexType>
          </xsd:element>
        </xsd:sequence>
      </xsd:complexType>
    </xsd:element>
  </xsd:schema>
  <xsd:schema xmlns:xsd="http://www.w3.org/2001/XMLSchema" xmlns:dms="http://schemas.microsoft.com/office/2006/documentManagement/types" targetNamespace="891bf239-ea3f-4591-bdd8-6b550d6726c7" elementFormDefault="qualified">
    <xsd:import namespace="http://schemas.microsoft.com/office/2006/documentManagement/types"/>
    <xsd:element name="Collateral_x0020_Type" ma:index="8" nillable="true" ma:displayName="Collateral Type" ma:list="{b771ce51-4e2b-4528-9259-435fd9fe6afb}" ma:internalName="Collateral_x0020_Type" ma:showField="Title">
      <xsd:simpleType>
        <xsd:restriction base="dms:Lookup"/>
      </xsd:simpleType>
    </xsd:element>
    <xsd:element name="Business_x0020_Type" ma:index="9" nillable="true" ma:displayName="Business Type" ma:list="{2b501aac-2b4e-4ead-8d9c-03465e79ad64}" ma:internalName="Business_x0020_Type" ma:showField="Title">
      <xsd:simpleType>
        <xsd:restriction base="dms:Lookup"/>
      </xsd:simpleType>
    </xsd:element>
    <xsd:element name="Product_x0020_Type" ma:index="10" nillable="true" ma:displayName="Product Type" ma:list="{6e3bfefa-bbf2-4b69-a9cf-7852e1784779}" ma:internalName="Product_x0020_Type" ma:showField="Title">
      <xsd:simpleType>
        <xsd:restriction base="dms:Lookup"/>
      </xsd:simpleType>
    </xsd:element>
    <xsd:element name="Show_x0020_Title_x0020_Only" ma:index="11" nillable="true" ma:displayName="Show Title Only" ma:default="0" ma:internalName="Show_x0020_Title_x0020_Only">
      <xsd:simpleType>
        <xsd:restriction base="dms:Boolean"/>
      </xsd:simpleType>
    </xsd:element>
    <xsd:element name="Guidebook" ma:index="12" nillable="true" ma:displayName="Guidebook" ma:default="0" ma:internalName="Guidebook">
      <xsd:simpleType>
        <xsd:restriction base="dms:Boolean"/>
      </xsd:simpleType>
    </xsd:element>
    <xsd:element name="Guidebook_x0020_Title" ma:index="13" nillable="true" ma:displayName="Guidebook Title" ma:list="{b3e1258f-65fe-4391-a5b0-1c2dabcf2442}" ma:internalName="Guidebook_x0020_Titl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7F81EDA-A30D-493F-8A11-45CDFDF85DA0}">
  <ds:schemaRefs>
    <ds:schemaRef ds:uri="http://schemas.microsoft.com/office/2006/metadata/longProperties"/>
  </ds:schemaRefs>
</ds:datastoreItem>
</file>

<file path=customXml/itemProps2.xml><?xml version="1.0" encoding="utf-8"?>
<ds:datastoreItem xmlns:ds="http://schemas.openxmlformats.org/officeDocument/2006/customXml" ds:itemID="{0A0C2D34-EB5B-4647-BA88-EB874C7C246C}">
  <ds:schemaRefs>
    <ds:schemaRef ds:uri="http://schemas.microsoft.com/sharepoint/v3/contenttype/forms"/>
  </ds:schemaRefs>
</ds:datastoreItem>
</file>

<file path=customXml/itemProps3.xml><?xml version="1.0" encoding="utf-8"?>
<ds:datastoreItem xmlns:ds="http://schemas.openxmlformats.org/officeDocument/2006/customXml" ds:itemID="{2730CEAF-834B-4329-8138-7AC287C0B8F4}">
  <ds:schemaRefs>
    <ds:schemaRef ds:uri="http://purl.org/dc/elements/1.1/"/>
    <ds:schemaRef ds:uri="891bf239-ea3f-4591-bdd8-6b550d6726c7"/>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FBCD6891-3C6D-4D02-B3E3-610CB4296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bf239-ea3f-4591-bdd8-6b550d6726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103505</TotalTime>
  <Words>5431</Words>
  <Application>Microsoft Office PowerPoint</Application>
  <PresentationFormat>Custom</PresentationFormat>
  <Paragraphs>189</Paragraphs>
  <Slides>22</Slides>
  <Notes>10</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22</vt:i4>
      </vt:variant>
    </vt:vector>
  </HeadingPairs>
  <TitlesOfParts>
    <vt:vector size="36" baseType="lpstr">
      <vt:lpstr>Arial</vt:lpstr>
      <vt:lpstr>Arial (Body)</vt:lpstr>
      <vt:lpstr>Body</vt:lpstr>
      <vt:lpstr>Calibri</vt:lpstr>
      <vt:lpstr>Lucida Sans Unicode</vt:lpstr>
      <vt:lpstr>Times New Roman</vt:lpstr>
      <vt:lpstr>1_Blank</vt:lpstr>
      <vt:lpstr>2_Blank</vt:lpstr>
      <vt:lpstr>3_Blank</vt:lpstr>
      <vt:lpstr>5_Blank</vt:lpstr>
      <vt:lpstr>4_Blank</vt:lpstr>
      <vt:lpstr>6_Blank</vt:lpstr>
      <vt:lpstr>7_Blank</vt:lpstr>
      <vt:lpstr>think-cell Slide</vt:lpstr>
      <vt:lpstr>PowerPoint Presentation</vt:lpstr>
      <vt:lpstr>Why does inflation matter? Different scenarios result in very different outcomes</vt:lpstr>
      <vt:lpstr>Near-term US inflation estimates higher, but long-term expectations remain within decade-long range</vt:lpstr>
      <vt:lpstr>Fed, ECB rates likely to stay accommodative through 2022</vt:lpstr>
      <vt:lpstr>Risk assets to continue to benefit from the economic and earnings recovery. </vt:lpstr>
      <vt:lpstr>Global equities: Preferred on a 12-month time horizon, with earnings growth expected to remain the primary driver of returns</vt:lpstr>
      <vt:lpstr>Euro area equities: Earnings revisions off their peak but remain at multi-year highs, supporting outperformance</vt:lpstr>
      <vt:lpstr>US equities: Boosted by strong Q3 earnings season</vt:lpstr>
      <vt:lpstr>Our sector preferences</vt:lpstr>
      <vt:lpstr>Asia USD bonds: Credit fundamentals remain strong</vt:lpstr>
      <vt:lpstr>FX: Inflation-adjusted rate differentials supports our bearish USD view</vt:lpstr>
      <vt:lpstr>Gold: Can help mitigate inflation risks</vt:lpstr>
      <vt:lpstr>Our asset class views at a glance</vt:lpstr>
      <vt:lpstr>Multi-asset income – Maintain conviction in Europe high dividend equities. Tactically add exposure to DM HY, leveraged loans and hybrids</vt:lpstr>
      <vt:lpstr>Multi-Asset Income Allocation</vt:lpstr>
      <vt:lpstr>Future proofing your investments</vt:lpstr>
      <vt:lpstr>Explanatory Notes</vt:lpstr>
      <vt:lpstr>Disclosures</vt:lpstr>
      <vt:lpstr>Disclosures</vt:lpstr>
      <vt:lpstr>Disclosures</vt:lpstr>
      <vt:lpstr>Disclosures</vt:lpstr>
      <vt:lpstr>Disclosures</vt:lpstr>
    </vt:vector>
  </TitlesOfParts>
  <Company>madlife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Gradually shifting preferences</dc:title>
  <dc:creator>Standard Chartered</dc:creator>
  <cp:lastModifiedBy>Gill, Manpreet Singh</cp:lastModifiedBy>
  <cp:revision>6664</cp:revision>
  <cp:lastPrinted>2018-06-22T03:32:43Z</cp:lastPrinted>
  <dcterms:created xsi:type="dcterms:W3CDTF">2002-03-20T10:10:06Z</dcterms:created>
  <dcterms:modified xsi:type="dcterms:W3CDTF">2021-11-05T02:47:28Z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12500.0000000000</vt:lpwstr>
  </property>
  <property fmtid="{D5CDD505-2E9C-101B-9397-08002B2CF9AE}" pid="3" name="Group">
    <vt:lpwstr>1</vt:lpwstr>
  </property>
  <property fmtid="{D5CDD505-2E9C-101B-9397-08002B2CF9AE}" pid="4" name="Category">
    <vt:lpwstr>Capabilities</vt:lpwstr>
  </property>
  <property fmtid="{D5CDD505-2E9C-101B-9397-08002B2CF9AE}" pid="5" name="ContentType">
    <vt:lpwstr>Document</vt:lpwstr>
  </property>
  <property fmtid="{D5CDD505-2E9C-101B-9397-08002B2CF9AE}" pid="6" name="MSIP_Label_840e60c6-cef6-4cc0-a98d-364c7249d74b_Enabled">
    <vt:lpwstr>False</vt:lpwstr>
  </property>
  <property fmtid="{D5CDD505-2E9C-101B-9397-08002B2CF9AE}" pid="7" name="MSIP_Label_840e60c6-cef6-4cc0-a98d-364c7249d74b_SiteId">
    <vt:lpwstr>b44900f1-2def-4c3b-9ec6-9020d604e19e</vt:lpwstr>
  </property>
  <property fmtid="{D5CDD505-2E9C-101B-9397-08002B2CF9AE}" pid="8" name="MSIP_Label_840e60c6-cef6-4cc0-a98d-364c7249d74b_Owner">
    <vt:lpwstr>1521609@zone1.scb.net</vt:lpwstr>
  </property>
  <property fmtid="{D5CDD505-2E9C-101B-9397-08002B2CF9AE}" pid="9" name="MSIP_Label_840e60c6-cef6-4cc0-a98d-364c7249d74b_SetDate">
    <vt:lpwstr>2021-10-29T06:34:35.9786149Z</vt:lpwstr>
  </property>
  <property fmtid="{D5CDD505-2E9C-101B-9397-08002B2CF9AE}" pid="10" name="MSIP_Label_840e60c6-cef6-4cc0-a98d-364c7249d74b_Name">
    <vt:lpwstr>Internal</vt:lpwstr>
  </property>
  <property fmtid="{D5CDD505-2E9C-101B-9397-08002B2CF9AE}" pid="11" name="MSIP_Label_840e60c6-cef6-4cc0-a98d-364c7249d74b_Application">
    <vt:lpwstr>Microsoft Azure Information Protection</vt:lpwstr>
  </property>
  <property fmtid="{D5CDD505-2E9C-101B-9397-08002B2CF9AE}" pid="12" name="MSIP_Label_840e60c6-cef6-4cc0-a98d-364c7249d74b_ActionId">
    <vt:lpwstr>bc18459b-57ec-4047-a332-b96146b0b0c4</vt:lpwstr>
  </property>
  <property fmtid="{D5CDD505-2E9C-101B-9397-08002B2CF9AE}" pid="13" name="MSIP_Label_840e60c6-cef6-4cc0-a98d-364c7249d74b_Extended_MSFT_Method">
    <vt:lpwstr>Manual</vt:lpwstr>
  </property>
</Properties>
</file>