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D3B7E-ED93-496E-9383-D736D33D043A}" type="doc">
      <dgm:prSet loTypeId="urn:microsoft.com/office/officeart/2005/8/layout/rings+Icon#1" loCatId="relationship" qsTypeId="urn:microsoft.com/office/officeart/2005/8/quickstyle/simple1" qsCatId="simple" csTypeId="urn:microsoft.com/office/officeart/2005/8/colors/colorful1" csCatId="colorful" phldr="1"/>
      <dgm:spPr/>
    </dgm:pt>
    <dgm:pt modelId="{601A2388-895F-47EC-97FB-3C13632FD765}" type="pres">
      <dgm:prSet presAssocID="{F0BD3B7E-ED93-496E-9383-D736D33D043A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31681C06-56C4-467E-A2E3-3396478775F3}" type="presOf" srcId="{F0BD3B7E-ED93-496E-9383-D736D33D043A}" destId="{601A2388-895F-47EC-97FB-3C13632FD765}" srcOrd="0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טבעות מחוברות"/>
  <dgm:desc val="השתמש כדי להציג רעיונות או מושגים חופפים או מחוברים. שבע השורות הראשונות של טקסט ברמה 1 תואמות למעגל. טקסט שאינו בשימוש אינו מופיע, אך נשאר זמין אם תשנה פריסה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4" y="1514752"/>
            <a:ext cx="6683252" cy="376309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524000" y="1560443"/>
            <a:ext cx="9144000" cy="2041596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42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838200" y="340190"/>
            <a:ext cx="10515600" cy="55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838200" y="1050079"/>
            <a:ext cx="10515600" cy="493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838200" y="61346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4038600" y="61346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4" y="1514752"/>
            <a:ext cx="6683252" cy="376309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373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90" y="365125"/>
            <a:ext cx="8105428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1530627"/>
            <a:ext cx="3932237" cy="14610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1530627"/>
            <a:ext cx="6172200" cy="433042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991678"/>
            <a:ext cx="3932237" cy="287731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02" y="365125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e libre 9"/>
          <p:cNvSpPr>
            <a:spLocks noChangeArrowheads="1"/>
          </p:cNvSpPr>
          <p:nvPr userDrawn="1"/>
        </p:nvSpPr>
        <p:spPr bwMode="auto">
          <a:xfrm>
            <a:off x="301487" y="95197"/>
            <a:ext cx="11589027" cy="6564019"/>
          </a:xfrm>
          <a:custGeom>
            <a:avLst/>
            <a:gdLst>
              <a:gd name="T0" fmla="*/ 32517 w 8566092"/>
              <a:gd name="T1" fmla="*/ 1080312 h 6351515"/>
              <a:gd name="T2" fmla="*/ 196499 w 8566092"/>
              <a:gd name="T3" fmla="*/ 196500 h 6351515"/>
              <a:gd name="T4" fmla="*/ 1080312 w 8566092"/>
              <a:gd name="T5" fmla="*/ 32510 h 6351515"/>
              <a:gd name="T6" fmla="*/ 7485964 w 8566092"/>
              <a:gd name="T7" fmla="*/ 32509 h 6351515"/>
              <a:gd name="T8" fmla="*/ 8369712 w 8566092"/>
              <a:gd name="T9" fmla="*/ 196501 h 6351515"/>
              <a:gd name="T10" fmla="*/ 8533752 w 8566092"/>
              <a:gd name="T11" fmla="*/ 1080314 h 6351515"/>
              <a:gd name="T12" fmla="*/ 8533752 w 8566092"/>
              <a:gd name="T13" fmla="*/ 5271395 h 6351515"/>
              <a:gd name="T14" fmla="*/ 8369712 w 8566092"/>
              <a:gd name="T15" fmla="*/ 6155159 h 6351515"/>
              <a:gd name="T16" fmla="*/ 7485964 w 8566092"/>
              <a:gd name="T17" fmla="*/ 6319199 h 6351515"/>
              <a:gd name="T18" fmla="*/ 1080310 w 8566092"/>
              <a:gd name="T19" fmla="*/ 6319199 h 6351515"/>
              <a:gd name="T20" fmla="*/ 196498 w 8566092"/>
              <a:gd name="T21" fmla="*/ 6155159 h 6351515"/>
              <a:gd name="T22" fmla="*/ 32518 w 8566092"/>
              <a:gd name="T23" fmla="*/ 5271395 h 6351515"/>
              <a:gd name="T24" fmla="*/ 32517 w 8566092"/>
              <a:gd name="T25" fmla="*/ 1080312 h 63515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66092"/>
              <a:gd name="T40" fmla="*/ 0 h 6351515"/>
              <a:gd name="T41" fmla="*/ 8566092 w 8566092"/>
              <a:gd name="T42" fmla="*/ 6351515 h 63515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66092" h="6351515">
                <a:moveTo>
                  <a:pt x="32517" y="1080287"/>
                </a:moveTo>
                <a:cubicBezTo>
                  <a:pt x="32517" y="802399"/>
                  <a:pt x="0" y="392992"/>
                  <a:pt x="196497" y="196496"/>
                </a:cubicBezTo>
                <a:cubicBezTo>
                  <a:pt x="392994" y="0"/>
                  <a:pt x="802409" y="32510"/>
                  <a:pt x="1080297" y="32510"/>
                </a:cubicBezTo>
                <a:lnTo>
                  <a:pt x="7485861" y="32509"/>
                </a:lnTo>
                <a:cubicBezTo>
                  <a:pt x="7763749" y="32509"/>
                  <a:pt x="8173100" y="0"/>
                  <a:pt x="8369596" y="196497"/>
                </a:cubicBezTo>
                <a:cubicBezTo>
                  <a:pt x="8566092" y="392994"/>
                  <a:pt x="8533638" y="802401"/>
                  <a:pt x="8533638" y="1080289"/>
                </a:cubicBezTo>
                <a:cubicBezTo>
                  <a:pt x="8533638" y="2477284"/>
                  <a:pt x="8533639" y="3874280"/>
                  <a:pt x="8533639" y="5271275"/>
                </a:cubicBezTo>
                <a:cubicBezTo>
                  <a:pt x="8533639" y="5549163"/>
                  <a:pt x="8566092" y="5958522"/>
                  <a:pt x="8369596" y="6155018"/>
                </a:cubicBezTo>
                <a:cubicBezTo>
                  <a:pt x="8173099" y="6351515"/>
                  <a:pt x="7763749" y="6319053"/>
                  <a:pt x="7485861" y="6319053"/>
                </a:cubicBezTo>
                <a:lnTo>
                  <a:pt x="1080295" y="6319053"/>
                </a:lnTo>
                <a:cubicBezTo>
                  <a:pt x="802407" y="6319053"/>
                  <a:pt x="392992" y="6351514"/>
                  <a:pt x="196496" y="6155017"/>
                </a:cubicBezTo>
                <a:cubicBezTo>
                  <a:pt x="0" y="5958520"/>
                  <a:pt x="32517" y="5549162"/>
                  <a:pt x="32518" y="5271273"/>
                </a:cubicBezTo>
                <a:cubicBezTo>
                  <a:pt x="32518" y="3874278"/>
                  <a:pt x="32517" y="2477282"/>
                  <a:pt x="32517" y="108028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C00020"/>
            </a:solidFill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>
              <a:defRPr/>
            </a:pPr>
            <a:endParaRPr lang="en-GB" sz="2400"/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161401" cy="1325563"/>
          </a:xfrm>
          <a:prstGeom prst="rect">
            <a:avLst/>
          </a:prstGeom>
        </p:spPr>
        <p:txBody>
          <a:bodyPr vert="horz" lIns="68580" tIns="34290" rIns="68580" bIns="34290" rtlCol="1" anchor="ctr">
            <a:noAutofit/>
          </a:bodyPr>
          <a:lstStyle/>
          <a:p>
            <a:r>
              <a:rPr lang="en-US" noProof="0" dirty="0" err="1" smtClean="0"/>
              <a:t>לחץ</a:t>
            </a:r>
            <a:r>
              <a:rPr lang="en-US" noProof="0" dirty="0" smtClean="0"/>
              <a:t> </a:t>
            </a:r>
            <a:r>
              <a:rPr lang="en-US" noProof="0" dirty="0" err="1" smtClean="0"/>
              <a:t>כדי</a:t>
            </a:r>
            <a:r>
              <a:rPr lang="en-US" noProof="0" dirty="0" smtClean="0"/>
              <a:t> </a:t>
            </a:r>
            <a:r>
              <a:rPr lang="en-US" noProof="0" dirty="0" err="1" smtClean="0"/>
              <a:t>לערוך</a:t>
            </a:r>
            <a:r>
              <a:rPr lang="en-US" noProof="0" dirty="0" smtClean="0"/>
              <a:t> </a:t>
            </a:r>
            <a:r>
              <a:rPr lang="en-US" noProof="0" dirty="0" err="1" smtClean="0"/>
              <a:t>סגנון</a:t>
            </a:r>
            <a:r>
              <a:rPr lang="en-US" noProof="0" dirty="0" smtClean="0"/>
              <a:t> </a:t>
            </a:r>
            <a:r>
              <a:rPr lang="en-US" noProof="0" dirty="0" err="1" smtClean="0"/>
              <a:t>כותרת</a:t>
            </a:r>
            <a:r>
              <a:rPr lang="en-US" noProof="0" dirty="0" smtClean="0"/>
              <a:t> </a:t>
            </a:r>
            <a:r>
              <a:rPr lang="en-US" noProof="0" dirty="0" err="1" smtClean="0"/>
              <a:t>של</a:t>
            </a:r>
            <a:r>
              <a:rPr lang="en-US" noProof="0" dirty="0" smtClean="0"/>
              <a:t> </a:t>
            </a:r>
            <a:r>
              <a:rPr lang="en-US" noProof="0" dirty="0" err="1" smtClean="0"/>
              <a:t>תבנית</a:t>
            </a:r>
            <a:r>
              <a:rPr lang="en-US" noProof="0" dirty="0" smtClean="0"/>
              <a:t> </a:t>
            </a:r>
            <a:r>
              <a:rPr lang="en-US" noProof="0" dirty="0" err="1" smtClean="0"/>
              <a:t>בסיס</a:t>
            </a:r>
            <a:endParaRPr lang="en-US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1">
            <a:normAutofit/>
          </a:bodyPr>
          <a:lstStyle/>
          <a:p>
            <a:pPr lvl="0"/>
            <a:r>
              <a:rPr lang="en-US" noProof="0" dirty="0" err="1" smtClean="0"/>
              <a:t>לחץ</a:t>
            </a:r>
            <a:r>
              <a:rPr lang="en-US" noProof="0" dirty="0" smtClean="0"/>
              <a:t> </a:t>
            </a:r>
            <a:r>
              <a:rPr lang="en-US" noProof="0" dirty="0" err="1" smtClean="0"/>
              <a:t>כדי</a:t>
            </a:r>
            <a:r>
              <a:rPr lang="en-US" noProof="0" dirty="0" smtClean="0"/>
              <a:t> </a:t>
            </a:r>
            <a:r>
              <a:rPr lang="en-US" noProof="0" dirty="0" err="1" smtClean="0"/>
              <a:t>לערוך</a:t>
            </a:r>
            <a:r>
              <a:rPr lang="en-US" noProof="0" dirty="0" smtClean="0"/>
              <a:t> </a:t>
            </a:r>
            <a:r>
              <a:rPr lang="en-US" noProof="0" dirty="0" err="1" smtClean="0"/>
              <a:t>סגנונות</a:t>
            </a:r>
            <a:r>
              <a:rPr lang="en-US" noProof="0" dirty="0" smtClean="0"/>
              <a:t> </a:t>
            </a:r>
            <a:r>
              <a:rPr lang="en-US" noProof="0" dirty="0" err="1" smtClean="0"/>
              <a:t>טקסט</a:t>
            </a:r>
            <a:r>
              <a:rPr lang="en-US" noProof="0" dirty="0" smtClean="0"/>
              <a:t> </a:t>
            </a:r>
            <a:r>
              <a:rPr lang="en-US" noProof="0" dirty="0" err="1" smtClean="0"/>
              <a:t>של</a:t>
            </a:r>
            <a:r>
              <a:rPr lang="en-US" noProof="0" dirty="0" smtClean="0"/>
              <a:t> </a:t>
            </a:r>
            <a:r>
              <a:rPr lang="en-US" noProof="0" dirty="0" err="1" smtClean="0"/>
              <a:t>תבנית</a:t>
            </a:r>
            <a:r>
              <a:rPr lang="en-US" noProof="0" dirty="0" smtClean="0"/>
              <a:t> </a:t>
            </a:r>
            <a:r>
              <a:rPr lang="en-US" noProof="0" dirty="0" err="1" smtClean="0"/>
              <a:t>בסיס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רמה</a:t>
            </a:r>
            <a:r>
              <a:rPr lang="en-US" noProof="0" dirty="0" smtClean="0"/>
              <a:t> </a:t>
            </a:r>
            <a:r>
              <a:rPr lang="en-US" noProof="0" dirty="0" err="1" smtClean="0"/>
              <a:t>שנייה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רמה</a:t>
            </a:r>
            <a:r>
              <a:rPr lang="en-US" noProof="0" dirty="0" smtClean="0"/>
              <a:t> </a:t>
            </a:r>
            <a:r>
              <a:rPr lang="en-US" noProof="0" dirty="0" err="1" smtClean="0"/>
              <a:t>שלישית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רמה</a:t>
            </a:r>
            <a:r>
              <a:rPr lang="en-US" noProof="0" dirty="0" smtClean="0"/>
              <a:t> </a:t>
            </a:r>
            <a:r>
              <a:rPr lang="en-US" noProof="0" dirty="0" err="1" smtClean="0"/>
              <a:t>רביעית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רמה</a:t>
            </a:r>
            <a:r>
              <a:rPr lang="en-US" noProof="0" dirty="0" smtClean="0"/>
              <a:t> </a:t>
            </a:r>
            <a:r>
              <a:rPr lang="en-US" noProof="0" dirty="0" err="1" smtClean="0"/>
              <a:t>חמישית</a:t>
            </a:r>
            <a:endParaRPr lang="en-US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72887" y="6367841"/>
            <a:ext cx="463827" cy="400707"/>
          </a:xfrm>
          <a:prstGeom prst="rect">
            <a:avLst/>
          </a:prstGeom>
        </p:spPr>
        <p:txBody>
          <a:bodyPr vert="horz" lIns="68580" tIns="34290" rIns="68580" bIns="34290" rtlCol="1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C349FC8-E408-41F8-97F7-402F7B0C7E7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9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he-IL" sz="3600" b="1" kern="1200" baseline="0" dirty="0">
          <a:solidFill>
            <a:schemeClr val="tx1"/>
          </a:solidFill>
          <a:latin typeface="Georgia" pitchFamily="18" charset="0"/>
          <a:ea typeface="+mj-ea"/>
          <a:cs typeface="Arial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67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67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537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861842"/>
            <a:ext cx="10515600" cy="2852737"/>
          </a:xfrm>
        </p:spPr>
        <p:txBody>
          <a:bodyPr/>
          <a:lstStyle/>
          <a:p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b="0" dirty="0"/>
              <a:t> </a:t>
            </a:r>
            <a:r>
              <a:rPr lang="en-US" sz="5400" dirty="0"/>
              <a:t>Health Security Amidst the Pandemic: </a:t>
            </a:r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b="0" i="1" dirty="0"/>
              <a:t>From Community to Hospitals and Back to the Community </a:t>
            </a:r>
            <a:r>
              <a:rPr lang="en-US" sz="5400" b="0" dirty="0"/>
              <a:t>	</a:t>
            </a:r>
            <a:endParaRPr lang="en-US" sz="54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Chaim Rafalowski</a:t>
            </a:r>
          </a:p>
          <a:p>
            <a:pPr algn="ctr"/>
            <a:r>
              <a:rPr lang="en-US" dirty="0" smtClean="0"/>
              <a:t>National Disaster Management Coordinator</a:t>
            </a:r>
          </a:p>
          <a:p>
            <a:pPr algn="ctr"/>
            <a:r>
              <a:rPr lang="en-US" dirty="0" smtClean="0"/>
              <a:t>Magen David Adom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31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4276" y="320247"/>
            <a:ext cx="7143610" cy="1325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667" spc="67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Israeli Health care system</a:t>
            </a:r>
            <a:endParaRPr lang="he-IL" sz="2667" spc="67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43031"/>
              </p:ext>
            </p:extLst>
          </p:nvPr>
        </p:nvGraphicFramePr>
        <p:xfrm>
          <a:off x="838200" y="1826684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98" y="1678878"/>
            <a:ext cx="11430000" cy="49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7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factors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74074" y="1825626"/>
            <a:ext cx="7672646" cy="24907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Only public hospitals admit emergency cases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Very strong primary heath care system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During emergencies – ONE system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Israel crisis management: town - national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media.npr.org/assets/img/2021/08/20/gettyimages-1234689760_custom-31dcd8348890c16ffe5db3c5048f570b12352a7a-s1100-c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88" y="4046301"/>
            <a:ext cx="3493713" cy="24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n Israeli health worker administers a third dose of the Pfizer-BioNtech vaccine at the Clalit Health Services in Jerusalem's Cinema City complex on August 15, 202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An Israeli health worker administers a third dose of the Pfizer-BioNtech vaccine at the Clalit Health Services in Jerusalem's Cinema City complex on August 15, 2021."/>
          <p:cNvSpPr>
            <a:spLocks noChangeAspect="1" noChangeArrowheads="1"/>
          </p:cNvSpPr>
          <p:nvPr/>
        </p:nvSpPr>
        <p:spPr bwMode="auto">
          <a:xfrm>
            <a:off x="307974" y="7937"/>
            <a:ext cx="5111923" cy="51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An ultra-Orthodox Jewish man receives a vaccination against the coronavirus disease (COVID-19) as Israel continues its national vaccination drive, during a third national COVID lockdown, at a Maccabi Healthcare Services branch in Ashdod, Israel Decembe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31" y="1825626"/>
            <a:ext cx="3616038" cy="20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sraeli army teams up with hospital amid new COVID-19 cr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33" y="3898089"/>
            <a:ext cx="3877902" cy="25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670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08" y="3452805"/>
            <a:ext cx="1709481" cy="304245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starts at the community -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2262" y="1825625"/>
            <a:ext cx="10921538" cy="4351339"/>
          </a:xfrm>
        </p:spPr>
        <p:txBody>
          <a:bodyPr/>
          <a:lstStyle/>
          <a:p>
            <a:r>
              <a:rPr lang="en-US" dirty="0" smtClean="0"/>
              <a:t>“Green pass” </a:t>
            </a:r>
          </a:p>
          <a:p>
            <a:r>
              <a:rPr lang="en-US" dirty="0" smtClean="0"/>
              <a:t>Vaccines</a:t>
            </a:r>
          </a:p>
          <a:p>
            <a:r>
              <a:rPr lang="en-US" dirty="0" smtClean="0"/>
              <a:t>Testing </a:t>
            </a:r>
          </a:p>
          <a:p>
            <a:r>
              <a:rPr lang="en-US" dirty="0" smtClean="0"/>
              <a:t>Safety measures </a:t>
            </a:r>
            <a:endParaRPr lang="en-US" dirty="0"/>
          </a:p>
        </p:txBody>
      </p:sp>
      <p:pic>
        <p:nvPicPr>
          <p:cNvPr id="1028" name="Picture 4" descr="הנחיות התו הירוק - אתר רמזור קורונה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3319" r="9913" b="10681"/>
          <a:stretch/>
        </p:blipFill>
        <p:spPr bwMode="auto">
          <a:xfrm>
            <a:off x="3566159" y="1507326"/>
            <a:ext cx="3532910" cy="1823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99" y="4569856"/>
            <a:ext cx="4092885" cy="1841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86" y="1817318"/>
            <a:ext cx="2896251" cy="246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992493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it goes to the hospitals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19" y="1690688"/>
            <a:ext cx="8834742" cy="4992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527" y="2848211"/>
            <a:ext cx="32336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Patients hospitalized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7267" y="2855255"/>
            <a:ext cx="32336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Patients hospitalized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8490" y="3358342"/>
            <a:ext cx="106952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Non vaccinated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04774" y="3347831"/>
            <a:ext cx="129394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Partially vaccinated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130347" y="3345633"/>
            <a:ext cx="107273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Expired vaccine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424599" y="3345633"/>
            <a:ext cx="11063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Fully vaccinated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0975" y="3794710"/>
            <a:ext cx="710771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100" dirty="0" smtClean="0">
                <a:solidFill>
                  <a:srgbClr val="00B050"/>
                </a:solidFill>
              </a:rPr>
              <a:t>Minimal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527" y="3794710"/>
            <a:ext cx="10209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100" dirty="0" smtClean="0">
                <a:solidFill>
                  <a:schemeClr val="accent6"/>
                </a:solidFill>
              </a:rPr>
              <a:t>Moderate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3077" y="3937934"/>
            <a:ext cx="91059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100" dirty="0" smtClean="0">
                <a:solidFill>
                  <a:srgbClr val="FF0000"/>
                </a:solidFill>
              </a:rPr>
              <a:t>Severe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9602" y="3937934"/>
            <a:ext cx="7969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1100" dirty="0" smtClean="0">
                <a:solidFill>
                  <a:srgbClr val="FF0000"/>
                </a:solidFill>
              </a:rPr>
              <a:t>Critical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285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to primary health care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41" y="1449619"/>
            <a:ext cx="5087488" cy="48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096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successes looks like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16" y="1629704"/>
            <a:ext cx="8892931" cy="49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93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166115"/>
            <a:ext cx="5430569" cy="40729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1292779" y="1861743"/>
            <a:ext cx="7252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Community engagement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605250" y="4023051"/>
            <a:ext cx="478870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Trust</a:t>
            </a:r>
            <a:endParaRPr lang="he-IL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59441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370" y="857252"/>
            <a:ext cx="4993871" cy="499387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281168" y="1655041"/>
            <a:ext cx="403106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405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Thank you for </a:t>
            </a:r>
            <a:br>
              <a:rPr lang="en-US" sz="405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en-US" sz="405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your attention </a:t>
            </a:r>
            <a:endParaRPr lang="he-IL" sz="405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882840" y="3938918"/>
            <a:ext cx="5974520" cy="19389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Stay</a:t>
            </a:r>
            <a:r>
              <a:rPr lang="es-E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40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safe</a:t>
            </a:r>
            <a:r>
              <a:rPr lang="es-E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br>
              <a:rPr lang="es-E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Take good care of yourself, </a:t>
            </a:r>
            <a:b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yours and your team</a:t>
            </a:r>
            <a:r>
              <a:rPr lang="es-E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s-E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38" y="194470"/>
            <a:ext cx="235419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תרחיש מפגש מדריכים" id="{4403AFAE-FCBF-4359-BB60-A34B0D9FF6B1}" vid="{171FF9BA-1A90-43AD-AD0B-BDDAC96939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MDA english</Template>
  <TotalTime>83</TotalTime>
  <Words>138</Words>
  <Application>Microsoft Office PowerPoint</Application>
  <PresentationFormat>מסך רחב</PresentationFormat>
  <Paragraphs>33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Times New Roman</vt:lpstr>
      <vt:lpstr>Wingdings</vt:lpstr>
      <vt:lpstr>1_ערכת נושא Office</vt:lpstr>
      <vt:lpstr>  Health Security Amidst the Pandemic:  From Community to Hospitals and Back to the Community  </vt:lpstr>
      <vt:lpstr>The Israeli Health care system</vt:lpstr>
      <vt:lpstr>Some key factors</vt:lpstr>
      <vt:lpstr>It starts at the community - </vt:lpstr>
      <vt:lpstr>Then it goes to the hospitals</vt:lpstr>
      <vt:lpstr>And to primary health care</vt:lpstr>
      <vt:lpstr>This is how successes looks like</vt:lpstr>
      <vt:lpstr>What have we learned?</vt:lpstr>
      <vt:lpstr>מצגת של PowerPoint‏</vt:lpstr>
    </vt:vector>
  </TitlesOfParts>
  <Company>MADA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Chaim Rafalowski</dc:creator>
  <cp:lastModifiedBy>Chaim Rafalowski</cp:lastModifiedBy>
  <cp:revision>10</cp:revision>
  <dcterms:created xsi:type="dcterms:W3CDTF">2021-10-18T10:09:03Z</dcterms:created>
  <dcterms:modified xsi:type="dcterms:W3CDTF">2021-10-18T11:32:25Z</dcterms:modified>
</cp:coreProperties>
</file>